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41" r:id="rId3"/>
    <p:sldId id="329" r:id="rId4"/>
    <p:sldId id="330" r:id="rId5"/>
    <p:sldId id="516" r:id="rId6"/>
    <p:sldId id="559" r:id="rId7"/>
    <p:sldId id="517" r:id="rId8"/>
    <p:sldId id="486" r:id="rId9"/>
    <p:sldId id="590" r:id="rId10"/>
    <p:sldId id="585" r:id="rId11"/>
    <p:sldId id="589" r:id="rId12"/>
    <p:sldId id="591" r:id="rId13"/>
    <p:sldId id="524" r:id="rId14"/>
    <p:sldId id="498" r:id="rId15"/>
    <p:sldId id="402" r:id="rId16"/>
    <p:sldId id="403" r:id="rId17"/>
    <p:sldId id="57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23" autoAdjust="0"/>
    <p:restoredTop sz="95964" autoAdjust="0"/>
  </p:normalViewPr>
  <p:slideViewPr>
    <p:cSldViewPr>
      <p:cViewPr varScale="1">
        <p:scale>
          <a:sx n="107" d="100"/>
          <a:sy n="107" d="100"/>
        </p:scale>
        <p:origin x="1236"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11-Jul-19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AU" sz="1800" b="1" kern="1200" dirty="0">
                <a:solidFill>
                  <a:srgbClr val="000000"/>
                </a:solidFill>
                <a:effectLst/>
                <a:latin typeface="Times New Roman" pitchFamily="16" charset="0"/>
                <a:ea typeface="+mn-ea"/>
                <a:cs typeface="+mn-cs"/>
              </a:rPr>
              <a:t>Right of Document Submission: </a:t>
            </a:r>
            <a:endParaRPr lang="en-US" sz="1800" kern="1200" dirty="0">
              <a:solidFill>
                <a:srgbClr val="000000"/>
              </a:solidFill>
              <a:effectLst/>
              <a:latin typeface="Times New Roman" pitchFamily="16" charset="0"/>
              <a:ea typeface="+mn-ea"/>
              <a:cs typeface="+mn-cs"/>
            </a:endParaRPr>
          </a:p>
          <a:p>
            <a:pPr lvl="1"/>
            <a:r>
              <a:rPr lang="en-AU" sz="1800" kern="1200" dirty="0">
                <a:solidFill>
                  <a:srgbClr val="000000"/>
                </a:solidFill>
                <a:effectLst/>
                <a:latin typeface="Times New Roman" pitchFamily="16" charset="0"/>
                <a:ea typeface="+mn-ea"/>
                <a:cs typeface="+mn-cs"/>
              </a:rPr>
              <a:t>All APT Member Administrations may submit input contributions related to the agenda of each of the meetings of APG</a:t>
            </a:r>
            <a:endParaRPr lang="en-US" sz="1800" kern="1200" dirty="0">
              <a:solidFill>
                <a:srgbClr val="000000"/>
              </a:solidFill>
              <a:effectLst/>
              <a:latin typeface="Times New Roman" pitchFamily="16" charset="0"/>
              <a:ea typeface="+mn-ea"/>
              <a:cs typeface="+mn-cs"/>
            </a:endParaRPr>
          </a:p>
          <a:p>
            <a:pPr lvl="1"/>
            <a:r>
              <a:rPr lang="en-AU" sz="1800" kern="1200" dirty="0">
                <a:solidFill>
                  <a:srgbClr val="000000"/>
                </a:solidFill>
                <a:effectLst/>
                <a:latin typeface="Times New Roman" pitchFamily="16" charset="0"/>
                <a:ea typeface="+mn-ea"/>
                <a:cs typeface="+mn-cs"/>
              </a:rPr>
              <a:t>Associate Members and Affiliate members can submit input contributions based on the agreement with the corresponding APT Member. Otherwise, the contribution will be treated as an “Information” document. </a:t>
            </a:r>
            <a:endParaRPr lang="en-US" sz="1800" kern="1200" dirty="0">
              <a:solidFill>
                <a:srgbClr val="000000"/>
              </a:solidFill>
              <a:effectLst/>
              <a:latin typeface="Times New Roman" pitchFamily="16" charset="0"/>
              <a:ea typeface="+mn-ea"/>
              <a:cs typeface="+mn-cs"/>
            </a:endParaRPr>
          </a:p>
          <a:p>
            <a:pPr lvl="1"/>
            <a:r>
              <a:rPr lang="en-AU" sz="1800" kern="1200" dirty="0">
                <a:solidFill>
                  <a:srgbClr val="000000"/>
                </a:solidFill>
                <a:effectLst/>
                <a:latin typeface="Times New Roman" pitchFamily="16" charset="0"/>
                <a:ea typeface="+mn-ea"/>
                <a:cs typeface="+mn-cs"/>
              </a:rPr>
              <a:t>Contributions from the ITU Radiocommunication Bureau as well as sister regional telecommunications, broadcasting and other relevant organizations having spectrum management interests will be treated as an “Information” document.</a:t>
            </a:r>
            <a:endParaRPr lang="en-US" sz="1800" kern="1200" dirty="0">
              <a:solidFill>
                <a:srgbClr val="000000"/>
              </a:solidFill>
              <a:effectLst/>
              <a:latin typeface="Times New Roman" pitchFamily="16" charset="0"/>
              <a:ea typeface="+mn-ea"/>
              <a:cs typeface="+mn-cs"/>
            </a:endParaRPr>
          </a:p>
          <a:p>
            <a:pPr lvl="1"/>
            <a:r>
              <a:rPr lang="en-AU" sz="1800" kern="1200" dirty="0">
                <a:solidFill>
                  <a:srgbClr val="000000"/>
                </a:solidFill>
                <a:effectLst/>
                <a:latin typeface="Times New Roman" pitchFamily="16" charset="0"/>
                <a:ea typeface="+mn-ea"/>
                <a:cs typeface="+mn-cs"/>
              </a:rPr>
              <a:t>Organizations which have an MoU with the APT and which have global or regional membership may submit contributions as “Information” Documents on the same basis as they attend other APT meetings.</a:t>
            </a:r>
            <a:endParaRPr lang="en-US" sz="1800" kern="1200" dirty="0">
              <a:solidFill>
                <a:srgbClr val="000000"/>
              </a:solidFill>
              <a:effectLst/>
              <a:latin typeface="Times New Roman" pitchFamily="16" charset="0"/>
              <a:ea typeface="+mn-ea"/>
              <a:cs typeface="+mn-cs"/>
            </a:endParaRPr>
          </a:p>
          <a:p>
            <a:pPr lvl="1"/>
            <a:r>
              <a:rPr lang="en-AU" sz="1800" kern="1200" dirty="0">
                <a:solidFill>
                  <a:srgbClr val="000000"/>
                </a:solidFill>
                <a:effectLst/>
                <a:latin typeface="Times New Roman" pitchFamily="16" charset="0"/>
                <a:ea typeface="+mn-ea"/>
                <a:cs typeface="+mn-cs"/>
              </a:rPr>
              <a:t>Other observers cannot submit any type of contribution to the APG Meetings</a:t>
            </a:r>
            <a:endParaRPr lang="en-US" sz="18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626527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July 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 July 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July 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802.18-19/0084r00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cfsapi.fcc.gov/file/10618992215487/2019%20FINAL%20PETITION%20FOR%20RULE%20MAKING%20for%20FCC%20Filing.pdf" TargetMode="External"/><Relationship Id="rId2" Type="http://schemas.openxmlformats.org/officeDocument/2006/relationships/hyperlink" Target="https://mentor.ieee.org/802.18/dcn/19/18-19-0083"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79-00-0000-bosch-petition-for-rulemaking-uwb-devices-and-systems.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msit.go.kr/web/msipContents/contentsView.do?cateId=mssw353&amp;artId=204443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fccid.io/2AS57OSSIACOTATX201" TargetMode="External"/><Relationship Id="rId2" Type="http://schemas.openxmlformats.org/officeDocument/2006/relationships/hyperlink" Target="https://www.cnet.com/news/no-pad-wireless-charging-tech-comes-closer-with-regulatory-approval/" TargetMode="External"/><Relationship Id="rId1" Type="http://schemas.openxmlformats.org/officeDocument/2006/relationships/slideLayout" Target="../slideLayouts/slideLayout1.xml"/><Relationship Id="rId4" Type="http://schemas.openxmlformats.org/officeDocument/2006/relationships/hyperlink" Target="https://www.fcc.gov/ecfs/search/filings?limit=50&amp;offset=0&amp;proceedings_name=19-83&amp;sort=date_received,DESC"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82-00-0000-minutes-27jun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apt.int/2019-AWG25"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www.apt.int/2019-APG19-5" TargetMode="External"/><Relationship Id="rId4" Type="http://schemas.openxmlformats.org/officeDocument/2006/relationships/hyperlink" Target="https://www.apt.int/2019-SATRC-WGP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 July 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11 July2019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58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 of 4</a:t>
            </a:r>
            <a:endParaRPr lang="en-US" sz="2400" dirty="0"/>
          </a:p>
        </p:txBody>
      </p:sp>
      <p:sp>
        <p:nvSpPr>
          <p:cNvPr id="3" name="Content Placeholder 2"/>
          <p:cNvSpPr>
            <a:spLocks noGrp="1"/>
          </p:cNvSpPr>
          <p:nvPr>
            <p:ph idx="1"/>
          </p:nvPr>
        </p:nvSpPr>
        <p:spPr>
          <a:xfrm>
            <a:off x="698889" y="1066800"/>
            <a:ext cx="8190998" cy="5346442"/>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Singapore: Proposed Policy Allocation of SRD from 868 to 920 MHz </a:t>
            </a:r>
          </a:p>
          <a:p>
            <a:pPr lvl="1">
              <a:spcBef>
                <a:spcPts val="0"/>
              </a:spcBef>
              <a:buFont typeface="Arial" panose="020B0604020202020204" pitchFamily="34" charset="0"/>
              <a:buChar char="•"/>
            </a:pPr>
            <a:r>
              <a:rPr lang="en-US" sz="1600" dirty="0"/>
              <a:t>The LMSC ballot to send comments to IMDA closed Monday after a notable editorial. </a:t>
            </a:r>
          </a:p>
          <a:p>
            <a:pPr lvl="1">
              <a:spcBef>
                <a:spcPts val="0"/>
              </a:spcBef>
              <a:buFont typeface="Arial" panose="020B0604020202020204" pitchFamily="34" charset="0"/>
              <a:buChar char="•"/>
            </a:pPr>
            <a:r>
              <a:rPr lang="en-US" sz="1600" dirty="0"/>
              <a:t>11-0-0-4  </a:t>
            </a:r>
          </a:p>
          <a:p>
            <a:pPr lvl="1">
              <a:spcBef>
                <a:spcPts val="0"/>
              </a:spcBef>
              <a:buFont typeface="Arial" panose="020B0604020202020204" pitchFamily="34" charset="0"/>
              <a:buChar char="•"/>
            </a:pPr>
            <a:r>
              <a:rPr lang="en-US" sz="1600" dirty="0"/>
              <a:t>Latest: </a:t>
            </a:r>
            <a:r>
              <a:rPr lang="en-US" sz="1600" dirty="0">
                <a:hlinkClick r:id="rId2"/>
              </a:rPr>
              <a:t>https://mentor.ieee.org/802.18/dcn/19/18-19-0083</a:t>
            </a:r>
            <a:endParaRPr lang="en-US" sz="1600" dirty="0"/>
          </a:p>
          <a:p>
            <a:pPr lvl="1">
              <a:spcBef>
                <a:spcPts val="0"/>
              </a:spcBef>
              <a:buFont typeface="Arial" panose="020B0604020202020204" pitchFamily="34" charset="0"/>
              <a:buChar char="•"/>
            </a:pPr>
            <a:r>
              <a:rPr lang="en-US" sz="1600" dirty="0"/>
              <a:t>Email sent</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800" dirty="0"/>
          </a:p>
          <a:p>
            <a:pPr>
              <a:buFont typeface="Arial" panose="020B0604020202020204" pitchFamily="34" charset="0"/>
              <a:buChar char="•"/>
            </a:pPr>
            <a:r>
              <a:rPr lang="en-US" sz="1800" dirty="0"/>
              <a:t>UWB petition for rule making</a:t>
            </a:r>
            <a:endParaRPr lang="en-US" sz="1800" b="0" dirty="0"/>
          </a:p>
          <a:p>
            <a:pPr>
              <a:buFont typeface="Arial" panose="020B0604020202020204" pitchFamily="34" charset="0"/>
              <a:buChar char="•"/>
            </a:pPr>
            <a:r>
              <a:rPr lang="en-US" sz="1800" b="0" dirty="0">
                <a:hlinkClick r:id="rId3"/>
              </a:rPr>
              <a:t>https://ecfsapi.fcc.gov/file/10618992215487/2019%20FINAL%20PETITION%20FOR%20RULE%20MAKING%20for%20FCC%20Filing.pdf</a:t>
            </a:r>
            <a:r>
              <a:rPr lang="en-US" sz="1800" b="0" dirty="0"/>
              <a:t>   </a:t>
            </a:r>
          </a:p>
          <a:p>
            <a:pPr lvl="1">
              <a:buFont typeface="Arial" panose="020B0604020202020204" pitchFamily="34" charset="0"/>
              <a:buChar char="•"/>
            </a:pPr>
            <a:r>
              <a:rPr lang="en-US" sz="1600" dirty="0">
                <a:hlinkClick r:id="rId4"/>
              </a:rPr>
              <a:t>https://mentor.ieee.org/802.18/dcn/19/18-19-0079-00-0000-bosch-petition-for-rulemaking-uwb-devices-and-systems.pdf</a:t>
            </a:r>
            <a:r>
              <a:rPr lang="en-US" sz="1600" dirty="0"/>
              <a:t>  </a:t>
            </a:r>
          </a:p>
          <a:p>
            <a:pPr lvl="1">
              <a:buFont typeface="Arial" panose="020B0604020202020204" pitchFamily="34" charset="0"/>
              <a:buChar char="•"/>
            </a:pPr>
            <a:r>
              <a:rPr lang="en-US" sz="1600" b="0" dirty="0"/>
              <a:t>With a quick thumb through last week (20 June) much is focused on taking the waivers approved over the last many years and codifying them</a:t>
            </a:r>
            <a:r>
              <a:rPr lang="en-US" sz="1600" dirty="0"/>
              <a:t>.  Have not reviewed enough if wanting more than that, e.g. higher power.</a:t>
            </a:r>
          </a:p>
          <a:p>
            <a:pPr lvl="1">
              <a:buFont typeface="Arial" panose="020B0604020202020204" pitchFamily="34" charset="0"/>
              <a:buChar char="•"/>
            </a:pPr>
            <a:r>
              <a:rPr lang="en-US" sz="1600" b="0" dirty="0"/>
              <a:t>Any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11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-2 of 4</a:t>
            </a:r>
            <a:endParaRPr lang="en-US" sz="2400" dirty="0"/>
          </a:p>
        </p:txBody>
      </p:sp>
      <p:sp>
        <p:nvSpPr>
          <p:cNvPr id="3" name="Content Placeholder 2"/>
          <p:cNvSpPr>
            <a:spLocks noGrp="1"/>
          </p:cNvSpPr>
          <p:nvPr>
            <p:ph idx="1"/>
          </p:nvPr>
        </p:nvSpPr>
        <p:spPr>
          <a:xfrm>
            <a:off x="698888" y="1066800"/>
            <a:ext cx="8445111" cy="5346442"/>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MSIT, Korea, has issued a consultation with a comment deadline of 19 August 2019.  Summary is: </a:t>
            </a:r>
          </a:p>
          <a:p>
            <a:pPr lvl="1"/>
            <a:r>
              <a:rPr lang="en-US" sz="1600" u="sng" dirty="0">
                <a:hlinkClick r:id="rId2"/>
              </a:rPr>
              <a:t>https://www.msit.go.kr/web/msipContents/contentsView.do?cateId=mssw353&amp;artId=2044437</a:t>
            </a:r>
            <a:r>
              <a:rPr lang="en-US" sz="1600" dirty="0"/>
              <a:t> </a:t>
            </a:r>
          </a:p>
          <a:p>
            <a:pPr lvl="1"/>
            <a:r>
              <a:rPr lang="en-US" sz="1600" dirty="0"/>
              <a:t>[1]  Increase vehicle collision radar radio frequency from 76-77 GHz to 76-81 GHz.</a:t>
            </a:r>
          </a:p>
          <a:p>
            <a:pPr lvl="1">
              <a:buFont typeface="Arial" panose="020B0604020202020204" pitchFamily="34" charset="0"/>
              <a:buChar char="•"/>
            </a:pPr>
            <a:r>
              <a:rPr lang="en-US" sz="1600" dirty="0"/>
              <a:t>	Not looking like IEEE 802 has any standards in this band, </a:t>
            </a:r>
            <a:r>
              <a:rPr lang="en-US" sz="1600" dirty="0">
                <a:solidFill>
                  <a:srgbClr val="00B0F0"/>
                </a:solidFill>
              </a:rPr>
              <a:t>we should review to be sure.</a:t>
            </a:r>
          </a:p>
          <a:p>
            <a:pPr lvl="1">
              <a:buFont typeface="Arial" panose="020B0604020202020204" pitchFamily="34" charset="0"/>
              <a:buChar char="•"/>
            </a:pPr>
            <a:r>
              <a:rPr lang="en-US" sz="1600" dirty="0">
                <a:solidFill>
                  <a:srgbClr val="00B0F0"/>
                </a:solidFill>
              </a:rPr>
              <a:t> </a:t>
            </a:r>
          </a:p>
          <a:p>
            <a:pPr lvl="1">
              <a:buFont typeface="Arial" panose="020B0604020202020204" pitchFamily="34" charset="0"/>
              <a:buChar char="•"/>
            </a:pPr>
            <a:r>
              <a:rPr lang="en-US" sz="1600" dirty="0">
                <a:solidFill>
                  <a:srgbClr val="00B0F0"/>
                </a:solidFill>
              </a:rPr>
              <a:t> </a:t>
            </a:r>
          </a:p>
          <a:p>
            <a:pPr lvl="1">
              <a:buFont typeface="Arial" panose="020B0604020202020204" pitchFamily="34" charset="0"/>
              <a:buChar char="•"/>
            </a:pPr>
            <a:r>
              <a:rPr lang="en-US" sz="1600" dirty="0">
                <a:solidFill>
                  <a:srgbClr val="00B0F0"/>
                </a:solidFill>
              </a:rPr>
              <a:t> </a:t>
            </a:r>
          </a:p>
          <a:p>
            <a:pPr lvl="1"/>
            <a:r>
              <a:rPr lang="en-US" sz="1600" dirty="0"/>
              <a:t>[2]  Update the supply power of the radar antenna for preventing vehicle collision from 10mW or below to 20mW or below.</a:t>
            </a:r>
          </a:p>
          <a:p>
            <a:pPr lvl="1"/>
            <a:r>
              <a:rPr lang="en-US" sz="1600" dirty="0"/>
              <a:t>[3]  Add a new center frequency of 262 MHz band and encourage the use of interference avoiding technique (e.g., LBT).</a:t>
            </a:r>
          </a:p>
          <a:p>
            <a:pPr lvl="1">
              <a:buFont typeface="Arial" panose="020B0604020202020204" pitchFamily="34" charset="0"/>
              <a:buChar char="•"/>
            </a:pPr>
            <a:r>
              <a:rPr lang="en-US" sz="1600" dirty="0"/>
              <a:t>	A member looked and is not finding any IEEE 802 standards in this 262 MHz band. </a:t>
            </a:r>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11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5261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-4 of 4</a:t>
            </a:r>
            <a:endParaRPr lang="en-US" sz="2400" dirty="0"/>
          </a:p>
        </p:txBody>
      </p:sp>
      <p:sp>
        <p:nvSpPr>
          <p:cNvPr id="3" name="Content Placeholder 2"/>
          <p:cNvSpPr>
            <a:spLocks noGrp="1"/>
          </p:cNvSpPr>
          <p:nvPr>
            <p:ph idx="1"/>
          </p:nvPr>
        </p:nvSpPr>
        <p:spPr>
          <a:xfrm>
            <a:off x="698889" y="1128971"/>
            <a:ext cx="8190998" cy="5346442"/>
          </a:xfrm>
        </p:spPr>
        <p:txBody>
          <a:bodyPr/>
          <a:lstStyle/>
          <a:p>
            <a:pPr marL="0" indent="0">
              <a:spcBef>
                <a:spcPts val="0"/>
              </a:spcBef>
            </a:pPr>
            <a:r>
              <a:rPr lang="en-US" sz="1800" dirty="0"/>
              <a:t> The FCC authorized a product recently that transfers 1W of power about 1m distance. We should expect an increasing conversation in the next while about the usage of unlicensed spectrum for communications vs power transfer. There seems to be references to both 2.4GHz (FCC ID 2AS57OSSIACOTATX201) and 24GHz (FCC docked 19-83).</a:t>
            </a:r>
          </a:p>
          <a:p>
            <a:r>
              <a:rPr lang="en-US" sz="1200" dirty="0"/>
              <a:t> 			</a:t>
            </a:r>
            <a:r>
              <a:rPr lang="en-US" sz="1200" u="sng" dirty="0">
                <a:hlinkClick r:id="rId2"/>
              </a:rPr>
              <a:t>https://www.cnet.com/news/no-pad-wireless-charging-tech-comes-closer-with-regulatory-approval/</a:t>
            </a:r>
            <a:r>
              <a:rPr lang="en-US" sz="1200" dirty="0"/>
              <a:t> </a:t>
            </a:r>
          </a:p>
          <a:p>
            <a:pPr lvl="2"/>
            <a:r>
              <a:rPr lang="en-US" sz="1200" u="sng" dirty="0">
                <a:hlinkClick r:id="rId3"/>
              </a:rPr>
              <a:t>https://fccid.io/2AS57OSSIACOTATX201</a:t>
            </a:r>
            <a:endParaRPr lang="en-US" sz="1200" dirty="0"/>
          </a:p>
          <a:p>
            <a:pPr lvl="2"/>
            <a:r>
              <a:rPr lang="en-US" sz="1200" u="sng" dirty="0">
                <a:hlinkClick r:id="rId4"/>
              </a:rPr>
              <a:t>https://www.fcc.gov/ecfs/search/filings?limit=50&amp;offset=0&amp;proceedings_name=19-83&amp;sort=date_received,DESC</a:t>
            </a:r>
            <a:r>
              <a:rPr lang="en-US" sz="1200" dirty="0"/>
              <a:t> </a:t>
            </a:r>
          </a:p>
          <a:p>
            <a:pPr>
              <a:spcBef>
                <a:spcPts val="0"/>
              </a:spcBef>
              <a:buFont typeface="Arial" panose="020B0604020202020204" pitchFamily="34" charset="0"/>
              <a:buChar char="•"/>
            </a:pPr>
            <a:r>
              <a:rPr lang="en-US" sz="2000" dirty="0"/>
              <a:t> </a:t>
            </a:r>
          </a:p>
          <a:p>
            <a:pPr>
              <a:spcBef>
                <a:spcPts val="0"/>
              </a:spcBef>
              <a:buFont typeface="Arial" panose="020B0604020202020204" pitchFamily="34" charset="0"/>
              <a:buChar char="•"/>
            </a:pPr>
            <a:r>
              <a:rPr lang="en-US" sz="2000" dirty="0"/>
              <a:t>  </a:t>
            </a:r>
          </a:p>
          <a:p>
            <a:pPr>
              <a:spcBef>
                <a:spcPts val="0"/>
              </a:spcBef>
              <a:buFont typeface="Arial" panose="020B0604020202020204" pitchFamily="34" charset="0"/>
              <a:buChar char="•"/>
            </a:pPr>
            <a:endParaRPr lang="en-US" sz="2000" dirty="0"/>
          </a:p>
          <a:p>
            <a:pPr>
              <a:buFont typeface="Arial" panose="020B0604020202020204" pitchFamily="34" charset="0"/>
              <a:buChar char="•"/>
            </a:pPr>
            <a:r>
              <a:rPr lang="en-US" sz="1600" dirty="0"/>
              <a:t>July Plenary: </a:t>
            </a:r>
          </a:p>
          <a:p>
            <a:pPr lvl="1">
              <a:spcBef>
                <a:spcPts val="0"/>
              </a:spcBef>
              <a:buFont typeface="Arial" panose="020B0604020202020204" pitchFamily="34" charset="0"/>
              <a:buChar char="•"/>
            </a:pPr>
            <a:r>
              <a:rPr lang="en-US" sz="1400" dirty="0"/>
              <a:t>Chair of 802.15.3d has brought up, ITU-R SM.2352 on THz communications needs to be updated. </a:t>
            </a:r>
          </a:p>
          <a:p>
            <a:pPr lvl="2">
              <a:spcBef>
                <a:spcPts val="0"/>
              </a:spcBef>
              <a:buFont typeface="Arial" panose="020B0604020202020204" pitchFamily="34" charset="0"/>
              <a:buChar char="•"/>
            </a:pPr>
            <a:r>
              <a:rPr lang="en-US" sz="1200" dirty="0"/>
              <a:t>ITU-R WP1A  meeting in June did not manage to prepare an (expected) liaison statement.</a:t>
            </a:r>
          </a:p>
          <a:p>
            <a:pPr lvl="2">
              <a:spcBef>
                <a:spcPts val="0"/>
              </a:spcBef>
              <a:buFont typeface="Arial" panose="020B0604020202020204" pitchFamily="34" charset="0"/>
              <a:buChar char="•"/>
            </a:pPr>
            <a:r>
              <a:rPr lang="en-US" sz="1200" dirty="0"/>
              <a:t>However an updated report is available to review. </a:t>
            </a:r>
          </a:p>
          <a:p>
            <a:pPr lvl="2">
              <a:spcBef>
                <a:spcPts val="0"/>
              </a:spcBef>
              <a:buFont typeface="Arial" panose="020B0604020202020204" pitchFamily="34" charset="0"/>
              <a:buChar char="•"/>
            </a:pPr>
            <a:r>
              <a:rPr lang="en-US" sz="1200" dirty="0"/>
              <a:t>The chair of 802.15.3d will be working on the updated text for review in 802.18 and current plan is to share with 802.15 in Atlanta wireless interim and approve it there, for the LMSC (aka EC) quick ballot and submission to ITU-R.  </a:t>
            </a:r>
          </a:p>
          <a:p>
            <a:pPr lvl="1">
              <a:spcBef>
                <a:spcPts val="0"/>
              </a:spcBef>
              <a:buFont typeface="Arial" panose="020B0604020202020204" pitchFamily="34" charset="0"/>
              <a:buChar char="•"/>
            </a:pPr>
            <a:r>
              <a:rPr lang="en-US" sz="1400" dirty="0"/>
              <a:t>UWB status in Japan</a:t>
            </a:r>
          </a:p>
          <a:p>
            <a:pPr lvl="1">
              <a:spcBef>
                <a:spcPts val="0"/>
              </a:spcBef>
              <a:buFont typeface="Arial" panose="020B0604020202020204" pitchFamily="34" charset="0"/>
              <a:buChar char="•"/>
            </a:pPr>
            <a:endParaRPr lang="en-US" sz="1800" b="1" u="sng" dirty="0"/>
          </a:p>
          <a:p>
            <a:pPr lvl="1">
              <a:spcBef>
                <a:spcPts val="0"/>
              </a:spcBef>
              <a:buFont typeface="Arial" panose="020B0604020202020204" pitchFamily="34" charset="0"/>
              <a:buChar char="•"/>
            </a:pPr>
            <a:r>
              <a:rPr lang="en-US" sz="1800" b="1" u="sng" dirty="0"/>
              <a:t>Anything else we should add to f2f agenda? </a:t>
            </a:r>
          </a:p>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4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11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821337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a:buFont typeface="Wingdings" panose="05000000000000000000" pitchFamily="2" charset="2"/>
              <a:buChar char="q"/>
            </a:pPr>
            <a:r>
              <a:rPr lang="en-US" sz="1600" dirty="0">
                <a:solidFill>
                  <a:srgbClr val="00B0F0"/>
                </a:solidFill>
              </a:rPr>
              <a:t> </a:t>
            </a:r>
          </a:p>
          <a:p>
            <a:pPr>
              <a:buFont typeface="Wingdings" panose="05000000000000000000" pitchFamily="2" charset="2"/>
              <a:buChar char="q"/>
            </a:pPr>
            <a:r>
              <a:rPr lang="en-US" sz="1600" dirty="0">
                <a:solidFill>
                  <a:srgbClr val="00B0F0"/>
                </a:solidFill>
              </a:rPr>
              <a:t> </a:t>
            </a:r>
          </a:p>
          <a:p>
            <a:pPr>
              <a:buFont typeface="Wingdings" panose="05000000000000000000" pitchFamily="2" charset="2"/>
              <a:buChar char="q"/>
            </a:pPr>
            <a:r>
              <a:rPr lang="en-US" sz="1600" dirty="0">
                <a:solidFill>
                  <a:srgbClr val="00B0F0"/>
                </a:solidFill>
              </a:rPr>
              <a:t>Does IEEE 802 have any </a:t>
            </a:r>
            <a:r>
              <a:rPr lang="en-US" sz="1600" dirty="0" err="1">
                <a:solidFill>
                  <a:srgbClr val="00B0F0"/>
                </a:solidFill>
              </a:rPr>
              <a:t>stds</a:t>
            </a:r>
            <a:r>
              <a:rPr lang="en-US" sz="1600" dirty="0">
                <a:solidFill>
                  <a:srgbClr val="00B0F0"/>
                </a:solidFill>
              </a:rPr>
              <a:t> or interest to reply to MSIT, Korea, consultation with 76-81GHz? </a:t>
            </a:r>
          </a:p>
          <a:p>
            <a:pPr>
              <a:buFont typeface="Wingdings" panose="05000000000000000000" pitchFamily="2" charset="2"/>
              <a:buChar char="q"/>
            </a:pPr>
            <a:r>
              <a:rPr lang="en-US" sz="1600" dirty="0">
                <a:solidFill>
                  <a:srgbClr val="00B0F0"/>
                </a:solidFill>
              </a:rPr>
              <a:t>APT July meeting on WRC-19, includes AIs for WRC-23 and we could provide input by 24 July</a:t>
            </a:r>
          </a:p>
          <a:p>
            <a:pPr marL="0" indent="0"/>
            <a:endParaRPr lang="en-US" sz="1600" dirty="0"/>
          </a:p>
          <a:p>
            <a:pPr>
              <a:buFont typeface="Arial" panose="020B0604020202020204" pitchFamily="34" charset="0"/>
              <a:buChar char="•"/>
            </a:pPr>
            <a:r>
              <a:rPr lang="en-US" sz="1800" b="0" dirty="0">
                <a:solidFill>
                  <a:srgbClr val="002060"/>
                </a:solidFill>
              </a:rPr>
              <a:t>Ongoing:  </a:t>
            </a:r>
          </a:p>
          <a:p>
            <a:pPr lvl="1">
              <a:buFont typeface="Arial" panose="020B0604020202020204" pitchFamily="34" charset="0"/>
              <a:buChar char="•"/>
            </a:pPr>
            <a:r>
              <a:rPr lang="en-US" sz="1600" b="0" dirty="0">
                <a:solidFill>
                  <a:srgbClr val="002060"/>
                </a:solidFill>
              </a:rPr>
              <a:t>Monitoring/inputting into the agenda items for WRC-23 and ITU-R activity.</a:t>
            </a:r>
          </a:p>
          <a:p>
            <a:pPr lvl="2">
              <a:buFont typeface="Arial" panose="020B0604020202020204" pitchFamily="34" charset="0"/>
              <a:buChar char="•"/>
            </a:pPr>
            <a:r>
              <a:rPr lang="en-US" sz="1400" dirty="0">
                <a:solidFill>
                  <a:srgbClr val="002060"/>
                </a:solidFill>
              </a:rPr>
              <a:t>Did have a meeting with staff earlier (25 June), outlining WRC process. </a:t>
            </a:r>
            <a:endParaRPr lang="en-US" sz="1400" b="0" dirty="0">
              <a:solidFill>
                <a:srgbClr val="002060"/>
              </a:solidFill>
            </a:endParaRPr>
          </a:p>
          <a:p>
            <a:pPr lvl="1">
              <a:buFont typeface="Arial" panose="020B0604020202020204" pitchFamily="34" charset="0"/>
              <a:buChar char="•"/>
            </a:pPr>
            <a:r>
              <a:rPr lang="en-US" sz="1600" b="0" dirty="0">
                <a:solidFill>
                  <a:srgbClr val="002060"/>
                </a:solidFill>
              </a:rPr>
              <a:t>Digital Divide, how can we help? </a:t>
            </a:r>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11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a:t>
            </a:r>
            <a:r>
              <a:rPr lang="en-US" sz="1800" dirty="0">
                <a:solidFill>
                  <a:schemeClr val="bg1">
                    <a:lumMod val="75000"/>
                  </a:schemeClr>
                </a:solidFill>
              </a:rPr>
              <a:t>Nothing brought up.</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Registration is out for September 2019 Wireless Interim at the </a:t>
            </a:r>
            <a:r>
              <a:rPr lang="en-US" sz="1800" dirty="0"/>
              <a:t>JW Marriott Hotel, Hanoi, Vietnam.</a:t>
            </a:r>
            <a:r>
              <a:rPr lang="en-US" sz="1800" dirty="0">
                <a:solidFill>
                  <a:schemeClr val="tx1"/>
                </a:solidFill>
              </a:rPr>
              <a:t>  (We need to fill 60% of the room block by 11 July, or lose some of the remaining room block).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 July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25 July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800" dirty="0">
                <a:solidFill>
                  <a:schemeClr val="tx1"/>
                </a:solidFill>
              </a:rPr>
              <a:t>No meeting next week, 18th of July, we will be in Vienna.  </a:t>
            </a:r>
            <a:endParaRPr lang="en-US" sz="1200" dirty="0">
              <a:solidFill>
                <a:schemeClr val="bg1">
                  <a:lumMod val="65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15:_________________53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16 – 18 July Plenary in the Austria Center Vienna, Vienna, Austria</a:t>
            </a:r>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July 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July 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4" name="Date Placeholder 3">
            <a:extLst>
              <a:ext uri="{FF2B5EF4-FFF2-40B4-BE49-F238E27FC236}">
                <a16:creationId xmlns:a16="http://schemas.microsoft.com/office/drawing/2014/main" id="{1FF0D7E8-48E9-479B-BFC7-1D9E5E06BBE0}"/>
              </a:ext>
            </a:extLst>
          </p:cNvPr>
          <p:cNvSpPr>
            <a:spLocks noGrp="1"/>
          </p:cNvSpPr>
          <p:nvPr>
            <p:ph type="dt" idx="15"/>
          </p:nvPr>
        </p:nvSpPr>
        <p:spPr/>
        <p:txBody>
          <a:bodyPr/>
          <a:lstStyle/>
          <a:p>
            <a:r>
              <a:rPr lang="en-US"/>
              <a:t>11 July 19</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LMSC)</a:t>
            </a:r>
            <a:r>
              <a:rPr lang="en-US" altLang="en-US" sz="1800" dirty="0">
                <a:solidFill>
                  <a:schemeClr val="tx1"/>
                </a:solidFill>
              </a:rPr>
              <a:t>;  Nearly Voters: 6;   Aspirant members: 17</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 July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46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 July 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July 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 July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a:t>
            </a:r>
            <a:r>
              <a:rPr lang="en-US" altLang="en-US" sz="1400" dirty="0">
                <a:solidFill>
                  <a:schemeClr val="bg1">
                    <a:lumMod val="75000"/>
                  </a:schemeClr>
                </a:solidFill>
              </a:rPr>
              <a:t>Peter E. thanks</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a:t>APT CPG for WRC-19</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Singapore: Proposed Policy Allocation</a:t>
            </a:r>
          </a:p>
          <a:p>
            <a:pPr lvl="1">
              <a:spcBef>
                <a:spcPts val="0"/>
              </a:spcBef>
              <a:buFont typeface="Arial" panose="020B0604020202020204" pitchFamily="34" charset="0"/>
              <a:buChar char="•"/>
            </a:pPr>
            <a:r>
              <a:rPr lang="en-US" sz="1400" dirty="0"/>
              <a:t>UWB FCC petition for rule making</a:t>
            </a:r>
          </a:p>
          <a:p>
            <a:pPr lvl="1">
              <a:spcBef>
                <a:spcPts val="0"/>
              </a:spcBef>
              <a:buFont typeface="Arial" panose="020B0604020202020204" pitchFamily="34" charset="0"/>
              <a:buChar char="•"/>
            </a:pPr>
            <a:r>
              <a:rPr lang="en-US" sz="1400" dirty="0"/>
              <a:t>MSIT, Korea, has issued a consultation w/76GHz</a:t>
            </a:r>
          </a:p>
          <a:p>
            <a:pPr lvl="1">
              <a:spcBef>
                <a:spcPts val="0"/>
              </a:spcBef>
              <a:buFont typeface="Arial" panose="020B0604020202020204" pitchFamily="34" charset="0"/>
              <a:buChar char="•"/>
            </a:pPr>
            <a:r>
              <a:rPr lang="en-US" altLang="en-US" sz="1400" kern="0" dirty="0"/>
              <a:t>1W wireless power transfer product approved</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r>
              <a:rPr lang="en-US" altLang="en-US" sz="1200" kern="0" dirty="0"/>
              <a:t>July Plenary:</a:t>
            </a:r>
          </a:p>
          <a:p>
            <a:pPr lvl="2">
              <a:spcBef>
                <a:spcPts val="0"/>
              </a:spcBef>
              <a:buFont typeface="Arial" panose="020B0604020202020204" pitchFamily="34" charset="0"/>
              <a:buChar char="•"/>
            </a:pPr>
            <a:r>
              <a:rPr lang="en-US" altLang="en-US" sz="1200" kern="0" dirty="0"/>
              <a:t>Update to ITU-R SM.2352  on THz communications</a:t>
            </a:r>
          </a:p>
          <a:p>
            <a:pPr lvl="2">
              <a:spcBef>
                <a:spcPts val="0"/>
              </a:spcBef>
              <a:buFont typeface="Arial" panose="020B0604020202020204" pitchFamily="34" charset="0"/>
              <a:buChar char="•"/>
            </a:pPr>
            <a:r>
              <a:rPr lang="en-US" altLang="en-US" sz="1200" kern="0" dirty="0"/>
              <a:t>UWB status Japan</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dirty="0">
                <a:solidFill>
                  <a:schemeClr val="tx1"/>
                </a:solidFill>
              </a:rPr>
              <a:t>Moved by:  	</a:t>
            </a:r>
            <a:r>
              <a:rPr lang="en-US" altLang="en-US" sz="1800" dirty="0">
                <a:solidFill>
                  <a:schemeClr val="bg1">
                    <a:lumMod val="75000"/>
                  </a:schemeClr>
                </a:solidFill>
              </a:rPr>
              <a:t>Peter E.  </a:t>
            </a:r>
          </a:p>
          <a:p>
            <a:pPr>
              <a:spcBef>
                <a:spcPts val="400"/>
              </a:spcBef>
            </a:pPr>
            <a:r>
              <a:rPr lang="en-US" altLang="en-US" sz="1800" b="1" dirty="0">
                <a:solidFill>
                  <a:schemeClr val="bg1">
                    <a:lumMod val="75000"/>
                  </a:schemeClr>
                </a:solidFill>
              </a:rPr>
              <a:t>		Seconded by:	Stuart K. </a:t>
            </a:r>
            <a:endParaRPr lang="en-US" altLang="en-US" sz="1800" dirty="0">
              <a:solidFill>
                <a:schemeClr val="bg1">
                  <a:lumMod val="75000"/>
                </a:schemeClr>
              </a:solidFill>
            </a:endParaRPr>
          </a:p>
          <a:p>
            <a:pPr lvl="1">
              <a:spcBef>
                <a:spcPts val="400"/>
              </a:spcBef>
            </a:pPr>
            <a:r>
              <a:rPr lang="en-US" altLang="en-US" sz="1800" b="1" dirty="0">
                <a:solidFill>
                  <a:schemeClr val="bg1">
                    <a:lumMod val="75000"/>
                  </a:schemeClr>
                </a:solidFill>
              </a:rPr>
              <a:t>Discussion?  	None</a:t>
            </a:r>
          </a:p>
          <a:p>
            <a:pPr lvl="1">
              <a:spcBef>
                <a:spcPts val="400"/>
              </a:spcBef>
            </a:pPr>
            <a:r>
              <a:rPr lang="en-US" altLang="en-US" sz="1800" b="1" dirty="0">
                <a:solidFill>
                  <a:schemeClr val="bg1">
                    <a:lumMod val="75000"/>
                  </a:schemeClr>
                </a:solidFill>
              </a:rPr>
              <a:t>Vote: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27 June 2019 in document: </a:t>
            </a:r>
            <a:r>
              <a:rPr lang="en-US" altLang="en-US" sz="1800" dirty="0">
                <a:hlinkClick r:id="rId2"/>
              </a:rPr>
              <a:t>https://mentor.ieee.org/802.18/dcn/19/18-19-0082-00-0000-minutes-27jun19-rrtag-teleconference.docx</a:t>
            </a:r>
            <a:r>
              <a:rPr lang="en-US" altLang="en-US" sz="1800" dirty="0"/>
              <a:t>   </a:t>
            </a:r>
            <a:r>
              <a:rPr lang="en-US" sz="1800" b="1" dirty="0"/>
              <a:t>Posted: </a:t>
            </a:r>
            <a:r>
              <a:rPr lang="en-US" sz="1600" b="0" dirty="0"/>
              <a:t>28-Jun-2019 13:22:27 ET</a:t>
            </a:r>
          </a:p>
          <a:p>
            <a:pPr marL="0" indent="0">
              <a:spcBef>
                <a:spcPts val="400"/>
              </a:spcBef>
            </a:pPr>
            <a:r>
              <a:rPr lang="en-US" altLang="en-US" sz="1800" b="0" dirty="0">
                <a:solidFill>
                  <a:schemeClr val="tx1"/>
                </a:solidFill>
              </a:rPr>
              <a:t>	</a:t>
            </a:r>
            <a:r>
              <a:rPr lang="en-US" altLang="en-US" sz="1800" dirty="0">
                <a:solidFill>
                  <a:schemeClr val="tx1"/>
                </a:solidFill>
              </a:rPr>
              <a:t>Moved by:  	</a:t>
            </a:r>
            <a:r>
              <a:rPr lang="en-US" altLang="en-US" sz="1800" dirty="0">
                <a:solidFill>
                  <a:schemeClr val="bg1">
                    <a:lumMod val="75000"/>
                  </a:schemeClr>
                </a:solidFill>
              </a:rPr>
              <a:t>Stuart K</a:t>
            </a:r>
          </a:p>
          <a:p>
            <a:pPr marL="0" indent="0">
              <a:spcBef>
                <a:spcPts val="400"/>
              </a:spcBef>
            </a:pPr>
            <a:r>
              <a:rPr lang="en-US" altLang="en-US" sz="1800" dirty="0">
                <a:solidFill>
                  <a:schemeClr val="bg1">
                    <a:lumMod val="75000"/>
                  </a:schemeClr>
                </a:solidFill>
              </a:rPr>
              <a:t>	Seconded by:	 Peter E. </a:t>
            </a:r>
          </a:p>
          <a:p>
            <a:pPr>
              <a:spcBef>
                <a:spcPts val="400"/>
              </a:spcBef>
            </a:pPr>
            <a:r>
              <a:rPr lang="en-US" altLang="en-US" sz="1800" b="1" dirty="0">
                <a:solidFill>
                  <a:schemeClr val="bg1">
                    <a:lumMod val="75000"/>
                  </a:schemeClr>
                </a:solidFill>
              </a:rPr>
              <a:t>		Discussion?  	None</a:t>
            </a:r>
          </a:p>
          <a:p>
            <a:pPr>
              <a:spcBef>
                <a:spcPts val="400"/>
              </a:spcBef>
            </a:pPr>
            <a:r>
              <a:rPr lang="en-US" altLang="en-US" sz="1800" dirty="0">
                <a:solidFill>
                  <a:schemeClr val="bg1">
                    <a:lumMod val="75000"/>
                  </a:schemeClr>
                </a:solidFill>
              </a:rPr>
              <a:t>		</a:t>
            </a:r>
            <a:r>
              <a:rPr lang="en-US" altLang="en-US" sz="1800" b="1" dirty="0">
                <a:solidFill>
                  <a:schemeClr val="bg1">
                    <a:lumMod val="75000"/>
                  </a:schemeClr>
                </a:solidFill>
              </a:rPr>
              <a:t>Vote:  </a:t>
            </a:r>
            <a:r>
              <a:rPr lang="en-US" altLang="en-US" sz="1800" dirty="0">
                <a:solidFill>
                  <a:schemeClr val="bg1">
                    <a:lumMod val="75000"/>
                  </a:schemeClr>
                </a:solidFill>
              </a:rPr>
              <a:t>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11 July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a:buFont typeface="Arial" panose="020B0604020202020204" pitchFamily="34" charset="0"/>
              <a:buChar char="•"/>
            </a:pPr>
            <a:r>
              <a:rPr lang="en-US" sz="1600" dirty="0"/>
              <a:t>Delegated Act on C-ITS is still not fully in force.</a:t>
            </a:r>
          </a:p>
          <a:p>
            <a:pPr lvl="1">
              <a:buFont typeface="Arial" panose="020B0604020202020204" pitchFamily="34" charset="0"/>
              <a:buChar char="•"/>
            </a:pPr>
            <a:r>
              <a:rPr lang="en-US" sz="1600" dirty="0"/>
              <a:t>Objection period is until 13 July 2019.</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#103, 07-10 Oct. </a:t>
            </a:r>
            <a:r>
              <a:rPr lang="en-US" sz="1600" dirty="0"/>
              <a:t>Sophia Antipolis</a:t>
            </a:r>
            <a:endParaRPr lang="en-US" sz="1800" dirty="0">
              <a:solidFill>
                <a:schemeClr val="tx1"/>
              </a:solidFill>
            </a:endParaRP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Before: Remote consensus on the Minutes for Meeting 102, closes this week.  There is an updated minutes available, due to discussion after the close of the meeting.  A key item is the WI on 5925-6425MHz, that it can start up now. </a:t>
            </a:r>
          </a:p>
          <a:p>
            <a:pPr lvl="1">
              <a:spcBef>
                <a:spcPts val="0"/>
              </a:spcBef>
              <a:buFont typeface="Arial" panose="020B0604020202020204" pitchFamily="34" charset="0"/>
              <a:buChar char="•"/>
            </a:pPr>
            <a:r>
              <a:rPr lang="en-US" sz="1600" dirty="0"/>
              <a:t>NWI - BRAN(19)102016 was updated now to r2 and is available. </a:t>
            </a:r>
          </a:p>
          <a:p>
            <a:pPr lvl="1">
              <a:spcBef>
                <a:spcPts val="0"/>
              </a:spcBef>
              <a:buFont typeface="Arial" panose="020B0604020202020204" pitchFamily="34" charset="0"/>
              <a:buChar char="•"/>
            </a:pPr>
            <a:r>
              <a:rPr lang="en-US" sz="1600" dirty="0"/>
              <a:t>Still looking for nominations for chair. Doc BRAN(19)102008</a:t>
            </a:r>
            <a:r>
              <a:rPr lang="en-US" sz="1600" u="sng" dirty="0"/>
              <a:t> </a:t>
            </a:r>
            <a:r>
              <a:rPr lang="en-US" sz="1600" dirty="0"/>
              <a:t>on process.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meeting #55 was 02-03 July</a:t>
            </a:r>
          </a:p>
          <a:p>
            <a:pPr lvl="1">
              <a:spcBef>
                <a:spcPts val="0"/>
              </a:spcBef>
              <a:buFont typeface="Arial" panose="020B0604020202020204" pitchFamily="34" charset="0"/>
              <a:buChar char="•"/>
            </a:pPr>
            <a:r>
              <a:rPr lang="en-US" sz="1600" dirty="0">
                <a:solidFill>
                  <a:schemeClr val="tx1"/>
                </a:solidFill>
              </a:rPr>
              <a:t>Anything from the meeting last week?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No candidate for chair at this time. </a:t>
            </a:r>
          </a:p>
          <a:p>
            <a:pPr lvl="1">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2000" dirty="0"/>
          </a:p>
          <a:p>
            <a:pPr lvl="5">
              <a:spcBef>
                <a:spcPts val="0"/>
              </a:spcBef>
              <a:buFont typeface="Arial" panose="020B0604020202020204" pitchFamily="34" charset="0"/>
              <a:buChar char="•"/>
            </a:pP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July 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799"/>
            <a:ext cx="8277045" cy="5408613"/>
          </a:xfrm>
        </p:spPr>
        <p:txBody>
          <a:bodyPr/>
          <a:lstStyle/>
          <a:p>
            <a:pPr lvl="4">
              <a:buFont typeface="Arial" panose="020B0604020202020204" pitchFamily="34" charset="0"/>
              <a:buChar char="•"/>
            </a:pPr>
            <a:endParaRPr lang="en-US" sz="7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bg1">
                    <a:lumMod val="75000"/>
                  </a:schemeClr>
                </a:solidFill>
              </a:rPr>
              <a:t>Nothing new.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 #8, 25-27 Sept 2019, Rome, Italy</a:t>
            </a:r>
            <a:r>
              <a:rPr lang="en-US" sz="1600" dirty="0">
                <a:solidFill>
                  <a:schemeClr val="tx1"/>
                </a:solidFill>
              </a:rPr>
              <a:t> </a:t>
            </a:r>
            <a:endParaRPr lang="en-US" sz="1800" b="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bg1">
                    <a:lumMod val="75000"/>
                  </a:schemeClr>
                </a:solidFill>
              </a:rPr>
              <a:t>Nothing new. </a:t>
            </a:r>
          </a:p>
          <a:p>
            <a:pPr lvl="1">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July 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APT (Asia-Pacific </a:t>
            </a:r>
            <a:r>
              <a:rPr lang="en-US" sz="2400" dirty="0" err="1"/>
              <a:t>Telecommunity</a:t>
            </a:r>
            <a:r>
              <a:rPr lang="en-US" sz="2400" dirty="0"/>
              <a:t>) – meetings in July</a:t>
            </a:r>
          </a:p>
        </p:txBody>
      </p:sp>
      <p:sp>
        <p:nvSpPr>
          <p:cNvPr id="3" name="Content Placeholder 2"/>
          <p:cNvSpPr>
            <a:spLocks noGrp="1"/>
          </p:cNvSpPr>
          <p:nvPr>
            <p:ph idx="1"/>
          </p:nvPr>
        </p:nvSpPr>
        <p:spPr>
          <a:xfrm>
            <a:off x="698889" y="1066800"/>
            <a:ext cx="8190998" cy="5346442"/>
          </a:xfrm>
        </p:spPr>
        <p:txBody>
          <a:bodyPr/>
          <a:lstStyle/>
          <a:p>
            <a:pPr marL="285750" indent="-285750">
              <a:spcBef>
                <a:spcPts val="0"/>
              </a:spcBef>
              <a:buFont typeface="Arial" panose="020B0604020202020204" pitchFamily="34" charset="0"/>
              <a:buChar char="•"/>
            </a:pPr>
            <a:r>
              <a:rPr lang="en-US" sz="1800" dirty="0"/>
              <a:t> </a:t>
            </a:r>
          </a:p>
          <a:p>
            <a:pPr marL="285750" indent="-285750">
              <a:spcBef>
                <a:spcPts val="0"/>
              </a:spcBef>
              <a:buFont typeface="Arial" panose="020B0604020202020204" pitchFamily="34" charset="0"/>
              <a:buChar char="•"/>
            </a:pPr>
            <a:r>
              <a:rPr lang="en-US" sz="1800" b="0" dirty="0">
                <a:hlinkClick r:id="rId3"/>
              </a:rPr>
              <a:t>The 25th Meeting of APT Wireless Group (AWG-25)</a:t>
            </a:r>
            <a:endParaRPr lang="en-US" sz="1800" b="0" dirty="0"/>
          </a:p>
          <a:p>
            <a:pPr marL="800100" lvl="1">
              <a:buFont typeface="Arial" panose="020B0604020202020204" pitchFamily="34" charset="0"/>
              <a:buChar char="•"/>
            </a:pPr>
            <a:r>
              <a:rPr lang="en-US" sz="1600" b="0" dirty="0"/>
              <a:t>01 July 2019 - 05 July 2019, Tangerang, Indonesia</a:t>
            </a:r>
          </a:p>
          <a:p>
            <a:pPr marL="400050">
              <a:buFont typeface="Arial" panose="020B0604020202020204" pitchFamily="34" charset="0"/>
              <a:buChar char="•"/>
            </a:pPr>
            <a:r>
              <a:rPr lang="en-US" sz="1800" b="0" dirty="0">
                <a:hlinkClick r:id="rId4"/>
              </a:rPr>
              <a:t>The Meeting of the SATRC Working Group on Policy, Regulation and Services</a:t>
            </a:r>
            <a:endParaRPr lang="en-US" sz="1800" b="0" dirty="0"/>
          </a:p>
          <a:p>
            <a:pPr marL="800100" lvl="1">
              <a:buFont typeface="Arial" panose="020B0604020202020204" pitchFamily="34" charset="0"/>
              <a:buChar char="•"/>
            </a:pPr>
            <a:r>
              <a:rPr lang="en-US" sz="1600" b="0" dirty="0"/>
              <a:t>11 July 2019 - 12 July 2019, Colombo, Sri Lanka</a:t>
            </a:r>
          </a:p>
          <a:p>
            <a:pPr marL="400050">
              <a:buFont typeface="Arial" panose="020B0604020202020204" pitchFamily="34" charset="0"/>
              <a:buChar char="•"/>
            </a:pPr>
            <a:endParaRPr lang="en-US" sz="1800" b="0" dirty="0">
              <a:hlinkClick r:id="rId5"/>
            </a:endParaRPr>
          </a:p>
          <a:p>
            <a:pPr marL="400050">
              <a:buFont typeface="Arial" panose="020B0604020202020204" pitchFamily="34" charset="0"/>
              <a:buChar char="•"/>
            </a:pPr>
            <a:r>
              <a:rPr lang="en-US" sz="1800" b="0" dirty="0">
                <a:hlinkClick r:id="rId5"/>
              </a:rPr>
              <a:t>The 5th Meeting of APT Conference Preparatory Group for WRC-19 (APG19-5)</a:t>
            </a:r>
            <a:endParaRPr lang="en-US" sz="1800" b="0" dirty="0"/>
          </a:p>
          <a:p>
            <a:pPr marL="800100" lvl="1">
              <a:buFont typeface="Arial" panose="020B0604020202020204" pitchFamily="34" charset="0"/>
              <a:buChar char="•"/>
            </a:pPr>
            <a:r>
              <a:rPr lang="en-US" sz="1600" b="0" dirty="0"/>
              <a:t>31 July 2019 - 06 August 2019, Tokyo, Japan</a:t>
            </a:r>
          </a:p>
          <a:p>
            <a:pPr marL="800100" lvl="1">
              <a:buFont typeface="Arial" panose="020B0604020202020204" pitchFamily="34" charset="0"/>
              <a:buChar char="•"/>
            </a:pPr>
            <a:r>
              <a:rPr lang="en-US" sz="1600" dirty="0"/>
              <a:t>They will include discussions on IMT ID in 6GHz.</a:t>
            </a:r>
          </a:p>
          <a:p>
            <a:pPr marL="800100" lvl="1">
              <a:buFont typeface="Arial" panose="020B0604020202020204" pitchFamily="34" charset="0"/>
              <a:buChar char="•"/>
            </a:pPr>
            <a:r>
              <a:rPr lang="en-US" sz="1600" dirty="0"/>
              <a:t>Meeting on WRC-19,  includes AIs for WRC-23, comments due by 24 July. </a:t>
            </a:r>
          </a:p>
          <a:p>
            <a:pPr marL="800100" lvl="1">
              <a:buFont typeface="Arial" panose="020B0604020202020204" pitchFamily="34" charset="0"/>
              <a:buChar char="•"/>
            </a:pPr>
            <a:r>
              <a:rPr lang="en-US" sz="1600" dirty="0">
                <a:solidFill>
                  <a:srgbClr val="0070C0"/>
                </a:solidFill>
              </a:rPr>
              <a:t>To file something we would need to be considered an other relevant organization.  </a:t>
            </a:r>
          </a:p>
          <a:p>
            <a:pPr marL="1200150" lvl="2">
              <a:buFont typeface="Arial" panose="020B0604020202020204" pitchFamily="34" charset="0"/>
              <a:buChar char="•"/>
            </a:pPr>
            <a:r>
              <a:rPr lang="en-US" sz="1600" dirty="0">
                <a:solidFill>
                  <a:srgbClr val="0070C0"/>
                </a:solidFill>
              </a:rPr>
              <a:t>Looks busy to file with separate documents per AI to different working parties. </a:t>
            </a:r>
          </a:p>
          <a:p>
            <a:pPr marL="800100" lvl="1">
              <a:buFont typeface="Arial" panose="020B0604020202020204" pitchFamily="34" charset="0"/>
              <a:buChar char="•"/>
            </a:pPr>
            <a:r>
              <a:rPr lang="en-US" sz="1600" dirty="0">
                <a:solidFill>
                  <a:srgbClr val="0070C0"/>
                </a:solidFill>
              </a:rPr>
              <a:t> </a:t>
            </a:r>
          </a:p>
          <a:p>
            <a:pPr marL="800100" lvl="1">
              <a:buFont typeface="Arial" panose="020B0604020202020204" pitchFamily="34" charset="0"/>
              <a:buChar char="•"/>
            </a:pPr>
            <a:r>
              <a:rPr lang="en-US" sz="1600" dirty="0">
                <a:solidFill>
                  <a:srgbClr val="0070C0"/>
                </a:solidFill>
              </a:rPr>
              <a:t> </a:t>
            </a:r>
          </a:p>
          <a:p>
            <a:pPr marL="800100" lvl="1">
              <a:buFont typeface="Arial" panose="020B0604020202020204" pitchFamily="34" charset="0"/>
              <a:buChar char="•"/>
            </a:pPr>
            <a:r>
              <a:rPr lang="en-US" sz="1600" dirty="0">
                <a:solidFill>
                  <a:srgbClr val="0070C0"/>
                </a:solidFill>
              </a:rPr>
              <a:t> </a:t>
            </a: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11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4232409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36407</TotalTime>
  <Words>2070</Words>
  <Application>Microsoft Office PowerPoint</Application>
  <PresentationFormat>On-screen Show (4:3)</PresentationFormat>
  <Paragraphs>328</Paragraphs>
  <Slides>17</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6"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APT (Asia-Pacific Telecommunity) – meetings in July</vt:lpstr>
      <vt:lpstr>General Discussion Items -1 of 4</vt:lpstr>
      <vt:lpstr>General Discussion Items -2 of 4</vt:lpstr>
      <vt:lpstr>General Discussion Items -4 of 4</vt:lpstr>
      <vt:lpstr>Actions Required</vt:lpstr>
      <vt:lpstr>Any Other Business</vt:lpstr>
      <vt:lpstr>Adjourn</vt:lpstr>
      <vt:lpstr>PowerPoint Presentation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1612</cp:revision>
  <cp:lastPrinted>1601-01-01T00:00:00Z</cp:lastPrinted>
  <dcterms:created xsi:type="dcterms:W3CDTF">2016-03-03T14:54:45Z</dcterms:created>
  <dcterms:modified xsi:type="dcterms:W3CDTF">2019-07-11T12:40:37Z</dcterms:modified>
</cp:coreProperties>
</file>