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72" r:id="rId10"/>
    <p:sldId id="588" r:id="rId11"/>
    <p:sldId id="581" r:id="rId12"/>
    <p:sldId id="585" r:id="rId13"/>
    <p:sldId id="589" r:id="rId14"/>
    <p:sldId id="590" r:id="rId15"/>
    <p:sldId id="524" r:id="rId16"/>
    <p:sldId id="498" r:id="rId17"/>
    <p:sldId id="402" r:id="rId18"/>
    <p:sldId id="403"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106" d="100"/>
          <a:sy n="106" d="100"/>
        </p:scale>
        <p:origin x="924"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83-00-0000-singapore-consultation-ieee-802-comments-on-866-869mhz-srd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83-03-0000-singapore-consultation-ieee-802-comments-on-866-869mhz-srd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79-00-0000-bosch-petition-for-rulemaking-uwb-devices-and-systems.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apt.int/2019-SATRC-WGPRS" TargetMode="External"/><Relationship Id="rId2" Type="http://schemas.openxmlformats.org/officeDocument/2006/relationships/hyperlink" Target="https://www.apt.int/2019-AWG25" TargetMode="External"/><Relationship Id="rId1" Type="http://schemas.openxmlformats.org/officeDocument/2006/relationships/slideLayout" Target="../slideLayouts/slideLayout1.xml"/><Relationship Id="rId5" Type="http://schemas.openxmlformats.org/officeDocument/2006/relationships/hyperlink" Target="https://www.fcc.gov/ecfs/search/filings?proceedings_name=19-89&amp;sort=date_disseminated,DESC" TargetMode="External"/><Relationship Id="rId4" Type="http://schemas.openxmlformats.org/officeDocument/2006/relationships/hyperlink" Target="https://www.apt.int/2019-APG19-5"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78-00-0000-minutes-20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6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sz="2000" dirty="0"/>
              <a:t>Singapore: Proposed Policy Allocation of SRD from 868 to 920 MHz </a:t>
            </a:r>
            <a:r>
              <a:rPr lang="en-US" sz="1200" dirty="0"/>
              <a:t>-2 of 3</a:t>
            </a:r>
            <a:endParaRPr lang="en-US" sz="2000" dirty="0"/>
          </a:p>
        </p:txBody>
      </p:sp>
      <p:sp>
        <p:nvSpPr>
          <p:cNvPr id="3" name="Content Placeholder 2"/>
          <p:cNvSpPr>
            <a:spLocks noGrp="1"/>
          </p:cNvSpPr>
          <p:nvPr>
            <p:ph idx="1"/>
          </p:nvPr>
        </p:nvSpPr>
        <p:spPr>
          <a:xfrm>
            <a:off x="724402" y="1263649"/>
            <a:ext cx="8190998"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A nice contribution came in first of the week.  See: </a:t>
            </a:r>
            <a:r>
              <a:rPr lang="en-US" sz="1800" b="0" dirty="0">
                <a:hlinkClick r:id="rId3"/>
              </a:rPr>
              <a:t>https://mentor.ieee.org/802.18/dcn/19/18-19-0083</a:t>
            </a:r>
            <a:endParaRPr lang="en-US" sz="1800" b="0" dirty="0"/>
          </a:p>
          <a:p>
            <a:pPr>
              <a:buFont typeface="Arial" panose="020B0604020202020204" pitchFamily="34" charset="0"/>
              <a:buChar char="•"/>
            </a:pPr>
            <a:r>
              <a:rPr lang="en-US" sz="1800" b="0" dirty="0"/>
              <a:t>We reviewed and made a few edits, see motion on next slide.  </a:t>
            </a:r>
          </a:p>
          <a:p>
            <a:pPr marL="0" indent="0"/>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1899"/>
            <a:ext cx="8153400" cy="663500"/>
          </a:xfrm>
        </p:spPr>
        <p:txBody>
          <a:bodyPr/>
          <a:lstStyle/>
          <a:p>
            <a:r>
              <a:rPr lang="en-US" sz="2000" dirty="0"/>
              <a:t>Singapore: Proposed Policy Allocation of SRD from 868 to 920 MHz </a:t>
            </a:r>
            <a:r>
              <a:rPr lang="en-US" sz="1200" dirty="0"/>
              <a:t>-3 of 3</a:t>
            </a:r>
            <a:endParaRPr lang="en-US" sz="20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https://mentor.ieee.org/802.18/dcn/19/18-19-0083-03-0000-singapore-consultation-ieee-802-comments-on-866-869mhz-srds.docx</a:t>
            </a:r>
            <a:r>
              <a:rPr lang="en-US" sz="1600" b="0" dirty="0"/>
              <a:t> response to IMDA’s consultation including frameworks for the allocation of 800 MHz SRD band. With the chair of 802.18 to have editorial privileges and send to the LMSC(EC) for review/approval and submission to IMDA before 14 July 2019 ET.</a:t>
            </a:r>
          </a:p>
          <a:p>
            <a:endParaRPr lang="en-US" altLang="en-US" sz="1600" dirty="0">
              <a:solidFill>
                <a:schemeClr val="tx1"/>
              </a:solidFill>
            </a:endParaRPr>
          </a:p>
          <a:p>
            <a:r>
              <a:rPr lang="en-US" altLang="en-US" sz="1600" dirty="0"/>
              <a:t>		Moved by:  	Stuart K.  	</a:t>
            </a:r>
          </a:p>
          <a:p>
            <a:pPr lvl="1"/>
            <a:r>
              <a:rPr lang="en-US" altLang="en-US" sz="1600" b="1" dirty="0"/>
              <a:t>Seconded by:  	Peter E.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_6_Y   /  _0__N   /  _0__A </a:t>
            </a:r>
          </a:p>
          <a:p>
            <a:pPr lvl="1"/>
            <a:endParaRPr lang="en-US" altLang="en-US" sz="1600" b="1" dirty="0">
              <a:solidFill>
                <a:schemeClr val="tx1"/>
              </a:solidFill>
            </a:endParaRPr>
          </a:p>
          <a:p>
            <a:pPr lvl="1"/>
            <a:r>
              <a:rPr lang="en-US" altLang="en-US" sz="1600" b="1" dirty="0">
                <a:solidFill>
                  <a:schemeClr val="tx1"/>
                </a:solidFill>
              </a:rPr>
              <a:t>Voters:  Hassan, Paul, Peter, Stuart, Tim, Jay </a:t>
            </a:r>
          </a:p>
          <a:p>
            <a:pPr lvl="1"/>
            <a:r>
              <a:rPr lang="en-US" altLang="en-US" sz="1600" b="1" dirty="0">
                <a:solidFill>
                  <a:schemeClr val="tx1"/>
                </a:solidFill>
              </a:rPr>
              <a:t>Motion: Passed</a:t>
            </a:r>
          </a:p>
          <a:p>
            <a:pPr lvl="1"/>
            <a:r>
              <a:rPr lang="en-US" altLang="en-US" sz="1600" b="1" dirty="0">
                <a:solidFill>
                  <a:schemeClr val="tx1"/>
                </a:solidFill>
              </a:rPr>
              <a:t>Number in attendance: 10</a:t>
            </a:r>
          </a:p>
          <a:p>
            <a:pPr lvl="1"/>
            <a:endParaRPr lang="en-US" altLang="en-US" sz="1600" b="1" dirty="0">
              <a:solidFill>
                <a:schemeClr val="tx1"/>
              </a:solidFill>
            </a:endParaRP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3</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just enough votes, no extras. </a:t>
            </a:r>
          </a:p>
          <a:p>
            <a:pPr lvl="2">
              <a:spcBef>
                <a:spcPts val="0"/>
              </a:spcBef>
              <a:buFont typeface="Arial" panose="020B0604020202020204" pitchFamily="34" charset="0"/>
              <a:buChar char="•"/>
            </a:pPr>
            <a:r>
              <a:rPr lang="en-US" sz="1400" dirty="0"/>
              <a:t>Email sent to DoT personnel and uploaded to the DoT proceeding. </a:t>
            </a:r>
          </a:p>
          <a:p>
            <a:pPr lvl="2">
              <a:spcBef>
                <a:spcPts val="0"/>
              </a:spcBef>
              <a:buFont typeface="Arial" panose="020B0604020202020204" pitchFamily="34" charset="0"/>
              <a:buChar char="•"/>
            </a:pPr>
            <a:r>
              <a:rPr lang="en-US" sz="1400" dirty="0"/>
              <a:t>Latest: </a:t>
            </a:r>
            <a:r>
              <a:rPr lang="en-GB" sz="1400" dirty="0">
                <a:hlinkClick r:id="rId2"/>
              </a:rPr>
              <a:t>https://mentor.ieee.org/802.18/dcn/19/18-19-0069</a:t>
            </a:r>
            <a:endParaRPr lang="en-GB" sz="14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last week (20 June) much is focused on taking the waivers approved over the last many years and codifying them</a:t>
            </a:r>
            <a:r>
              <a:rPr lang="en-US" sz="1600" dirty="0"/>
              <a:t>.  Have not reviewed enough if wanting more than that, e.g. higher power.</a:t>
            </a:r>
          </a:p>
          <a:p>
            <a:pPr lvl="1">
              <a:buFont typeface="Arial" panose="020B0604020202020204" pitchFamily="34" charset="0"/>
              <a:buChar char="•"/>
            </a:pPr>
            <a:r>
              <a:rPr lang="en-US" sz="1600" b="0" dirty="0"/>
              <a:t>Any updates?  no</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3</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ASMG (Arab Spectrum Management Group) has a WRC-19 preparation meeting in Cairo 27 July – 01 August.  Contributions due 19 July. </a:t>
            </a:r>
          </a:p>
          <a:p>
            <a:pPr lvl="1">
              <a:spcBef>
                <a:spcPts val="0"/>
              </a:spcBef>
              <a:buFont typeface="Arial" panose="020B0604020202020204" pitchFamily="34" charset="0"/>
              <a:buChar char="•"/>
            </a:pPr>
            <a:r>
              <a:rPr lang="en-US" sz="1600" b="0" dirty="0"/>
              <a:t>Would </a:t>
            </a:r>
            <a:r>
              <a:rPr lang="en-US" sz="1600" dirty="0"/>
              <a:t>IEEE  802 want to share our WRC-19 Viewpoints with them?  Would be nice.</a:t>
            </a:r>
          </a:p>
          <a:p>
            <a:pPr lvl="1">
              <a:spcBef>
                <a:spcPts val="0"/>
              </a:spcBef>
              <a:buFont typeface="Arial" panose="020B0604020202020204" pitchFamily="34" charset="0"/>
              <a:buChar char="•"/>
            </a:pPr>
            <a:r>
              <a:rPr lang="en-US" sz="1600" dirty="0"/>
              <a:t>They usually don’t call for contributions, they do send invitation to industry which we have not seen anything formal.</a:t>
            </a:r>
          </a:p>
          <a:p>
            <a:pPr lvl="1">
              <a:spcBef>
                <a:spcPts val="0"/>
              </a:spcBef>
              <a:buFont typeface="Arial" panose="020B0604020202020204" pitchFamily="34" charset="0"/>
              <a:buChar char="•"/>
            </a:pPr>
            <a:r>
              <a:rPr lang="en-US" sz="1600" dirty="0"/>
              <a:t>It maybe to difficult now to send something, with the timing.   So will likely have to pass.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	Not looking like IEEE 802 has any standards in this band, </a:t>
            </a:r>
            <a:r>
              <a:rPr lang="en-US" sz="1600" dirty="0">
                <a:solidFill>
                  <a:srgbClr val="00B0F0"/>
                </a:solidFill>
              </a:rPr>
              <a:t>we should review to be sure.</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1">
              <a:buFont typeface="Arial" panose="020B0604020202020204" pitchFamily="34" charset="0"/>
              <a:buChar char="•"/>
            </a:pPr>
            <a:r>
              <a:rPr lang="en-US" sz="1600" dirty="0"/>
              <a:t>	A member looked and is not finding any IEEE 802 standards in this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-3 of 3</a:t>
            </a:r>
            <a:endParaRPr lang="en-US" sz="2400" dirty="0"/>
          </a:p>
        </p:txBody>
      </p:sp>
      <p:sp>
        <p:nvSpPr>
          <p:cNvPr id="3" name="Content Placeholder 2"/>
          <p:cNvSpPr>
            <a:spLocks noGrp="1"/>
          </p:cNvSpPr>
          <p:nvPr>
            <p:ph idx="1"/>
          </p:nvPr>
        </p:nvSpPr>
        <p:spPr>
          <a:xfrm>
            <a:off x="698889" y="1066800"/>
            <a:ext cx="8190998" cy="5346442"/>
          </a:xfrm>
        </p:spPr>
        <p:txBody>
          <a:bodyPr/>
          <a:lstStyle/>
          <a:p>
            <a:pPr marL="0" indent="0">
              <a:spcBef>
                <a:spcPts val="0"/>
              </a:spcBef>
            </a:pPr>
            <a:r>
              <a:rPr lang="en-US" sz="1800" dirty="0"/>
              <a:t> </a:t>
            </a:r>
          </a:p>
          <a:p>
            <a:pPr>
              <a:spcBef>
                <a:spcPts val="0"/>
              </a:spcBef>
              <a:buFont typeface="Arial" panose="020B0604020202020204" pitchFamily="34" charset="0"/>
              <a:buChar char="•"/>
            </a:pPr>
            <a:r>
              <a:rPr lang="en-US" sz="1800" dirty="0"/>
              <a:t>APT (Asia-Pacific </a:t>
            </a:r>
            <a:r>
              <a:rPr lang="en-US" sz="1800" dirty="0" err="1"/>
              <a:t>Telecommunity</a:t>
            </a:r>
            <a:r>
              <a:rPr lang="en-US" sz="1800" dirty="0"/>
              <a:t>) – meetings in July. </a:t>
            </a:r>
          </a:p>
          <a:p>
            <a:pPr lvl="3"/>
            <a:r>
              <a:rPr lang="en-US" sz="1400" b="0" dirty="0">
                <a:hlinkClick r:id="rId2"/>
              </a:rPr>
              <a:t>The 25th Meeting of APT Wireless Group (AWG-25)</a:t>
            </a:r>
            <a:endParaRPr lang="en-US" sz="1400" b="0" dirty="0"/>
          </a:p>
          <a:p>
            <a:pPr lvl="3"/>
            <a:r>
              <a:rPr lang="en-US" sz="1400" b="0" dirty="0"/>
              <a:t>01 July 2019 - 05 July 2019, Tangerang, Indonesia</a:t>
            </a:r>
          </a:p>
          <a:p>
            <a:pPr lvl="3"/>
            <a:r>
              <a:rPr lang="en-US" sz="1400" b="0" dirty="0">
                <a:hlinkClick r:id="rId3"/>
              </a:rPr>
              <a:t>The Meeting of the SATRC Working Group on Policy, Regulation and Services</a:t>
            </a:r>
            <a:endParaRPr lang="en-US" sz="1400" b="0" dirty="0"/>
          </a:p>
          <a:p>
            <a:pPr lvl="3"/>
            <a:r>
              <a:rPr lang="en-US" sz="1400" b="0" dirty="0"/>
              <a:t>11 July 2019 - 12 July 2019, Colombo, Sri Lanka</a:t>
            </a:r>
          </a:p>
          <a:p>
            <a:pPr lvl="3"/>
            <a:r>
              <a:rPr lang="en-US" sz="1400" b="0" dirty="0">
                <a:hlinkClick r:id="rId4"/>
              </a:rPr>
              <a:t>The 5th Meeting of APT Conference Preparatory Group for WRC-19 (APG19-5)</a:t>
            </a:r>
            <a:endParaRPr lang="en-US" sz="1400" b="0" dirty="0"/>
          </a:p>
          <a:p>
            <a:pPr lvl="3"/>
            <a:r>
              <a:rPr lang="en-US" sz="1400" b="0" dirty="0"/>
              <a:t>31 July 2019 - 06 August 2019, Tokyo, Japan</a:t>
            </a:r>
          </a:p>
          <a:p>
            <a:pPr lvl="1">
              <a:spcBef>
                <a:spcPts val="0"/>
              </a:spcBef>
              <a:buFont typeface="Arial" panose="020B0604020202020204" pitchFamily="34" charset="0"/>
              <a:buChar char="•"/>
            </a:pPr>
            <a:r>
              <a:rPr lang="en-US" sz="1600" dirty="0"/>
              <a:t>They will include discussions on IMT ID in 6GHz.</a:t>
            </a:r>
          </a:p>
          <a:p>
            <a:pPr lvl="1">
              <a:spcBef>
                <a:spcPts val="0"/>
              </a:spcBef>
              <a:buFont typeface="Arial" panose="020B0604020202020204" pitchFamily="34" charset="0"/>
              <a:buChar char="•"/>
            </a:pPr>
            <a:r>
              <a:rPr lang="en-US" sz="1600" dirty="0">
                <a:solidFill>
                  <a:srgbClr val="00B0F0"/>
                </a:solidFill>
              </a:rPr>
              <a:t>Meeting on WRC-19,  includes AIs for WRC-23 and we could provide input by 24 July</a:t>
            </a:r>
            <a:r>
              <a:rPr lang="en-US" sz="1600" dirty="0"/>
              <a:t>.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Watch for: </a:t>
            </a:r>
          </a:p>
          <a:p>
            <a:pPr lvl="1">
              <a:buFont typeface="Arial" panose="020B0604020202020204" pitchFamily="34" charset="0"/>
              <a:buChar char="•"/>
            </a:pPr>
            <a:r>
              <a:rPr lang="en-US" sz="1200" b="0" dirty="0"/>
              <a:t>IMIT may be putting in an updated petition for wavier, from what they tried before.  It is like a radar, chirp across multiple GHz.   </a:t>
            </a:r>
            <a:r>
              <a:rPr lang="en-US" sz="1200" dirty="0"/>
              <a:t>Original waiver, December 2018: </a:t>
            </a:r>
            <a:r>
              <a:rPr lang="en-US" sz="1200" dirty="0">
                <a:hlinkClick r:id="rId5"/>
              </a:rPr>
              <a:t>https://www.fcc.gov/ecfs/search/filings?proceedings_name=19-89&amp;sort=date_disseminated,DESC</a:t>
            </a:r>
            <a:endParaRPr lang="en-US" sz="120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600" dirty="0">
                <a:solidFill>
                  <a:srgbClr val="00B0F0"/>
                </a:solidFill>
              </a:rPr>
              <a:t>The .18 chair to start the Singapore LMSC Ballot that talks to SRDs in 866 MHz band. </a:t>
            </a:r>
          </a:p>
          <a:p>
            <a:pPr>
              <a:buFont typeface="Wingdings" panose="05000000000000000000" pitchFamily="2" charset="2"/>
              <a:buChar char="q"/>
            </a:pPr>
            <a:r>
              <a:rPr lang="en-US" sz="1600" dirty="0">
                <a:solidFill>
                  <a:srgbClr val="00B0F0"/>
                </a:solidFill>
              </a:rPr>
              <a:t>Does IEEE 802 have any </a:t>
            </a:r>
            <a:r>
              <a:rPr lang="en-US" sz="1600" dirty="0" err="1">
                <a:solidFill>
                  <a:srgbClr val="00B0F0"/>
                </a:solidFill>
              </a:rPr>
              <a:t>stds</a:t>
            </a:r>
            <a:r>
              <a:rPr lang="en-US" sz="1600" dirty="0">
                <a:solidFill>
                  <a:srgbClr val="00B0F0"/>
                </a:solidFill>
              </a:rPr>
              <a:t> or interest to reply to MSIT, Korea, consultation with 76-81GHz? </a:t>
            </a:r>
          </a:p>
          <a:p>
            <a:pPr>
              <a:buFont typeface="Wingdings" panose="05000000000000000000" pitchFamily="2" charset="2"/>
              <a:buChar char="q"/>
            </a:pPr>
            <a:r>
              <a:rPr lang="en-US" sz="1600" dirty="0">
                <a:solidFill>
                  <a:srgbClr val="00B0F0"/>
                </a:solidFill>
              </a:rPr>
              <a:t>APT July meeting on WRC-19, includes AIs for WRC-23 and we could provide input by 24 July</a:t>
            </a:r>
          </a:p>
          <a:p>
            <a:pPr marL="0" indent="0"/>
            <a:endParaRPr lang="en-US" sz="1600" dirty="0"/>
          </a:p>
          <a:p>
            <a:pPr>
              <a:buFont typeface="Arial" panose="020B0604020202020204" pitchFamily="34" charset="0"/>
              <a:buChar char="•"/>
            </a:pPr>
            <a:r>
              <a:rPr lang="en-US" sz="1800" b="0" dirty="0">
                <a:solidFill>
                  <a:srgbClr val="002060"/>
                </a:solidFill>
              </a:rPr>
              <a:t>Ongoing:  </a:t>
            </a:r>
          </a:p>
          <a:p>
            <a:pPr lvl="1">
              <a:buFont typeface="Arial" panose="020B0604020202020204" pitchFamily="34" charset="0"/>
              <a:buChar char="•"/>
            </a:pPr>
            <a:r>
              <a:rPr lang="en-US" sz="1600" b="0" dirty="0">
                <a:solidFill>
                  <a:srgbClr val="002060"/>
                </a:solidFill>
              </a:rPr>
              <a:t>Monitoring/inputting into the agenda items for WRC-23 and ITU-R activity.</a:t>
            </a:r>
          </a:p>
          <a:p>
            <a:pPr lvl="2">
              <a:buFont typeface="Arial" panose="020B0604020202020204" pitchFamily="34" charset="0"/>
              <a:buChar char="•"/>
            </a:pPr>
            <a:r>
              <a:rPr lang="en-US" sz="1400" dirty="0">
                <a:solidFill>
                  <a:srgbClr val="002060"/>
                </a:solidFill>
              </a:rPr>
              <a:t>Did have a meeting with staff earlier this week (25 June), outlining WRC process. </a:t>
            </a:r>
            <a:endParaRPr lang="en-US" sz="1400" b="0" dirty="0">
              <a:solidFill>
                <a:srgbClr val="002060"/>
              </a:solidFill>
            </a:endParaRPr>
          </a:p>
          <a:p>
            <a:pPr lvl="1">
              <a:buFont typeface="Arial" panose="020B0604020202020204" pitchFamily="34" charset="0"/>
              <a:buChar char="•"/>
            </a:pPr>
            <a:r>
              <a:rPr lang="en-US" sz="1600" b="0" dirty="0">
                <a:solidFill>
                  <a:srgbClr val="00206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11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solidFill>
                  <a:schemeClr val="tx1"/>
                </a:solidFill>
              </a:rPr>
              <a:t>No meeting next week, 4</a:t>
            </a:r>
            <a:r>
              <a:rPr lang="en-US" sz="1800" baseline="30000" dirty="0">
                <a:solidFill>
                  <a:schemeClr val="tx1"/>
                </a:solidFill>
              </a:rPr>
              <a:t>th</a:t>
            </a:r>
            <a:r>
              <a:rPr lang="en-US" sz="1800" dirty="0">
                <a:solidFill>
                  <a:schemeClr val="tx1"/>
                </a:solidFill>
              </a:rPr>
              <a:t> of July.  </a:t>
            </a:r>
            <a:r>
              <a:rPr lang="en-US" sz="1800" dirty="0">
                <a:solidFill>
                  <a:schemeClr val="bg1">
                    <a:lumMod val="65000"/>
                  </a:schemeClr>
                </a:solidFill>
              </a:rPr>
              <a:t>(USA has something going on.) </a:t>
            </a:r>
            <a:endParaRPr lang="en-US" sz="1200" dirty="0">
              <a:solidFill>
                <a:schemeClr val="bg1">
                  <a:lumMod val="65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4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dirty="0"/>
              <a:t>SRDs from 868 to 920 MHz </a:t>
            </a:r>
          </a:p>
          <a:p>
            <a:pPr lvl="1">
              <a:spcBef>
                <a:spcPts val="0"/>
              </a:spcBef>
              <a:buFont typeface="Arial" panose="020B0604020202020204" pitchFamily="34" charset="0"/>
              <a:buChar char="•"/>
            </a:pPr>
            <a:r>
              <a:rPr lang="en-US" sz="1400" dirty="0"/>
              <a:t>Due 15 July</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DoT ex </a:t>
            </a:r>
            <a:r>
              <a:rPr lang="en-US" sz="1400" dirty="0" err="1"/>
              <a:t>parte</a:t>
            </a:r>
            <a:r>
              <a:rPr lang="en-US" sz="1400" dirty="0"/>
              <a:t> status</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The ASMG (Arab Spectrum Management Group) has a WRC-19 preparation meeting</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altLang="en-US" sz="1400" kern="0" dirty="0"/>
              <a:t>APT update</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Peter E.  </a:t>
            </a:r>
          </a:p>
          <a:p>
            <a:pPr>
              <a:spcBef>
                <a:spcPts val="400"/>
              </a:spcBef>
            </a:pPr>
            <a:r>
              <a:rPr lang="en-US" altLang="en-US" sz="1800" b="1" dirty="0">
                <a:solidFill>
                  <a:schemeClr val="tx1"/>
                </a:solidFill>
              </a:rPr>
              <a:t>		Seconded by:	Stuart K. </a:t>
            </a:r>
            <a:endParaRPr lang="en-US" altLang="en-US" sz="1800" dirty="0">
              <a:solidFill>
                <a:schemeClr val="tx1"/>
              </a:solidFill>
            </a:endParaRPr>
          </a:p>
          <a:p>
            <a:pPr lvl="1">
              <a:spcBef>
                <a:spcPts val="400"/>
              </a:spcBef>
            </a:pPr>
            <a:r>
              <a:rPr lang="en-US" altLang="en-US" sz="1800" b="1" dirty="0">
                <a:solidFill>
                  <a:schemeClr val="tx1"/>
                </a:solidFill>
              </a:rPr>
              <a:t>Discussion?  	None</a:t>
            </a:r>
          </a:p>
          <a:p>
            <a:pPr lvl="1">
              <a:spcBef>
                <a:spcPts val="400"/>
              </a:spcBef>
            </a:pPr>
            <a:r>
              <a:rPr lang="en-US" altLang="en-US" sz="1800" b="1" dirty="0">
                <a:solidFill>
                  <a:schemeClr val="tx1"/>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20 June 2019 in document: </a:t>
            </a:r>
            <a:r>
              <a:rPr lang="en-US" altLang="en-US" sz="1800" dirty="0">
                <a:hlinkClick r:id="rId2"/>
              </a:rPr>
              <a:t>https://mentor.ieee.org/802.18/dcn/19/18-19-0078-00-0000-minutes-20jun19-rrtag-teleconference.docx</a:t>
            </a:r>
            <a:r>
              <a:rPr lang="en-US" altLang="en-US" sz="1800" dirty="0"/>
              <a:t>   </a:t>
            </a:r>
            <a:r>
              <a:rPr lang="en-US" sz="1800" b="1" dirty="0"/>
              <a:t>Posted: </a:t>
            </a:r>
            <a:r>
              <a:rPr lang="en-US" sz="1800" b="0" dirty="0"/>
              <a:t>21-Jun-2019 19:09:00 ET</a:t>
            </a:r>
          </a:p>
          <a:p>
            <a:pPr marL="0" indent="0">
              <a:spcBef>
                <a:spcPts val="400"/>
              </a:spcBef>
            </a:pPr>
            <a:r>
              <a:rPr lang="en-US" altLang="en-US" sz="1800" b="0" dirty="0">
                <a:solidFill>
                  <a:schemeClr val="tx1"/>
                </a:solidFill>
              </a:rPr>
              <a:t>	</a:t>
            </a:r>
            <a:r>
              <a:rPr lang="en-US" altLang="en-US" sz="1800" dirty="0">
                <a:solidFill>
                  <a:schemeClr val="tx1"/>
                </a:solidFill>
              </a:rPr>
              <a:t>Moved by:  	Stuart K</a:t>
            </a:r>
          </a:p>
          <a:p>
            <a:pPr marL="0" indent="0">
              <a:spcBef>
                <a:spcPts val="400"/>
              </a:spcBef>
            </a:pPr>
            <a:r>
              <a:rPr lang="en-US" altLang="en-US" sz="1800" dirty="0">
                <a:solidFill>
                  <a:schemeClr val="tx1"/>
                </a:solidFill>
              </a:rPr>
              <a:t>	Seconded by:	 Peter E. </a:t>
            </a:r>
          </a:p>
          <a:p>
            <a:pPr>
              <a:spcBef>
                <a:spcPts val="400"/>
              </a:spcBef>
            </a:pPr>
            <a:r>
              <a:rPr lang="en-US" altLang="en-US" sz="1800" b="1" dirty="0">
                <a:solidFill>
                  <a:schemeClr val="tx1"/>
                </a:solidFill>
              </a:rPr>
              <a:t>		Discussion?  	None</a:t>
            </a:r>
          </a:p>
          <a:p>
            <a:pPr>
              <a:spcBef>
                <a:spcPts val="400"/>
              </a:spcBef>
            </a:pPr>
            <a:r>
              <a:rPr lang="en-US" altLang="en-US" sz="1800" dirty="0">
                <a:solidFill>
                  <a:schemeClr val="tx1"/>
                </a:solidFill>
              </a:rPr>
              <a:t>		</a:t>
            </a:r>
            <a:r>
              <a:rPr lang="en-US" altLang="en-US" sz="1800" b="1" dirty="0">
                <a:solidFill>
                  <a:schemeClr val="tx1"/>
                </a:solidFill>
              </a:rPr>
              <a:t>Vote:  </a:t>
            </a:r>
            <a:r>
              <a:rPr lang="en-US" altLang="en-US" sz="1800" dirty="0">
                <a:solidFill>
                  <a:schemeClr val="tx1"/>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a:t>
            </a:r>
            <a:r>
              <a:rPr lang="en-US" sz="160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Remote consensus on the Minutes for Meeting 102, closes this week.  There is an updated minutes available, due to discussion after the close of the meeting.  A key item is the WI on 5925-6425MHz, that it can start up now. </a:t>
            </a:r>
          </a:p>
          <a:p>
            <a:pPr lvl="1">
              <a:spcBef>
                <a:spcPts val="0"/>
              </a:spcBef>
              <a:buFont typeface="Arial" panose="020B0604020202020204" pitchFamily="34" charset="0"/>
              <a:buChar char="•"/>
            </a:pPr>
            <a:r>
              <a:rPr lang="en-US" sz="1600" dirty="0"/>
              <a:t>NWI - BRAN(19)102016 was updated now to r2 and is available.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2770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next meeting will be around the FM57 meeting</a:t>
            </a:r>
            <a:endParaRPr lang="en-US" sz="1800" dirty="0"/>
          </a:p>
          <a:p>
            <a:pPr lvl="1">
              <a:buFont typeface="Arial" panose="020B0604020202020204" pitchFamily="34" charset="0"/>
              <a:buChar char="•"/>
            </a:pPr>
            <a:r>
              <a:rPr lang="en-US" sz="1600" dirty="0">
                <a:solidFill>
                  <a:schemeClr val="tx1"/>
                </a:solidFill>
              </a:rPr>
              <a:t> Nothing new.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#8, 24-26 Sept, 2019, __tbd___</a:t>
            </a:r>
            <a:endParaRPr lang="en-US" sz="1800" b="0" dirty="0"/>
          </a:p>
          <a:p>
            <a:pPr lvl="1">
              <a:buFont typeface="Arial" panose="020B0604020202020204" pitchFamily="34" charset="0"/>
              <a:buChar char="•"/>
            </a:pPr>
            <a:r>
              <a:rPr lang="en-US" sz="1600" dirty="0">
                <a:solidFill>
                  <a:schemeClr val="tx1"/>
                </a:solidFill>
              </a:rPr>
              <a:t>Nothing new.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sz="2000" dirty="0"/>
              <a:t>Singapore: Proposed Policy Allocation of SRD from 868 to 920 MHz </a:t>
            </a:r>
            <a:r>
              <a:rPr lang="en-US" sz="1200" dirty="0"/>
              <a:t>-1 of 3</a:t>
            </a:r>
            <a:r>
              <a:rPr lang="en-US" sz="2000" dirty="0"/>
              <a:t>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a:t>
            </a:r>
            <a:r>
              <a:rPr lang="en-US" sz="1800" dirty="0"/>
              <a:t>l</a:t>
            </a:r>
            <a:r>
              <a:rPr lang="en-US" sz="1800" b="1" dirty="0"/>
              <a:t>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27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36286</TotalTime>
  <Words>2531</Words>
  <Application>Microsoft Office PowerPoint</Application>
  <PresentationFormat>On-screen Show (4:3)</PresentationFormat>
  <Paragraphs>351</Paragraphs>
  <Slides>19</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of 3 </vt:lpstr>
      <vt:lpstr>Singapore: Proposed Policy Allocation of SRD from 868 to 920 MHz -2 of 3</vt:lpstr>
      <vt:lpstr>Singapore: Proposed Policy Allocation of SRD from 868 to 920 MHz -3 of 3</vt:lpstr>
      <vt:lpstr>General Discussion Items -1 of 3</vt:lpstr>
      <vt:lpstr>General Discussion Items -2 of 3</vt:lpstr>
      <vt:lpstr>General Discussion Items -3 of 3</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1596</cp:revision>
  <cp:lastPrinted>1601-01-01T00:00:00Z</cp:lastPrinted>
  <dcterms:created xsi:type="dcterms:W3CDTF">2016-03-03T14:54:45Z</dcterms:created>
  <dcterms:modified xsi:type="dcterms:W3CDTF">2019-06-28T16:58:24Z</dcterms:modified>
</cp:coreProperties>
</file>