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41" r:id="rId3"/>
    <p:sldId id="329" r:id="rId4"/>
    <p:sldId id="330" r:id="rId5"/>
    <p:sldId id="516" r:id="rId6"/>
    <p:sldId id="559" r:id="rId7"/>
    <p:sldId id="517" r:id="rId8"/>
    <p:sldId id="486" r:id="rId9"/>
    <p:sldId id="572" r:id="rId10"/>
    <p:sldId id="588" r:id="rId11"/>
    <p:sldId id="581" r:id="rId12"/>
    <p:sldId id="585" r:id="rId13"/>
    <p:sldId id="589" r:id="rId14"/>
    <p:sldId id="590" r:id="rId15"/>
    <p:sldId id="524" r:id="rId16"/>
    <p:sldId id="498" r:id="rId17"/>
    <p:sldId id="402" r:id="rId18"/>
    <p:sldId id="403" r:id="rId19"/>
    <p:sldId id="57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182" autoAdjust="0"/>
  </p:normalViewPr>
  <p:slideViewPr>
    <p:cSldViewPr>
      <p:cViewPr varScale="1">
        <p:scale>
          <a:sx n="106" d="100"/>
          <a:sy n="106" d="100"/>
        </p:scale>
        <p:origin x="924"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28-Jun-19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202034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58873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30362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June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 June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June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802.18-19/0081r01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83-00-0000-singapore-consultation-ieee-802-comments-on-866-869mhz-srd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83-03-0000-singapore-consultation-ieee-802-comments-on-866-869mhz-srd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cfsapi.fcc.gov/file/10618992215487/2019%20FINAL%20PETITION%20FOR%20RULE%20MAKING%20for%20FCC%20Filing.pdf" TargetMode="External"/><Relationship Id="rId2" Type="http://schemas.openxmlformats.org/officeDocument/2006/relationships/hyperlink" Target="https://mentor.ieee.org/802.18/dcn/19/18-19-0069"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79-00-0000-bosch-petition-for-rulemaking-uwb-devices-and-systems.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msit.go.kr/web/msipContents/contentsView.do?cateId=mssw353&amp;artId=2044437"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apt.int/2019-SATRC-WGPRS" TargetMode="External"/><Relationship Id="rId2" Type="http://schemas.openxmlformats.org/officeDocument/2006/relationships/hyperlink" Target="https://www.apt.int/2019-AWG25" TargetMode="External"/><Relationship Id="rId1" Type="http://schemas.openxmlformats.org/officeDocument/2006/relationships/slideLayout" Target="../slideLayouts/slideLayout1.xml"/><Relationship Id="rId5" Type="http://schemas.openxmlformats.org/officeDocument/2006/relationships/hyperlink" Target="https://www.fcc.gov/ecfs/search/filings?proceedings_name=19-89&amp;sort=date_disseminated,DESC" TargetMode="External"/><Relationship Id="rId4" Type="http://schemas.openxmlformats.org/officeDocument/2006/relationships/hyperlink" Target="https://www.apt.int/2019-APG19-5"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78-00-0000-minutes-20ju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66-00-0000-singapore-consultation-866-869mhz-srds-move-to-920-925m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27 June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27 June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56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US" sz="2000" dirty="0"/>
              <a:t>Singapore: Proposed Policy Allocation of SRD from 868 to 920 MHz </a:t>
            </a:r>
            <a:r>
              <a:rPr lang="en-US" sz="1200" dirty="0"/>
              <a:t>-2 of 3</a:t>
            </a:r>
            <a:endParaRPr lang="en-US" sz="2000" dirty="0"/>
          </a:p>
        </p:txBody>
      </p:sp>
      <p:sp>
        <p:nvSpPr>
          <p:cNvPr id="3" name="Content Placeholder 2"/>
          <p:cNvSpPr>
            <a:spLocks noGrp="1"/>
          </p:cNvSpPr>
          <p:nvPr>
            <p:ph idx="1"/>
          </p:nvPr>
        </p:nvSpPr>
        <p:spPr>
          <a:xfrm>
            <a:off x="724402" y="1263649"/>
            <a:ext cx="8190998" cy="5211763"/>
          </a:xfrm>
        </p:spPr>
        <p:txBody>
          <a:bodyPr/>
          <a:lstStyle/>
          <a:p>
            <a:pPr>
              <a:buFont typeface="Arial" panose="020B0604020202020204" pitchFamily="34" charset="0"/>
              <a:buChar char="•"/>
            </a:pPr>
            <a:r>
              <a:rPr lang="en-US" sz="1800" b="1" dirty="0">
                <a:solidFill>
                  <a:schemeClr val="tx1"/>
                </a:solidFill>
              </a:rPr>
              <a:t>Have </a:t>
            </a:r>
            <a:r>
              <a:rPr lang="en-US" sz="1800" dirty="0">
                <a:solidFill>
                  <a:schemeClr val="tx1"/>
                </a:solidFill>
              </a:rPr>
              <a:t>asked a couple on what </a:t>
            </a:r>
            <a:r>
              <a:rPr lang="en-US" sz="1800" dirty="0" err="1">
                <a:solidFill>
                  <a:schemeClr val="tx1"/>
                </a:solidFill>
              </a:rPr>
              <a:t>stds</a:t>
            </a:r>
            <a:r>
              <a:rPr lang="en-US" sz="1800" dirty="0">
                <a:solidFill>
                  <a:schemeClr val="tx1"/>
                </a:solidFill>
              </a:rPr>
              <a:t>/amendments in 802.11 and 802.15 are using these bands.  Have found these: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802.11ah D.2; </a:t>
            </a:r>
            <a:r>
              <a:rPr lang="en-US" sz="1800" b="0" dirty="0">
                <a:solidFill>
                  <a:schemeClr val="tx1"/>
                </a:solidFill>
              </a:rPr>
              <a:t>Singapore 866–869, 920–925</a:t>
            </a:r>
          </a:p>
          <a:p>
            <a:pPr lvl="1">
              <a:buFont typeface="Arial" panose="020B0604020202020204" pitchFamily="34" charset="0"/>
              <a:buChar char="•"/>
            </a:pPr>
            <a:r>
              <a:rPr lang="en-US" sz="1600" dirty="0" err="1"/>
              <a:t>REVmd</a:t>
            </a:r>
            <a:r>
              <a:rPr lang="en-US" sz="1600" dirty="0"/>
              <a:t> </a:t>
            </a:r>
            <a:r>
              <a:rPr lang="en-US" sz="1600" b="0" dirty="0"/>
              <a:t>Annex E Table 5 Sub1G Operating Classes </a:t>
            </a:r>
          </a:p>
          <a:p>
            <a:pPr>
              <a:buFont typeface="Arial" panose="020B0604020202020204" pitchFamily="34" charset="0"/>
              <a:buChar char="•"/>
            </a:pPr>
            <a:r>
              <a:rPr lang="en-US" sz="1800" dirty="0">
                <a:solidFill>
                  <a:schemeClr val="tx1"/>
                </a:solidFill>
              </a:rPr>
              <a:t>802.15.4v Annex G:  (802.15.4md same) </a:t>
            </a:r>
          </a:p>
          <a:p>
            <a:pPr lvl="1">
              <a:buFont typeface="Arial" panose="020B0604020202020204" pitchFamily="34" charset="0"/>
              <a:buChar char="•"/>
            </a:pPr>
            <a:r>
              <a:rPr lang="en-US" sz="1800" b="0" dirty="0"/>
              <a:t>867 MHz 		866–869   Singapore</a:t>
            </a:r>
          </a:p>
          <a:p>
            <a:pPr lvl="1">
              <a:buFont typeface="Arial" panose="020B0604020202020204" pitchFamily="34" charset="0"/>
              <a:buChar char="•"/>
            </a:pPr>
            <a:r>
              <a:rPr lang="en-US" sz="1800" b="0" dirty="0"/>
              <a:t>920 MHz-b 	920–925   Hong Kong, Singapore, Thailand, and Vietnam</a:t>
            </a:r>
          </a:p>
          <a:p>
            <a:pPr lvl="3">
              <a:buFont typeface="Arial" panose="020B0604020202020204" pitchFamily="34" charset="0"/>
              <a:buChar char="•"/>
            </a:pPr>
            <a:endParaRPr lang="en-US" sz="10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A nice contribution came in first of the week.  See: </a:t>
            </a:r>
            <a:r>
              <a:rPr lang="en-US" sz="1800" b="0" dirty="0">
                <a:hlinkClick r:id="rId3"/>
              </a:rPr>
              <a:t>https://mentor.ieee.org/802.18/dcn/19/18-19-0083</a:t>
            </a:r>
            <a:endParaRPr lang="en-US" sz="1800" b="0" dirty="0"/>
          </a:p>
          <a:p>
            <a:pPr>
              <a:buFont typeface="Arial" panose="020B0604020202020204" pitchFamily="34" charset="0"/>
              <a:buChar char="•"/>
            </a:pPr>
            <a:r>
              <a:rPr lang="en-US" sz="1800" b="0" dirty="0"/>
              <a:t>We reviewed and made a few edits, see motion on next slide.  </a:t>
            </a:r>
          </a:p>
          <a:p>
            <a:pPr marL="0" indent="0"/>
            <a:endParaRPr lang="en-US" sz="2200" b="0" dirty="0"/>
          </a:p>
          <a:p>
            <a:pPr>
              <a:buFont typeface="Arial" panose="020B0604020202020204" pitchFamily="34" charset="0"/>
              <a:buChar char="•"/>
            </a:pPr>
            <a:endParaRPr lang="en-US" sz="2200" b="0" dirty="0"/>
          </a:p>
          <a:p>
            <a:pPr lvl="2">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dirty="0"/>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68340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1899"/>
            <a:ext cx="8153400" cy="663500"/>
          </a:xfrm>
        </p:spPr>
        <p:txBody>
          <a:bodyPr/>
          <a:lstStyle/>
          <a:p>
            <a:r>
              <a:rPr lang="en-US" sz="2000" dirty="0"/>
              <a:t>Singapore: Proposed Policy Allocation of SRD from 868 to 920 MHz </a:t>
            </a:r>
            <a:r>
              <a:rPr lang="en-US" sz="1200" dirty="0"/>
              <a:t>-3 of 3</a:t>
            </a:r>
            <a:endParaRPr lang="en-US" sz="20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https://mentor.ieee.org/802.18/dcn/19/18-19-0083-03-0000-singapore-consultation-ieee-802-comments-on-866-869mhz-srds.docx</a:t>
            </a:r>
            <a:r>
              <a:rPr lang="en-US" sz="1600" b="0" dirty="0"/>
              <a:t> response to IMDA’s consultation including frameworks for the allocation of 800 MHz SRD band. With the chair of 802.18 to have editorial privileges and send to the LMSC(EC) for review/approval and submission to IMDA before 14 July 2019 ET.</a:t>
            </a:r>
          </a:p>
          <a:p>
            <a:endParaRPr lang="en-US" altLang="en-US" sz="1600" dirty="0">
              <a:solidFill>
                <a:schemeClr val="tx1"/>
              </a:solidFill>
            </a:endParaRPr>
          </a:p>
          <a:p>
            <a:r>
              <a:rPr lang="en-US" altLang="en-US" sz="1600" dirty="0"/>
              <a:t>		Moved by:  	Stuart K.  	</a:t>
            </a:r>
          </a:p>
          <a:p>
            <a:pPr lvl="1"/>
            <a:r>
              <a:rPr lang="en-US" altLang="en-US" sz="1600" b="1" dirty="0"/>
              <a:t>Seconded by:  	Peter E.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_6_Y   /  _0__N   /  _0__A </a:t>
            </a:r>
          </a:p>
          <a:p>
            <a:pPr lvl="1"/>
            <a:endParaRPr lang="en-US" altLang="en-US" sz="1600" b="1" dirty="0">
              <a:solidFill>
                <a:schemeClr val="tx1"/>
              </a:solidFill>
            </a:endParaRPr>
          </a:p>
          <a:p>
            <a:pPr lvl="1"/>
            <a:r>
              <a:rPr lang="en-US" altLang="en-US" sz="1600" b="1" dirty="0">
                <a:solidFill>
                  <a:schemeClr val="tx1"/>
                </a:solidFill>
              </a:rPr>
              <a:t>Voters:  Hassan, Paul, Peter, Stuart, Tim, Jay </a:t>
            </a:r>
          </a:p>
          <a:p>
            <a:pPr lvl="1"/>
            <a:r>
              <a:rPr lang="en-US" altLang="en-US" sz="1600" b="1" dirty="0">
                <a:solidFill>
                  <a:schemeClr val="tx1"/>
                </a:solidFill>
              </a:rPr>
              <a:t>Motion: Passed</a:t>
            </a:r>
          </a:p>
          <a:p>
            <a:pPr lvl="1"/>
            <a:r>
              <a:rPr lang="en-US" altLang="en-US" sz="1600" b="1" dirty="0">
                <a:solidFill>
                  <a:schemeClr val="tx1"/>
                </a:solidFill>
              </a:rPr>
              <a:t>Number in attendance: 10</a:t>
            </a:r>
          </a:p>
          <a:p>
            <a:pPr lvl="1"/>
            <a:endParaRPr lang="en-US" altLang="en-US" sz="1600" b="1" dirty="0">
              <a:solidFill>
                <a:schemeClr val="tx1"/>
              </a:solidFill>
            </a:endParaRP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1829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 of 3</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r>
              <a:rPr lang="en-US" sz="1800" dirty="0"/>
              <a:t>5GAA ex </a:t>
            </a:r>
            <a:r>
              <a:rPr lang="en-US" sz="1800" dirty="0" err="1"/>
              <a:t>parte</a:t>
            </a:r>
            <a:r>
              <a:rPr lang="en-US" sz="1800" dirty="0"/>
              <a:t> </a:t>
            </a:r>
          </a:p>
          <a:p>
            <a:pPr lvl="1">
              <a:spcBef>
                <a:spcPts val="0"/>
              </a:spcBef>
              <a:buFont typeface="Arial" panose="020B0604020202020204" pitchFamily="34" charset="0"/>
              <a:buChar char="•"/>
            </a:pPr>
            <a:r>
              <a:rPr lang="en-US" sz="1600" dirty="0"/>
              <a:t>The LMSC ballot to send ex </a:t>
            </a:r>
            <a:r>
              <a:rPr lang="en-US" sz="1600" dirty="0" err="1"/>
              <a:t>parte</a:t>
            </a:r>
            <a:r>
              <a:rPr lang="en-US" sz="1600" dirty="0"/>
              <a:t> to the DoT, just enough votes, no extras. </a:t>
            </a:r>
          </a:p>
          <a:p>
            <a:pPr lvl="2">
              <a:spcBef>
                <a:spcPts val="0"/>
              </a:spcBef>
              <a:buFont typeface="Arial" panose="020B0604020202020204" pitchFamily="34" charset="0"/>
              <a:buChar char="•"/>
            </a:pPr>
            <a:r>
              <a:rPr lang="en-US" sz="1400" dirty="0"/>
              <a:t>Email sent to DoT personnel and uploaded to the DoT proceeding. </a:t>
            </a:r>
          </a:p>
          <a:p>
            <a:pPr lvl="2">
              <a:spcBef>
                <a:spcPts val="0"/>
              </a:spcBef>
              <a:buFont typeface="Arial" panose="020B0604020202020204" pitchFamily="34" charset="0"/>
              <a:buChar char="•"/>
            </a:pPr>
            <a:r>
              <a:rPr lang="en-US" sz="1400" dirty="0"/>
              <a:t>Latest: </a:t>
            </a:r>
            <a:r>
              <a:rPr lang="en-GB" sz="1400" dirty="0">
                <a:hlinkClick r:id="rId2"/>
              </a:rPr>
              <a:t>https://mentor.ieee.org/802.18/dcn/19/18-19-0069</a:t>
            </a:r>
            <a:endParaRPr lang="en-GB" sz="14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UWB petition for rule making</a:t>
            </a:r>
            <a:endParaRPr lang="en-US" sz="1800" b="0" dirty="0"/>
          </a:p>
          <a:p>
            <a:pPr>
              <a:buFont typeface="Arial" panose="020B0604020202020204" pitchFamily="34" charset="0"/>
              <a:buChar char="•"/>
            </a:pPr>
            <a:r>
              <a:rPr lang="en-US" sz="1800" b="0" dirty="0">
                <a:hlinkClick r:id="rId3"/>
              </a:rPr>
              <a:t>https://ecfsapi.fcc.gov/file/10618992215487/2019%20FINAL%20PETITION%20FOR%20RULE%20MAKING%20for%20FCC%20Filing.pdf</a:t>
            </a:r>
            <a:r>
              <a:rPr lang="en-US" sz="1800" b="0" dirty="0"/>
              <a:t>   </a:t>
            </a:r>
          </a:p>
          <a:p>
            <a:pPr lvl="1">
              <a:buFont typeface="Arial" panose="020B0604020202020204" pitchFamily="34" charset="0"/>
              <a:buChar char="•"/>
            </a:pPr>
            <a:r>
              <a:rPr lang="en-US" sz="1600" dirty="0">
                <a:hlinkClick r:id="rId4"/>
              </a:rPr>
              <a:t>https://mentor.ieee.org/802.18/dcn/19/18-19-0079-00-0000-bosch-petition-for-rulemaking-uwb-devices-and-systems.pdf</a:t>
            </a:r>
            <a:r>
              <a:rPr lang="en-US" sz="1600" dirty="0"/>
              <a:t>  </a:t>
            </a:r>
          </a:p>
          <a:p>
            <a:pPr lvl="1">
              <a:buFont typeface="Arial" panose="020B0604020202020204" pitchFamily="34" charset="0"/>
              <a:buChar char="•"/>
            </a:pPr>
            <a:r>
              <a:rPr lang="en-US" sz="1600" b="0" dirty="0"/>
              <a:t>With a quick thumb through last week (20 June) much is focused on taking the waivers approved over the last many years and codifying them</a:t>
            </a:r>
            <a:r>
              <a:rPr lang="en-US" sz="1600" dirty="0"/>
              <a:t>.  Have not reviewed enough if wanting more than that, e.g. higher power.</a:t>
            </a:r>
          </a:p>
          <a:p>
            <a:pPr lvl="1">
              <a:buFont typeface="Arial" panose="020B0604020202020204" pitchFamily="34" charset="0"/>
              <a:buChar char="•"/>
            </a:pPr>
            <a:r>
              <a:rPr lang="en-US" sz="1600" b="0" dirty="0"/>
              <a:t>Any updates?  no</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 of 3</a:t>
            </a:r>
            <a:endParaRPr lang="en-US" sz="2400" dirty="0"/>
          </a:p>
        </p:txBody>
      </p:sp>
      <p:sp>
        <p:nvSpPr>
          <p:cNvPr id="3" name="Content Placeholder 2"/>
          <p:cNvSpPr>
            <a:spLocks noGrp="1"/>
          </p:cNvSpPr>
          <p:nvPr>
            <p:ph idx="1"/>
          </p:nvPr>
        </p:nvSpPr>
        <p:spPr>
          <a:xfrm>
            <a:off x="698888" y="1066800"/>
            <a:ext cx="8445111"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ASMG (Arab Spectrum Management Group) has a WRC-19 preparation meeting in Cairo 27 July – 01 August.  Contributions due 19 July. </a:t>
            </a:r>
          </a:p>
          <a:p>
            <a:pPr lvl="1">
              <a:spcBef>
                <a:spcPts val="0"/>
              </a:spcBef>
              <a:buFont typeface="Arial" panose="020B0604020202020204" pitchFamily="34" charset="0"/>
              <a:buChar char="•"/>
            </a:pPr>
            <a:r>
              <a:rPr lang="en-US" sz="1600" b="0" dirty="0"/>
              <a:t>Would </a:t>
            </a:r>
            <a:r>
              <a:rPr lang="en-US" sz="1600" dirty="0"/>
              <a:t>IEEE  802 want to share our WRC-19 Viewpoints with them?  Would be nice.</a:t>
            </a:r>
          </a:p>
          <a:p>
            <a:pPr lvl="1">
              <a:spcBef>
                <a:spcPts val="0"/>
              </a:spcBef>
              <a:buFont typeface="Arial" panose="020B0604020202020204" pitchFamily="34" charset="0"/>
              <a:buChar char="•"/>
            </a:pPr>
            <a:r>
              <a:rPr lang="en-US" sz="1600" dirty="0"/>
              <a:t>They usually don’t call for contributions, they do send invitation to industry which we have not seen anything formal.</a:t>
            </a:r>
          </a:p>
          <a:p>
            <a:pPr lvl="1">
              <a:spcBef>
                <a:spcPts val="0"/>
              </a:spcBef>
              <a:buFont typeface="Arial" panose="020B0604020202020204" pitchFamily="34" charset="0"/>
              <a:buChar char="•"/>
            </a:pPr>
            <a:r>
              <a:rPr lang="en-US" sz="1600" dirty="0"/>
              <a:t>It maybe to difficult now to send something, with the timing.   So will likely have to pass.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dirty="0"/>
              <a:t>MSIT, Korea, has issued a consultation with a comment deadline of 19 August 2019.  Summary is: </a:t>
            </a:r>
          </a:p>
          <a:p>
            <a:pPr lvl="1"/>
            <a:r>
              <a:rPr lang="en-US" sz="1600" u="sng" dirty="0">
                <a:hlinkClick r:id="rId2"/>
              </a:rPr>
              <a:t>https://www.msit.go.kr/web/msipContents/contentsView.do?cateId=mssw353&amp;artId=2044437</a:t>
            </a:r>
            <a:r>
              <a:rPr lang="en-US" sz="1600" dirty="0"/>
              <a:t> </a:t>
            </a:r>
          </a:p>
          <a:p>
            <a:pPr lvl="1"/>
            <a:r>
              <a:rPr lang="en-US" sz="1600" dirty="0"/>
              <a:t>[1]  Increase vehicle collision radar radio frequency from 76-77 GHz to 76-81 GHz.</a:t>
            </a:r>
          </a:p>
          <a:p>
            <a:pPr lvl="1">
              <a:buFont typeface="Arial" panose="020B0604020202020204" pitchFamily="34" charset="0"/>
              <a:buChar char="•"/>
            </a:pPr>
            <a:r>
              <a:rPr lang="en-US" sz="1600" dirty="0"/>
              <a:t>	Not looking like IEEE 802 has any standards in this band, </a:t>
            </a:r>
            <a:r>
              <a:rPr lang="en-US" sz="1600" dirty="0">
                <a:solidFill>
                  <a:srgbClr val="00B0F0"/>
                </a:solidFill>
              </a:rPr>
              <a:t>we should review to be sure.</a:t>
            </a:r>
          </a:p>
          <a:p>
            <a:pPr lvl="1"/>
            <a:r>
              <a:rPr lang="en-US" sz="1600" dirty="0"/>
              <a:t>[2]  Update the supply power of the radar antenna for preventing vehicle collision from 10mW or below to 20mW or below.</a:t>
            </a:r>
          </a:p>
          <a:p>
            <a:pPr lvl="1"/>
            <a:r>
              <a:rPr lang="en-US" sz="1600" dirty="0"/>
              <a:t>[3]  Add a new center frequency of 262 MHz band and encourage the use of interference avoiding technique (e.g., LBT).</a:t>
            </a:r>
          </a:p>
          <a:p>
            <a:pPr lvl="1">
              <a:buFont typeface="Arial" panose="020B0604020202020204" pitchFamily="34" charset="0"/>
              <a:buChar char="•"/>
            </a:pPr>
            <a:r>
              <a:rPr lang="en-US" sz="1600" dirty="0"/>
              <a:t>	A member looked and is not finding any IEEE 802 standards in this band. </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5261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-3 of 3</a:t>
            </a:r>
            <a:endParaRPr lang="en-US" sz="2400" dirty="0"/>
          </a:p>
        </p:txBody>
      </p:sp>
      <p:sp>
        <p:nvSpPr>
          <p:cNvPr id="3" name="Content Placeholder 2"/>
          <p:cNvSpPr>
            <a:spLocks noGrp="1"/>
          </p:cNvSpPr>
          <p:nvPr>
            <p:ph idx="1"/>
          </p:nvPr>
        </p:nvSpPr>
        <p:spPr>
          <a:xfrm>
            <a:off x="698889" y="1066800"/>
            <a:ext cx="8190998" cy="5346442"/>
          </a:xfrm>
        </p:spPr>
        <p:txBody>
          <a:bodyPr/>
          <a:lstStyle/>
          <a:p>
            <a:pPr marL="0" indent="0">
              <a:spcBef>
                <a:spcPts val="0"/>
              </a:spcBef>
            </a:pPr>
            <a:r>
              <a:rPr lang="en-US" sz="1800" dirty="0"/>
              <a:t> </a:t>
            </a:r>
          </a:p>
          <a:p>
            <a:pPr>
              <a:spcBef>
                <a:spcPts val="0"/>
              </a:spcBef>
              <a:buFont typeface="Arial" panose="020B0604020202020204" pitchFamily="34" charset="0"/>
              <a:buChar char="•"/>
            </a:pPr>
            <a:r>
              <a:rPr lang="en-US" sz="1800" dirty="0"/>
              <a:t>APT (Asia-Pacific </a:t>
            </a:r>
            <a:r>
              <a:rPr lang="en-US" sz="1800" dirty="0" err="1"/>
              <a:t>Telecommunity</a:t>
            </a:r>
            <a:r>
              <a:rPr lang="en-US" sz="1800" dirty="0"/>
              <a:t>) – meetings in July. </a:t>
            </a:r>
          </a:p>
          <a:p>
            <a:pPr lvl="3"/>
            <a:r>
              <a:rPr lang="en-US" sz="1400" b="0" dirty="0">
                <a:hlinkClick r:id="rId2"/>
              </a:rPr>
              <a:t>The 25th Meeting of APT Wireless Group (AWG-25)</a:t>
            </a:r>
            <a:endParaRPr lang="en-US" sz="1400" b="0" dirty="0"/>
          </a:p>
          <a:p>
            <a:pPr lvl="3"/>
            <a:r>
              <a:rPr lang="en-US" sz="1400" b="0" dirty="0"/>
              <a:t>01 July 2019 - 05 July 2019, Tangerang, Indonesia</a:t>
            </a:r>
          </a:p>
          <a:p>
            <a:pPr lvl="3"/>
            <a:r>
              <a:rPr lang="en-US" sz="1400" b="0" dirty="0">
                <a:hlinkClick r:id="rId3"/>
              </a:rPr>
              <a:t>The Meeting of the SATRC Working Group on Policy, Regulation and Services</a:t>
            </a:r>
            <a:endParaRPr lang="en-US" sz="1400" b="0" dirty="0"/>
          </a:p>
          <a:p>
            <a:pPr lvl="3"/>
            <a:r>
              <a:rPr lang="en-US" sz="1400" b="0" dirty="0"/>
              <a:t>11 July 2019 - 12 July 2019, Colombo, Sri Lanka</a:t>
            </a:r>
          </a:p>
          <a:p>
            <a:pPr lvl="3"/>
            <a:r>
              <a:rPr lang="en-US" sz="1400" b="0" dirty="0">
                <a:hlinkClick r:id="rId4"/>
              </a:rPr>
              <a:t>The 5th Meeting of APT Conference Preparatory Group for WRC-19 (APG19-5)</a:t>
            </a:r>
            <a:endParaRPr lang="en-US" sz="1400" b="0" dirty="0"/>
          </a:p>
          <a:p>
            <a:pPr lvl="3"/>
            <a:r>
              <a:rPr lang="en-US" sz="1400" b="0" dirty="0"/>
              <a:t>31 July 2019 - 06 August 2019, Tokyo, Japan</a:t>
            </a:r>
          </a:p>
          <a:p>
            <a:pPr lvl="1">
              <a:spcBef>
                <a:spcPts val="0"/>
              </a:spcBef>
              <a:buFont typeface="Arial" panose="020B0604020202020204" pitchFamily="34" charset="0"/>
              <a:buChar char="•"/>
            </a:pPr>
            <a:r>
              <a:rPr lang="en-US" sz="1600" dirty="0"/>
              <a:t>They will include discussions on IMT ID in 6GHz.</a:t>
            </a:r>
          </a:p>
          <a:p>
            <a:pPr lvl="1">
              <a:spcBef>
                <a:spcPts val="0"/>
              </a:spcBef>
              <a:buFont typeface="Arial" panose="020B0604020202020204" pitchFamily="34" charset="0"/>
              <a:buChar char="•"/>
            </a:pPr>
            <a:r>
              <a:rPr lang="en-US" sz="1600" dirty="0">
                <a:solidFill>
                  <a:srgbClr val="00B0F0"/>
                </a:solidFill>
              </a:rPr>
              <a:t>Meeting on WRC-19,  includes AIs for WRC-23 and we could provide input by 24 July</a:t>
            </a:r>
            <a:r>
              <a:rPr lang="en-US" sz="1600" dirty="0"/>
              <a:t>.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Watch for: </a:t>
            </a:r>
          </a:p>
          <a:p>
            <a:pPr lvl="1">
              <a:buFont typeface="Arial" panose="020B0604020202020204" pitchFamily="34" charset="0"/>
              <a:buChar char="•"/>
            </a:pPr>
            <a:r>
              <a:rPr lang="en-US" sz="1200" b="0" dirty="0"/>
              <a:t>IMIT may be putting in an updated petition for wavier, from what they tried before.  It is like a radar, chirp across multiple GHz.   </a:t>
            </a:r>
            <a:r>
              <a:rPr lang="en-US" sz="1200" dirty="0"/>
              <a:t>Original waiver, December 2018: </a:t>
            </a:r>
            <a:r>
              <a:rPr lang="en-US" sz="1200" dirty="0">
                <a:hlinkClick r:id="rId5"/>
              </a:rPr>
              <a:t>https://www.fcc.gov/ecfs/search/filings?proceedings_name=19-89&amp;sort=date_disseminated,DESC</a:t>
            </a:r>
            <a:endParaRPr lang="en-US" sz="1200" dirty="0"/>
          </a:p>
          <a:p>
            <a:pPr>
              <a:buFont typeface="Arial" panose="020B0604020202020204" pitchFamily="34" charset="0"/>
              <a:buChar char="•"/>
            </a:pPr>
            <a:r>
              <a:rPr lang="en-US" sz="1400" dirty="0"/>
              <a:t>July Plenary: </a:t>
            </a:r>
          </a:p>
          <a:p>
            <a:pPr lvl="1">
              <a:spcBef>
                <a:spcPts val="0"/>
              </a:spcBef>
              <a:buFont typeface="Arial" panose="020B0604020202020204" pitchFamily="34" charset="0"/>
              <a:buChar char="•"/>
            </a:pPr>
            <a:r>
              <a:rPr lang="en-US" sz="1200" dirty="0"/>
              <a:t>Chair of 802.15.3d has brought up, ITU-R SM.2352 on THz communications needs to be updated.   There is an ITU-R WP1 meeting ending 05 June.</a:t>
            </a:r>
          </a:p>
          <a:p>
            <a:pPr lvl="2">
              <a:spcBef>
                <a:spcPts val="0"/>
              </a:spcBef>
              <a:buFont typeface="Arial" panose="020B0604020202020204" pitchFamily="34" charset="0"/>
              <a:buChar char="•"/>
            </a:pPr>
            <a:r>
              <a:rPr lang="en-US" sz="1100" dirty="0"/>
              <a:t>The chair of 802.15.3d will be working on the updated text for review in 802.18 and current plan is to share with 802.15 in Atlanta wireless interim and approve it there, for the SC (aka EC) quick ballot and submission to ITU-R.  </a:t>
            </a:r>
          </a:p>
          <a:p>
            <a:pPr lvl="2">
              <a:spcBef>
                <a:spcPts val="0"/>
              </a:spcBef>
              <a:buFont typeface="Arial" panose="020B0604020202020204" pitchFamily="34" charset="0"/>
              <a:buChar char="•"/>
            </a:pPr>
            <a:r>
              <a:rPr lang="en-US" sz="1100" b="1" dirty="0"/>
              <a:t>Status:  </a:t>
            </a:r>
            <a:r>
              <a:rPr lang="en-US" sz="1100" dirty="0"/>
              <a:t>we can hold till June and work on communications during July plenary.  </a:t>
            </a:r>
          </a:p>
          <a:p>
            <a:pPr lvl="1">
              <a:spcBef>
                <a:spcPts val="0"/>
              </a:spcBef>
              <a:buFont typeface="Arial" panose="020B0604020202020204" pitchFamily="34" charset="0"/>
              <a:buChar char="•"/>
            </a:pPr>
            <a:r>
              <a:rPr lang="en-US" sz="1200" dirty="0"/>
              <a:t>UWB status in Japan</a:t>
            </a:r>
            <a:endParaRPr lang="en-US" sz="10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42324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Wingdings" panose="05000000000000000000" pitchFamily="2" charset="2"/>
              <a:buChar char="q"/>
            </a:pPr>
            <a:r>
              <a:rPr lang="en-US" sz="1600" dirty="0">
                <a:solidFill>
                  <a:srgbClr val="00B0F0"/>
                </a:solidFill>
              </a:rPr>
              <a:t>The .18 chair to start the Singapore LMSC Ballot that talks to SRDs in 866 MHz band. </a:t>
            </a:r>
          </a:p>
          <a:p>
            <a:pPr>
              <a:buFont typeface="Wingdings" panose="05000000000000000000" pitchFamily="2" charset="2"/>
              <a:buChar char="q"/>
            </a:pPr>
            <a:r>
              <a:rPr lang="en-US" sz="1600" dirty="0">
                <a:solidFill>
                  <a:srgbClr val="00B0F0"/>
                </a:solidFill>
              </a:rPr>
              <a:t>Does IEEE 802 have any </a:t>
            </a:r>
            <a:r>
              <a:rPr lang="en-US" sz="1600" dirty="0" err="1">
                <a:solidFill>
                  <a:srgbClr val="00B0F0"/>
                </a:solidFill>
              </a:rPr>
              <a:t>stds</a:t>
            </a:r>
            <a:r>
              <a:rPr lang="en-US" sz="1600" dirty="0">
                <a:solidFill>
                  <a:srgbClr val="00B0F0"/>
                </a:solidFill>
              </a:rPr>
              <a:t> or interest to reply to MSIT, Korea, consultation with 76-81GHz? </a:t>
            </a:r>
          </a:p>
          <a:p>
            <a:pPr>
              <a:buFont typeface="Wingdings" panose="05000000000000000000" pitchFamily="2" charset="2"/>
              <a:buChar char="q"/>
            </a:pPr>
            <a:r>
              <a:rPr lang="en-US" sz="1600" dirty="0">
                <a:solidFill>
                  <a:srgbClr val="00B0F0"/>
                </a:solidFill>
              </a:rPr>
              <a:t>APT July meeting on WRC-19, includes AIs for WRC-23 and we could provide input by 24 July</a:t>
            </a:r>
          </a:p>
          <a:p>
            <a:pPr marL="0" indent="0"/>
            <a:endParaRPr lang="en-US" sz="1600" dirty="0"/>
          </a:p>
          <a:p>
            <a:pPr>
              <a:buFont typeface="Arial" panose="020B0604020202020204" pitchFamily="34" charset="0"/>
              <a:buChar char="•"/>
            </a:pPr>
            <a:r>
              <a:rPr lang="en-US" sz="1800" b="0" dirty="0">
                <a:solidFill>
                  <a:srgbClr val="002060"/>
                </a:solidFill>
              </a:rPr>
              <a:t>Ongoing:  </a:t>
            </a:r>
          </a:p>
          <a:p>
            <a:pPr lvl="1">
              <a:buFont typeface="Arial" panose="020B0604020202020204" pitchFamily="34" charset="0"/>
              <a:buChar char="•"/>
            </a:pPr>
            <a:r>
              <a:rPr lang="en-US" sz="1600" b="0" dirty="0">
                <a:solidFill>
                  <a:srgbClr val="002060"/>
                </a:solidFill>
              </a:rPr>
              <a:t>Monitoring/inputting into the agenda items for WRC-23 and ITU-R activity.</a:t>
            </a:r>
          </a:p>
          <a:p>
            <a:pPr lvl="2">
              <a:buFont typeface="Arial" panose="020B0604020202020204" pitchFamily="34" charset="0"/>
              <a:buChar char="•"/>
            </a:pPr>
            <a:r>
              <a:rPr lang="en-US" sz="1400" dirty="0">
                <a:solidFill>
                  <a:srgbClr val="002060"/>
                </a:solidFill>
              </a:rPr>
              <a:t>Did have a meeting with staff earlier this week (25 June), outlining WRC process. </a:t>
            </a:r>
            <a:endParaRPr lang="en-US" sz="1400" b="0" dirty="0">
              <a:solidFill>
                <a:srgbClr val="002060"/>
              </a:solidFill>
            </a:endParaRPr>
          </a:p>
          <a:p>
            <a:pPr lvl="1">
              <a:buFont typeface="Arial" panose="020B0604020202020204" pitchFamily="34" charset="0"/>
              <a:buChar char="•"/>
            </a:pPr>
            <a:r>
              <a:rPr lang="en-US" sz="1600" b="0" dirty="0">
                <a:solidFill>
                  <a:srgbClr val="002060"/>
                </a:solidFill>
              </a:rPr>
              <a:t>Digital Divide, how can we help? </a:t>
            </a:r>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registration is out for September 2019 Wireless Interim at the </a:t>
            </a:r>
            <a:r>
              <a:rPr lang="en-US" sz="1800" dirty="0"/>
              <a:t>JW Marriott Hotel, Hanoi, Vietnam.</a:t>
            </a:r>
            <a:r>
              <a:rPr lang="en-US" sz="1800" dirty="0">
                <a:solidFill>
                  <a:schemeClr val="tx1"/>
                </a:solidFill>
              </a:rPr>
              <a:t>  (We need to fill 60% of the room block by 11 July, or lose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 June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11 July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800" dirty="0">
                <a:solidFill>
                  <a:schemeClr val="tx1"/>
                </a:solidFill>
              </a:rPr>
              <a:t>No meeting next week, 4</a:t>
            </a:r>
            <a:r>
              <a:rPr lang="en-US" sz="1800" baseline="30000" dirty="0">
                <a:solidFill>
                  <a:schemeClr val="tx1"/>
                </a:solidFill>
              </a:rPr>
              <a:t>th</a:t>
            </a:r>
            <a:r>
              <a:rPr lang="en-US" sz="1800" dirty="0">
                <a:solidFill>
                  <a:schemeClr val="tx1"/>
                </a:solidFill>
              </a:rPr>
              <a:t> of July.  </a:t>
            </a:r>
            <a:r>
              <a:rPr lang="en-US" sz="1800" dirty="0">
                <a:solidFill>
                  <a:schemeClr val="bg1">
                    <a:lumMod val="65000"/>
                  </a:schemeClr>
                </a:solidFill>
              </a:rPr>
              <a:t>(USA has something going on.) </a:t>
            </a:r>
            <a:endParaRPr lang="en-US" sz="1200" dirty="0">
              <a:solidFill>
                <a:schemeClr val="bg1">
                  <a:lumMod val="65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15:53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 June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LMSC)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44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 June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 thanks</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Singapore: Proposed Policy Allocation</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Singapore: Proposed Policy Allocation </a:t>
            </a:r>
          </a:p>
          <a:p>
            <a:pPr lvl="1">
              <a:spcBef>
                <a:spcPts val="0"/>
              </a:spcBef>
              <a:buFont typeface="Arial" panose="020B0604020202020204" pitchFamily="34" charset="0"/>
              <a:buChar char="•"/>
            </a:pPr>
            <a:r>
              <a:rPr lang="en-US" sz="1400" dirty="0"/>
              <a:t>SRDs from 868 to 920 MHz </a:t>
            </a:r>
          </a:p>
          <a:p>
            <a:pPr lvl="1">
              <a:spcBef>
                <a:spcPts val="0"/>
              </a:spcBef>
              <a:buFont typeface="Arial" panose="020B0604020202020204" pitchFamily="34" charset="0"/>
              <a:buChar char="•"/>
            </a:pPr>
            <a:r>
              <a:rPr lang="en-US" sz="1400" dirty="0"/>
              <a:t>Due 15 July</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5GAA DoT ex </a:t>
            </a:r>
            <a:r>
              <a:rPr lang="en-US" sz="1400" dirty="0" err="1"/>
              <a:t>parte</a:t>
            </a:r>
            <a:r>
              <a:rPr lang="en-US" sz="1400" dirty="0"/>
              <a:t> status</a:t>
            </a:r>
          </a:p>
          <a:p>
            <a:pPr lvl="1">
              <a:spcBef>
                <a:spcPts val="0"/>
              </a:spcBef>
              <a:buFont typeface="Arial" panose="020B0604020202020204" pitchFamily="34" charset="0"/>
              <a:buChar char="•"/>
            </a:pPr>
            <a:r>
              <a:rPr lang="en-US" sz="1400" dirty="0"/>
              <a:t>UWB FCC petition for rule making</a:t>
            </a:r>
          </a:p>
          <a:p>
            <a:pPr lvl="1">
              <a:spcBef>
                <a:spcPts val="0"/>
              </a:spcBef>
              <a:buFont typeface="Arial" panose="020B0604020202020204" pitchFamily="34" charset="0"/>
              <a:buChar char="•"/>
            </a:pPr>
            <a:r>
              <a:rPr lang="en-US" sz="1400" dirty="0"/>
              <a:t>The ASMG (Arab Spectrum Management Group) has a WRC-19 preparation meeting</a:t>
            </a:r>
          </a:p>
          <a:p>
            <a:pPr lvl="1">
              <a:spcBef>
                <a:spcPts val="0"/>
              </a:spcBef>
              <a:buFont typeface="Arial" panose="020B0604020202020204" pitchFamily="34" charset="0"/>
              <a:buChar char="•"/>
            </a:pPr>
            <a:r>
              <a:rPr lang="en-US" sz="1400" dirty="0"/>
              <a:t>MSIT, Korea, has issued a consultation w/76GHz</a:t>
            </a:r>
          </a:p>
          <a:p>
            <a:pPr lvl="1">
              <a:spcBef>
                <a:spcPts val="0"/>
              </a:spcBef>
              <a:buFont typeface="Arial" panose="020B0604020202020204" pitchFamily="34" charset="0"/>
              <a:buChar char="•"/>
            </a:pPr>
            <a:r>
              <a:rPr lang="en-US" altLang="en-US" sz="1400" kern="0" dirty="0"/>
              <a:t>APT update</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r>
              <a:rPr lang="en-US" altLang="en-US" sz="1200" kern="0" dirty="0"/>
              <a:t>July Plenary:</a:t>
            </a:r>
          </a:p>
          <a:p>
            <a:pPr lvl="2">
              <a:spcBef>
                <a:spcPts val="0"/>
              </a:spcBef>
              <a:buFont typeface="Arial" panose="020B0604020202020204" pitchFamily="34" charset="0"/>
              <a:buChar char="•"/>
            </a:pPr>
            <a:r>
              <a:rPr lang="en-US" altLang="en-US" sz="1200" kern="0" dirty="0"/>
              <a:t>Update to ITU-R SM.2352  on THz communications</a:t>
            </a:r>
          </a:p>
          <a:p>
            <a:pPr lvl="2">
              <a:spcBef>
                <a:spcPts val="0"/>
              </a:spcBef>
              <a:buFont typeface="Arial" panose="020B0604020202020204" pitchFamily="34" charset="0"/>
              <a:buChar char="•"/>
            </a:pPr>
            <a:r>
              <a:rPr lang="en-US" altLang="en-US" sz="12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dirty="0">
                <a:solidFill>
                  <a:schemeClr val="tx1"/>
                </a:solidFill>
              </a:rPr>
              <a:t>Moved by:  	Peter E.  </a:t>
            </a:r>
          </a:p>
          <a:p>
            <a:pPr>
              <a:spcBef>
                <a:spcPts val="400"/>
              </a:spcBef>
            </a:pPr>
            <a:r>
              <a:rPr lang="en-US" altLang="en-US" sz="1800" b="1" dirty="0">
                <a:solidFill>
                  <a:schemeClr val="tx1"/>
                </a:solidFill>
              </a:rPr>
              <a:t>		Seconded by:	Stuart K. </a:t>
            </a:r>
            <a:endParaRPr lang="en-US" altLang="en-US" sz="1800" dirty="0">
              <a:solidFill>
                <a:schemeClr val="tx1"/>
              </a:solidFill>
            </a:endParaRPr>
          </a:p>
          <a:p>
            <a:pPr lvl="1">
              <a:spcBef>
                <a:spcPts val="400"/>
              </a:spcBef>
            </a:pPr>
            <a:r>
              <a:rPr lang="en-US" altLang="en-US" sz="1800" b="1" dirty="0">
                <a:solidFill>
                  <a:schemeClr val="tx1"/>
                </a:solidFill>
              </a:rPr>
              <a:t>Discussion?  	None</a:t>
            </a:r>
          </a:p>
          <a:p>
            <a:pPr lvl="1">
              <a:spcBef>
                <a:spcPts val="400"/>
              </a:spcBef>
            </a:pPr>
            <a:r>
              <a:rPr lang="en-US" altLang="en-US" sz="1800" b="1" dirty="0">
                <a:solidFill>
                  <a:schemeClr val="tx1"/>
                </a:solidFill>
              </a:rPr>
              <a:t>Vote: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20 June 2019 in document: </a:t>
            </a:r>
            <a:r>
              <a:rPr lang="en-US" altLang="en-US" sz="1800" dirty="0">
                <a:hlinkClick r:id="rId2"/>
              </a:rPr>
              <a:t>https://mentor.ieee.org/802.18/dcn/19/18-19-0078-00-0000-minutes-20jun19-rrtag-teleconference.docx</a:t>
            </a:r>
            <a:r>
              <a:rPr lang="en-US" altLang="en-US" sz="1800" dirty="0"/>
              <a:t>   </a:t>
            </a:r>
            <a:r>
              <a:rPr lang="en-US" sz="1800" b="1" dirty="0"/>
              <a:t>Posted: </a:t>
            </a:r>
            <a:r>
              <a:rPr lang="en-US" sz="1800" b="0" dirty="0"/>
              <a:t>21-Jun-2019 19:09:00 ET</a:t>
            </a:r>
          </a:p>
          <a:p>
            <a:pPr marL="0" indent="0">
              <a:spcBef>
                <a:spcPts val="400"/>
              </a:spcBef>
            </a:pPr>
            <a:r>
              <a:rPr lang="en-US" altLang="en-US" sz="1800" b="0" dirty="0">
                <a:solidFill>
                  <a:schemeClr val="tx1"/>
                </a:solidFill>
              </a:rPr>
              <a:t>	</a:t>
            </a:r>
            <a:r>
              <a:rPr lang="en-US" altLang="en-US" sz="1800" dirty="0">
                <a:solidFill>
                  <a:schemeClr val="tx1"/>
                </a:solidFill>
              </a:rPr>
              <a:t>Moved by:  	Stuart K</a:t>
            </a:r>
          </a:p>
          <a:p>
            <a:pPr marL="0" indent="0">
              <a:spcBef>
                <a:spcPts val="400"/>
              </a:spcBef>
            </a:pPr>
            <a:r>
              <a:rPr lang="en-US" altLang="en-US" sz="1800" dirty="0">
                <a:solidFill>
                  <a:schemeClr val="tx1"/>
                </a:solidFill>
              </a:rPr>
              <a:t>	Seconded by:	 Peter E. </a:t>
            </a:r>
          </a:p>
          <a:p>
            <a:pPr>
              <a:spcBef>
                <a:spcPts val="400"/>
              </a:spcBef>
            </a:pPr>
            <a:r>
              <a:rPr lang="en-US" altLang="en-US" sz="1800" b="1" dirty="0">
                <a:solidFill>
                  <a:schemeClr val="tx1"/>
                </a:solidFill>
              </a:rPr>
              <a:t>		Discussion?  	None</a:t>
            </a:r>
          </a:p>
          <a:p>
            <a:pPr>
              <a:spcBef>
                <a:spcPts val="400"/>
              </a:spcBef>
            </a:pPr>
            <a:r>
              <a:rPr lang="en-US" altLang="en-US" sz="1800" dirty="0">
                <a:solidFill>
                  <a:schemeClr val="tx1"/>
                </a:solidFill>
              </a:rPr>
              <a:t>		</a:t>
            </a:r>
            <a:r>
              <a:rPr lang="en-US" altLang="en-US" sz="1800" b="1" dirty="0">
                <a:solidFill>
                  <a:schemeClr val="tx1"/>
                </a:solidFill>
              </a:rPr>
              <a:t>Vote:  </a:t>
            </a:r>
            <a:r>
              <a:rPr lang="en-US" altLang="en-US" sz="1800" dirty="0">
                <a:solidFill>
                  <a:schemeClr val="tx1"/>
                </a:solidFill>
              </a:rPr>
              <a:t>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27 June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#103, 07-10 Oct. </a:t>
            </a:r>
            <a:r>
              <a:rPr lang="en-US" sz="1600" dirty="0"/>
              <a:t>Sophia Antipolis</a:t>
            </a:r>
            <a:endParaRPr lang="en-US" sz="1800" dirty="0">
              <a:solidFill>
                <a:schemeClr val="tx1"/>
              </a:solidFill>
            </a:endParaRPr>
          </a:p>
          <a:p>
            <a:pPr lvl="1">
              <a:spcBef>
                <a:spcPts val="0"/>
              </a:spcBef>
              <a:buFont typeface="Arial" panose="020B0604020202020204" pitchFamily="34" charset="0"/>
              <a:buChar char="•"/>
            </a:pPr>
            <a:r>
              <a:rPr lang="en-US" sz="1600" dirty="0"/>
              <a:t>Remote consensus on the Minutes for Meeting 102, closes this week.  There is an updated minutes available, due to discussion after the close of the meeting.  A key item is the WI on 5925-6425MHz, that it can start up now. </a:t>
            </a:r>
          </a:p>
          <a:p>
            <a:pPr lvl="1">
              <a:spcBef>
                <a:spcPts val="0"/>
              </a:spcBef>
              <a:buFont typeface="Arial" panose="020B0604020202020204" pitchFamily="34" charset="0"/>
              <a:buChar char="•"/>
            </a:pPr>
            <a:r>
              <a:rPr lang="en-US" sz="1600" dirty="0"/>
              <a:t>NWI - BRAN(19)102016 was updated now to r2 and is available. </a:t>
            </a:r>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US" sz="1600" dirty="0">
                <a:solidFill>
                  <a:schemeClr val="tx1"/>
                </a:solidFill>
              </a:rPr>
              <a:t>No candidate for chair at this time.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600" dirty="0"/>
              <a:t>Objection period is until 13 July 2019.</a:t>
            </a:r>
          </a:p>
          <a:p>
            <a:pPr>
              <a:spcBef>
                <a:spcPts val="0"/>
              </a:spcBef>
              <a:buFont typeface="Arial" panose="020B0604020202020204" pitchFamily="34" charset="0"/>
              <a:buChar char="•"/>
            </a:pPr>
            <a:endParaRPr lang="en-US" sz="2000" dirty="0"/>
          </a:p>
          <a:p>
            <a:pPr lvl="5">
              <a:spcBef>
                <a:spcPts val="0"/>
              </a:spcBef>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799"/>
            <a:ext cx="82770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next meeting will be around the FM57 meeting</a:t>
            </a:r>
            <a:endParaRPr lang="en-US" sz="1800" dirty="0"/>
          </a:p>
          <a:p>
            <a:pPr lvl="1">
              <a:buFont typeface="Arial" panose="020B0604020202020204" pitchFamily="34" charset="0"/>
              <a:buChar char="•"/>
            </a:pPr>
            <a:r>
              <a:rPr lang="en-US" sz="1600" dirty="0">
                <a:solidFill>
                  <a:schemeClr val="tx1"/>
                </a:solidFill>
              </a:rPr>
              <a:t> Nothing new.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#8, 24-26 Sept, 2019, __tbd___</a:t>
            </a:r>
            <a:endParaRPr lang="en-US" sz="1800" b="0" dirty="0"/>
          </a:p>
          <a:p>
            <a:pPr lvl="1">
              <a:buFont typeface="Arial" panose="020B0604020202020204" pitchFamily="34" charset="0"/>
              <a:buChar char="•"/>
            </a:pPr>
            <a:r>
              <a:rPr lang="en-US" sz="1600" dirty="0">
                <a:solidFill>
                  <a:schemeClr val="tx1"/>
                </a:solidFill>
              </a:rPr>
              <a:t>Nothing new. </a:t>
            </a:r>
          </a:p>
          <a:p>
            <a:pPr lvl="1">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June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US" sz="2000" dirty="0"/>
              <a:t>Singapore: Proposed Policy Allocation of SRD from 868 to 920 MHz </a:t>
            </a:r>
            <a:r>
              <a:rPr lang="en-US" sz="1200" dirty="0"/>
              <a:t>-1 of 3</a:t>
            </a:r>
            <a:r>
              <a:rPr lang="en-US" sz="2000" dirty="0"/>
              <a:t> </a:t>
            </a:r>
          </a:p>
        </p:txBody>
      </p:sp>
      <p:sp>
        <p:nvSpPr>
          <p:cNvPr id="3" name="Content Placeholder 2"/>
          <p:cNvSpPr>
            <a:spLocks noGrp="1"/>
          </p:cNvSpPr>
          <p:nvPr>
            <p:ph idx="1"/>
          </p:nvPr>
        </p:nvSpPr>
        <p:spPr>
          <a:xfrm>
            <a:off x="724402" y="1263649"/>
            <a:ext cx="8387602" cy="5211763"/>
          </a:xfrm>
        </p:spPr>
        <p:txBody>
          <a:bodyPr/>
          <a:lstStyle/>
          <a:p>
            <a:pPr>
              <a:buFont typeface="Arial" panose="020B0604020202020204" pitchFamily="34" charset="0"/>
              <a:buChar char="•"/>
            </a:pPr>
            <a:r>
              <a:rPr lang="en-US" sz="1800" dirty="0"/>
              <a:t>Singapore: PROPOSED POLICY FRAMEWORKS FOR THE ALLOCATION OF 800 MHZ, TDD 1900 MHZ AND FDD 2100 MHZ SPECTRUM BANDS  </a:t>
            </a:r>
          </a:p>
          <a:p>
            <a:pPr lvl="1">
              <a:buFont typeface="Arial" panose="020B0604020202020204" pitchFamily="34" charset="0"/>
              <a:buChar char="•"/>
            </a:pPr>
            <a:r>
              <a:rPr lang="en-US" sz="1600" dirty="0">
                <a:hlinkClick r:id="rId3"/>
              </a:rPr>
              <a:t>https://mentor.ieee.org/802.18/dcn/19/18-19-0066-00-0000-singapore-consultation-866-869mhz-srds-move-to-920-925mhz.pdf</a:t>
            </a:r>
            <a:r>
              <a:rPr lang="en-US" sz="1600" dirty="0"/>
              <a:t>  </a:t>
            </a:r>
          </a:p>
          <a:p>
            <a:pPr>
              <a:buFont typeface="Arial" panose="020B0604020202020204" pitchFamily="34" charset="0"/>
              <a:buChar char="•"/>
            </a:pPr>
            <a:r>
              <a:rPr lang="en-US" sz="1800" dirty="0"/>
              <a:t>IMDA (</a:t>
            </a:r>
            <a:r>
              <a:rPr lang="en-US" sz="1800" b="1" dirty="0"/>
              <a:t>Info-communications Media Development Authority – Their FCC)</a:t>
            </a:r>
            <a:r>
              <a:rPr lang="en-US" sz="1800" dirty="0"/>
              <a:t> is now proposing to reconfirm the </a:t>
            </a:r>
            <a:r>
              <a:rPr lang="en-US" sz="1800" dirty="0" err="1"/>
              <a:t>refarming</a:t>
            </a:r>
            <a:r>
              <a:rPr lang="en-US" sz="1800" dirty="0"/>
              <a:t> of 868-869 MHz band for enterprise and public mobile use and migrate all SRDs from 866-869 MHz to 920-925 MHz bands.</a:t>
            </a:r>
          </a:p>
          <a:p>
            <a:pPr lvl="1">
              <a:buFont typeface="Arial" panose="020B0604020202020204" pitchFamily="34" charset="0"/>
              <a:buChar char="•"/>
            </a:pPr>
            <a:r>
              <a:rPr lang="en-US" sz="1600" dirty="0"/>
              <a:t>For details, you would refer to Section 2 of the new IMDA consultation (Public Consultation on Allocation of Spectrum for Enterprise and Public Mobile use), especially footnote 3, paragraph 2.8, and paragraph 2.14:</a:t>
            </a:r>
          </a:p>
          <a:p>
            <a:pPr>
              <a:buFont typeface="Arial" panose="020B0604020202020204" pitchFamily="34" charset="0"/>
              <a:buChar char="•"/>
            </a:pPr>
            <a:r>
              <a:rPr lang="en-US" sz="1800" dirty="0"/>
              <a:t>The consultation deadline is July 15, Singapore local time.  (27June latest RR-TAG approval) </a:t>
            </a:r>
          </a:p>
          <a:p>
            <a:pPr>
              <a:buFont typeface="Arial" panose="020B0604020202020204" pitchFamily="34" charset="0"/>
              <a:buChar char="•"/>
            </a:pPr>
            <a:r>
              <a:rPr lang="en-US" sz="1800" b="1" dirty="0"/>
              <a:t>The lean is we should be put some paragraphs together and respond to not </a:t>
            </a:r>
            <a:r>
              <a:rPr lang="en-US" sz="1800" dirty="0"/>
              <a:t>l</a:t>
            </a:r>
            <a:r>
              <a:rPr lang="en-US" sz="1800" b="1" dirty="0"/>
              <a:t>ose the 3MHz of licensed exempt spectrum.   </a:t>
            </a:r>
          </a:p>
          <a:p>
            <a:pPr>
              <a:buFont typeface="Arial" panose="020B0604020202020204" pitchFamily="34" charset="0"/>
              <a:buChar char="•"/>
            </a:pPr>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dirty="0"/>
              <a:t>27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36286</TotalTime>
  <Words>2531</Words>
  <Application>Microsoft Office PowerPoint</Application>
  <PresentationFormat>On-screen Show (4:3)</PresentationFormat>
  <Paragraphs>351</Paragraphs>
  <Slides>19</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8"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Singapore: Proposed Policy Allocation of SRD from 868 to 920 MHz -1 of 3 </vt:lpstr>
      <vt:lpstr>Singapore: Proposed Policy Allocation of SRD from 868 to 920 MHz -2 of 3</vt:lpstr>
      <vt:lpstr>Singapore: Proposed Policy Allocation of SRD from 868 to 920 MHz -3 of 3</vt:lpstr>
      <vt:lpstr>General Discussion Items -1 of 3</vt:lpstr>
      <vt:lpstr>General Discussion Items -2 of 3</vt:lpstr>
      <vt:lpstr>General Discussion Items -3 of 3</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1596</cp:revision>
  <cp:lastPrinted>1601-01-01T00:00:00Z</cp:lastPrinted>
  <dcterms:created xsi:type="dcterms:W3CDTF">2016-03-03T14:54:45Z</dcterms:created>
  <dcterms:modified xsi:type="dcterms:W3CDTF">2019-06-28T16:58:24Z</dcterms:modified>
</cp:coreProperties>
</file>