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330" r:id="rId5"/>
    <p:sldId id="516" r:id="rId6"/>
    <p:sldId id="559" r:id="rId7"/>
    <p:sldId id="517" r:id="rId8"/>
    <p:sldId id="486" r:id="rId9"/>
    <p:sldId id="572" r:id="rId10"/>
    <p:sldId id="588" r:id="rId11"/>
    <p:sldId id="581" r:id="rId12"/>
    <p:sldId id="585" r:id="rId13"/>
    <p:sldId id="589" r:id="rId14"/>
    <p:sldId id="590" r:id="rId15"/>
    <p:sldId id="524" r:id="rId16"/>
    <p:sldId id="498" r:id="rId17"/>
    <p:sldId id="402" r:id="rId18"/>
    <p:sldId id="403" r:id="rId19"/>
    <p:sldId id="5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182"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27-Jun-19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020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588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June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June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June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802.18-19/0081r00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83-00-0000-singapore-consultation-ieee-802-comments-on-866-869mhz-srd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83-0_______-0000-singapore-consultation-ieee-802-comments-on-866-869mhz-srd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hyperlink" Target="https://mentor.ieee.org/802.18/dcn/19/18-19-0069"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79-00-0000-bosch-petition-for-rulemaking-uwb-devices-and-system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fcc.gov/ecfs/search/filings?proceedings_name=19-89&amp;sort=date_disseminated,DES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78-00-0000-minutes-20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66-00-0000-singapore-consultation-866-869mhz-srds-move-to-920-925m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 June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 June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5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sz="2000" dirty="0"/>
              <a:t>Singapore: Proposed Policy Allocation of SRD from 868 to 920 MHz </a:t>
            </a:r>
            <a:r>
              <a:rPr lang="en-US" sz="1200" dirty="0"/>
              <a:t>-2 of 3</a:t>
            </a:r>
            <a:endParaRPr lang="en-US" sz="2000" dirty="0"/>
          </a:p>
        </p:txBody>
      </p:sp>
      <p:sp>
        <p:nvSpPr>
          <p:cNvPr id="3" name="Content Placeholder 2"/>
          <p:cNvSpPr>
            <a:spLocks noGrp="1"/>
          </p:cNvSpPr>
          <p:nvPr>
            <p:ph idx="1"/>
          </p:nvPr>
        </p:nvSpPr>
        <p:spPr>
          <a:xfrm>
            <a:off x="724402" y="1263649"/>
            <a:ext cx="8190998" cy="5211763"/>
          </a:xfrm>
        </p:spPr>
        <p:txBody>
          <a:bodyPr/>
          <a:lstStyle/>
          <a:p>
            <a:pPr>
              <a:buFont typeface="Arial" panose="020B0604020202020204" pitchFamily="34" charset="0"/>
              <a:buChar char="•"/>
            </a:pPr>
            <a:r>
              <a:rPr lang="en-US" sz="1800" b="1" dirty="0">
                <a:solidFill>
                  <a:schemeClr val="tx1"/>
                </a:solidFill>
              </a:rPr>
              <a:t>Have </a:t>
            </a:r>
            <a:r>
              <a:rPr lang="en-US" sz="1800" dirty="0">
                <a:solidFill>
                  <a:schemeClr val="tx1"/>
                </a:solidFill>
              </a:rPr>
              <a:t>asked a couple on what </a:t>
            </a:r>
            <a:r>
              <a:rPr lang="en-US" sz="1800" dirty="0" err="1">
                <a:solidFill>
                  <a:schemeClr val="tx1"/>
                </a:solidFill>
              </a:rPr>
              <a:t>stds</a:t>
            </a:r>
            <a:r>
              <a:rPr lang="en-US" sz="1800" dirty="0">
                <a:solidFill>
                  <a:schemeClr val="tx1"/>
                </a:solidFill>
              </a:rPr>
              <a:t>/amendments in 802.11 and 802.15 are using these bands.  Have found these: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802.11ah D.2; </a:t>
            </a:r>
            <a:r>
              <a:rPr lang="en-US" sz="1800" b="0" dirty="0">
                <a:solidFill>
                  <a:schemeClr val="tx1"/>
                </a:solidFill>
              </a:rPr>
              <a:t>Singapore 866–869, 920–925</a:t>
            </a:r>
          </a:p>
          <a:p>
            <a:pPr lvl="1">
              <a:buFont typeface="Arial" panose="020B0604020202020204" pitchFamily="34" charset="0"/>
              <a:buChar char="•"/>
            </a:pPr>
            <a:r>
              <a:rPr lang="en-US" sz="1600" dirty="0" err="1"/>
              <a:t>REVmd</a:t>
            </a:r>
            <a:r>
              <a:rPr lang="en-US" sz="1600" dirty="0"/>
              <a:t> </a:t>
            </a:r>
            <a:r>
              <a:rPr lang="en-US" sz="1600" b="0" dirty="0"/>
              <a:t>Annex E Table 5 Sub1G Operating Classes </a:t>
            </a:r>
          </a:p>
          <a:p>
            <a:pPr>
              <a:buFont typeface="Arial" panose="020B0604020202020204" pitchFamily="34" charset="0"/>
              <a:buChar char="•"/>
            </a:pPr>
            <a:r>
              <a:rPr lang="en-US" sz="1800" dirty="0">
                <a:solidFill>
                  <a:schemeClr val="tx1"/>
                </a:solidFill>
              </a:rPr>
              <a:t>802.15.4v Annex G:  (802.15.4md same) </a:t>
            </a:r>
          </a:p>
          <a:p>
            <a:pPr lvl="1">
              <a:buFont typeface="Arial" panose="020B0604020202020204" pitchFamily="34" charset="0"/>
              <a:buChar char="•"/>
            </a:pPr>
            <a:r>
              <a:rPr lang="en-US" sz="1800" b="0" dirty="0"/>
              <a:t>867 MHz 		866–869   Singapore</a:t>
            </a:r>
          </a:p>
          <a:p>
            <a:pPr lvl="1">
              <a:buFont typeface="Arial" panose="020B0604020202020204" pitchFamily="34" charset="0"/>
              <a:buChar char="•"/>
            </a:pPr>
            <a:r>
              <a:rPr lang="en-US" sz="1800" b="0" dirty="0"/>
              <a:t>920 MHz-b 	920–925   Hong Kong, Singapore, Thailand, and Vietnam</a:t>
            </a:r>
          </a:p>
          <a:p>
            <a:pPr lvl="3">
              <a:buFont typeface="Arial" panose="020B0604020202020204" pitchFamily="34" charset="0"/>
              <a:buChar char="•"/>
            </a:pPr>
            <a:endParaRPr lang="en-US" sz="10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A contribution came in first of the week, we will review and see if we can approve.  See </a:t>
            </a:r>
            <a:r>
              <a:rPr lang="en-US" sz="1800" b="0" dirty="0">
                <a:hlinkClick r:id="rId3"/>
              </a:rPr>
              <a:t>https://mentor.ieee.org/802.18/dcn/19/18-19-0083</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2200" b="0" dirty="0"/>
          </a:p>
          <a:p>
            <a:pPr>
              <a:buFont typeface="Arial" panose="020B0604020202020204" pitchFamily="34" charset="0"/>
              <a:buChar char="•"/>
            </a:pPr>
            <a:endParaRPr lang="en-US" sz="2200" b="0" dirty="0"/>
          </a:p>
          <a:p>
            <a:pPr lvl="2">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dirty="0"/>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683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1899"/>
            <a:ext cx="8153400" cy="663500"/>
          </a:xfrm>
        </p:spPr>
        <p:txBody>
          <a:bodyPr/>
          <a:lstStyle/>
          <a:p>
            <a:r>
              <a:rPr lang="en-US" sz="2000" dirty="0"/>
              <a:t>Singapore: Proposed Policy Allocation of SRD from 868 to 920 MHz </a:t>
            </a:r>
            <a:r>
              <a:rPr lang="en-US" sz="1200" dirty="0"/>
              <a:t>-3 of 3</a:t>
            </a:r>
            <a:endParaRPr lang="en-US" sz="20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https://mentor.ieee.org/802.18/dcn/19/18-19-0083-0_______-0000-singapore-consultation-ieee-802-comments-on-866-869mhz-srds.docx</a:t>
            </a:r>
            <a:r>
              <a:rPr lang="en-US" sz="1600" b="0" dirty="0"/>
              <a:t>  response to IMDA’s consultation including frameworks for the allocation of 800 MHz SRD band. With the chair of 802.18 to have editorial privileges and send to the LMSC(EC) for review/approval and submission to IMDA before 14 July 2019 ET.</a:t>
            </a:r>
          </a:p>
          <a:p>
            <a:endParaRPr lang="en-US" altLang="en-US" sz="1600" dirty="0">
              <a:solidFill>
                <a:schemeClr val="tx1"/>
              </a:solidFill>
            </a:endParaRPr>
          </a:p>
          <a:p>
            <a:r>
              <a:rPr lang="en-US" altLang="en-US" sz="1600" dirty="0"/>
              <a:t>		Moved by:  	_______ 	</a:t>
            </a:r>
          </a:p>
          <a:p>
            <a:pPr lvl="1"/>
            <a:r>
              <a:rPr lang="en-US" altLang="en-US" sz="1600" b="1" dirty="0"/>
              <a:t>Seconded by:  	________ </a:t>
            </a:r>
          </a:p>
          <a:p>
            <a:pPr lvl="1"/>
            <a:r>
              <a:rPr lang="en-US" altLang="en-US" sz="1600" b="1" dirty="0"/>
              <a:t>Discussion?	</a:t>
            </a:r>
            <a:r>
              <a:rPr lang="en-US" altLang="en-US" sz="1600" b="1" dirty="0">
                <a:solidFill>
                  <a:schemeClr val="bg1">
                    <a:lumMod val="65000"/>
                  </a:schemeClr>
                </a:solidFill>
              </a:rPr>
              <a:t>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p>
          <a:p>
            <a:pPr lvl="1"/>
            <a:r>
              <a:rPr lang="en-US" altLang="en-US" sz="1600" b="1" dirty="0">
                <a:solidFill>
                  <a:schemeClr val="tx1"/>
                </a:solidFill>
              </a:rPr>
              <a:t>Number in attendance: </a:t>
            </a:r>
          </a:p>
          <a:p>
            <a:pPr lvl="1"/>
            <a:endParaRPr lang="en-US" altLang="en-US" sz="1600" b="1" dirty="0">
              <a:solidFill>
                <a:schemeClr val="tx1"/>
              </a:solidFill>
            </a:endParaRP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3</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r>
              <a:rPr lang="en-US" sz="1800" dirty="0"/>
              <a:t>5GAA ex </a:t>
            </a:r>
            <a:r>
              <a:rPr lang="en-US" sz="1800" dirty="0" err="1"/>
              <a:t>parte</a:t>
            </a:r>
            <a:r>
              <a:rPr lang="en-US" sz="1800" dirty="0"/>
              <a:t> </a:t>
            </a:r>
          </a:p>
          <a:p>
            <a:pPr lvl="1">
              <a:spcBef>
                <a:spcPts val="0"/>
              </a:spcBef>
              <a:buFont typeface="Arial" panose="020B0604020202020204" pitchFamily="34" charset="0"/>
              <a:buChar char="•"/>
            </a:pPr>
            <a:r>
              <a:rPr lang="en-US" sz="1600" dirty="0"/>
              <a:t>The LMSC ballot to send ex </a:t>
            </a:r>
            <a:r>
              <a:rPr lang="en-US" sz="1600" dirty="0" err="1"/>
              <a:t>parte</a:t>
            </a:r>
            <a:r>
              <a:rPr lang="en-US" sz="1600" dirty="0"/>
              <a:t> to the DoT, just enough votes, no extras. </a:t>
            </a:r>
          </a:p>
          <a:p>
            <a:pPr lvl="2">
              <a:spcBef>
                <a:spcPts val="0"/>
              </a:spcBef>
              <a:buFont typeface="Arial" panose="020B0604020202020204" pitchFamily="34" charset="0"/>
              <a:buChar char="•"/>
            </a:pPr>
            <a:r>
              <a:rPr lang="en-US" sz="1400" dirty="0"/>
              <a:t>Email sent to DoT personnel and uploaded to the DoT proceeding. </a:t>
            </a:r>
          </a:p>
          <a:p>
            <a:pPr lvl="2">
              <a:spcBef>
                <a:spcPts val="0"/>
              </a:spcBef>
              <a:buFont typeface="Arial" panose="020B0604020202020204" pitchFamily="34" charset="0"/>
              <a:buChar char="•"/>
            </a:pPr>
            <a:r>
              <a:rPr lang="en-US" sz="1400" dirty="0"/>
              <a:t>Latest: </a:t>
            </a:r>
            <a:r>
              <a:rPr lang="en-GB" sz="1400" dirty="0">
                <a:hlinkClick r:id="rId2"/>
              </a:rPr>
              <a:t>https://mentor.ieee.org/802.18/dcn/19/18-19-0069</a:t>
            </a:r>
            <a:endParaRPr lang="en-GB" sz="14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UWB petition for rule making</a:t>
            </a:r>
            <a:endParaRPr lang="en-US" sz="1800" b="0" dirty="0"/>
          </a:p>
          <a:p>
            <a:pPr>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buFont typeface="Arial" panose="020B0604020202020204" pitchFamily="34" charset="0"/>
              <a:buChar char="•"/>
            </a:pPr>
            <a:r>
              <a:rPr lang="en-US" sz="1600" b="0" dirty="0"/>
              <a:t>With a quick thumb through last  week (20 June) much is focused on taking the waivers approved over the last many years and codifying them</a:t>
            </a:r>
            <a:r>
              <a:rPr lang="en-US" sz="1600" dirty="0"/>
              <a:t>.  Have not reviewed enough if wanting more than that, e.g. higher power.</a:t>
            </a:r>
          </a:p>
          <a:p>
            <a:pPr lvl="1">
              <a:buFont typeface="Arial" panose="020B0604020202020204" pitchFamily="34" charset="0"/>
              <a:buChar char="•"/>
            </a:pPr>
            <a:r>
              <a:rPr lang="en-US" sz="1600" b="0" dirty="0"/>
              <a:t>Any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3</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ASMG (Arab Spectrum Management Group) has a WRC-19 preparation meeting in Cairo 27 July – 01 August.  </a:t>
            </a:r>
          </a:p>
          <a:p>
            <a:pPr lvl="1">
              <a:spcBef>
                <a:spcPts val="0"/>
              </a:spcBef>
              <a:buFont typeface="Arial" panose="020B0604020202020204" pitchFamily="34" charset="0"/>
              <a:buChar char="•"/>
            </a:pPr>
            <a:r>
              <a:rPr lang="en-US" sz="1600" b="0" dirty="0"/>
              <a:t>Would </a:t>
            </a:r>
            <a:r>
              <a:rPr lang="en-US" sz="1600" dirty="0"/>
              <a:t>IEEE  802 want to share our WRC-19 Viewpoints with them? </a:t>
            </a:r>
          </a:p>
          <a:p>
            <a:pPr lvl="1">
              <a:spcBef>
                <a:spcPts val="0"/>
              </a:spcBef>
              <a:buFont typeface="Arial" panose="020B0604020202020204" pitchFamily="34" charset="0"/>
              <a:buChar char="•"/>
            </a:pPr>
            <a:r>
              <a:rPr lang="en-US" sz="1600" dirty="0"/>
              <a:t>If so anyone know how to do that sooner?</a:t>
            </a:r>
            <a:endParaRPr lang="en-US" sz="1600" b="0" dirty="0"/>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dirty="0"/>
              <a:t>[1]  Increase vehicle collision radar radio frequency from 76-77 GHz to 76-81 GHz.</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-3 of 3</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400" dirty="0"/>
              <a:t>Watch for: </a:t>
            </a:r>
          </a:p>
          <a:p>
            <a:pPr lvl="1">
              <a:buFont typeface="Arial" panose="020B0604020202020204" pitchFamily="34" charset="0"/>
              <a:buChar char="•"/>
            </a:pPr>
            <a:r>
              <a:rPr lang="en-US" sz="1200" b="0" dirty="0"/>
              <a:t>IMIT may be putting in an updated petition for wavier, from what they tried before.  It is like a radar, chirp across multiple GHz.   </a:t>
            </a:r>
            <a:r>
              <a:rPr lang="en-US" sz="1200" dirty="0"/>
              <a:t>Original waiver, December 2018: </a:t>
            </a:r>
            <a:r>
              <a:rPr lang="en-US" sz="1200" dirty="0">
                <a:hlinkClick r:id="rId2"/>
              </a:rPr>
              <a:t>https://www.fcc.gov/ecfs/search/filings?proceedings_name=19-89&amp;sort=date_disseminated,DESC</a:t>
            </a:r>
            <a:endParaRPr lang="en-US" sz="1200" dirty="0"/>
          </a:p>
          <a:p>
            <a:pPr>
              <a:buFont typeface="Arial" panose="020B0604020202020204" pitchFamily="34" charset="0"/>
              <a:buChar char="•"/>
            </a:pPr>
            <a:r>
              <a:rPr lang="en-US" sz="1400" dirty="0"/>
              <a:t>July Plenary: </a:t>
            </a:r>
          </a:p>
          <a:p>
            <a:pPr lvl="1">
              <a:spcBef>
                <a:spcPts val="0"/>
              </a:spcBef>
              <a:buFont typeface="Arial" panose="020B0604020202020204" pitchFamily="34" charset="0"/>
              <a:buChar char="•"/>
            </a:pPr>
            <a:r>
              <a:rPr lang="en-US" sz="1200" dirty="0"/>
              <a:t>Chair of 802.15.3d has brought up, ITU-R SM.2352 on THz communications needs to be updated.   There is an ITU-R WP1 meeting ending 05 June.</a:t>
            </a:r>
          </a:p>
          <a:p>
            <a:pPr lvl="2">
              <a:spcBef>
                <a:spcPts val="0"/>
              </a:spcBef>
              <a:buFont typeface="Arial" panose="020B0604020202020204" pitchFamily="34" charset="0"/>
              <a:buChar char="•"/>
            </a:pPr>
            <a:r>
              <a:rPr lang="en-US" sz="1100" dirty="0"/>
              <a:t>The chair of 802.15.3d will be working on the updated text for review in 802.18 and current plan is to share with 802.15 in Atlanta wireless interim and approve it there, for the SC (aka EC) quick ballot and submission to ITU-R.  </a:t>
            </a:r>
          </a:p>
          <a:p>
            <a:pPr lvl="2">
              <a:spcBef>
                <a:spcPts val="0"/>
              </a:spcBef>
              <a:buFont typeface="Arial" panose="020B0604020202020204" pitchFamily="34" charset="0"/>
              <a:buChar char="•"/>
            </a:pPr>
            <a:r>
              <a:rPr lang="en-US" sz="1100" b="1" dirty="0"/>
              <a:t>Status:  </a:t>
            </a:r>
            <a:r>
              <a:rPr lang="en-US" sz="1100" dirty="0"/>
              <a:t>we can hold till June and work on communications during July plenary.  </a:t>
            </a:r>
          </a:p>
          <a:p>
            <a:pPr lvl="1">
              <a:spcBef>
                <a:spcPts val="0"/>
              </a:spcBef>
              <a:buFont typeface="Arial" panose="020B0604020202020204" pitchFamily="34" charset="0"/>
              <a:buChar char="•"/>
            </a:pPr>
            <a:r>
              <a:rPr lang="en-US" sz="1200" dirty="0"/>
              <a:t>UWB status in Japan</a:t>
            </a: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r>
              <a:rPr lang="en-US" sz="1800" dirty="0">
                <a:solidFill>
                  <a:srgbClr val="00B0F0"/>
                </a:solidFill>
              </a:rPr>
              <a:t> ___</a:t>
            </a:r>
          </a:p>
          <a:p>
            <a:pPr>
              <a:buFont typeface="Arial" panose="020B0604020202020204" pitchFamily="34" charset="0"/>
              <a:buChar char="•"/>
            </a:pPr>
            <a:r>
              <a:rPr lang="en-US" sz="1800" dirty="0">
                <a:solidFill>
                  <a:srgbClr val="00B0F0"/>
                </a:solidFill>
              </a:rPr>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800" b="0" dirty="0">
                <a:solidFill>
                  <a:srgbClr val="0070C0"/>
                </a:solidFill>
              </a:rPr>
              <a:t>Ongoing:  </a:t>
            </a:r>
          </a:p>
          <a:p>
            <a:pPr lvl="1">
              <a:buFont typeface="Arial" panose="020B0604020202020204" pitchFamily="34" charset="0"/>
              <a:buChar char="•"/>
            </a:pPr>
            <a:r>
              <a:rPr lang="en-US" sz="1600" b="0" dirty="0">
                <a:solidFill>
                  <a:srgbClr val="0070C0"/>
                </a:solidFill>
              </a:rPr>
              <a:t>Monitoring/inputting into the agenda items for WRC-23 and ITU-R activity.</a:t>
            </a:r>
          </a:p>
          <a:p>
            <a:pPr lvl="2">
              <a:buFont typeface="Arial" panose="020B0604020202020204" pitchFamily="34" charset="0"/>
              <a:buChar char="•"/>
            </a:pPr>
            <a:r>
              <a:rPr lang="en-US" sz="1400" dirty="0">
                <a:solidFill>
                  <a:srgbClr val="0070C0"/>
                </a:solidFill>
              </a:rPr>
              <a:t>Did have a meeting with staff earlier this week (25 June) , outlining WRC process. </a:t>
            </a:r>
            <a:endParaRPr lang="en-US" sz="1400" b="0" dirty="0">
              <a:solidFill>
                <a:srgbClr val="0070C0"/>
              </a:solidFill>
            </a:endParaRPr>
          </a:p>
          <a:p>
            <a:pPr lvl="1">
              <a:buFont typeface="Arial" panose="020B0604020202020204" pitchFamily="34" charset="0"/>
              <a:buChar char="•"/>
            </a:pPr>
            <a:r>
              <a:rPr lang="en-US" sz="1600" b="0" dirty="0">
                <a:solidFill>
                  <a:srgbClr val="0070C0"/>
                </a:solidFill>
              </a:rPr>
              <a:t>Digital Divide, how can we help?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June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11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solidFill>
                  <a:schemeClr val="tx1"/>
                </a:solidFill>
              </a:rPr>
              <a:t>No meeting next week, 4</a:t>
            </a:r>
            <a:r>
              <a:rPr lang="en-US" sz="1800" baseline="30000" dirty="0">
                <a:solidFill>
                  <a:schemeClr val="tx1"/>
                </a:solidFill>
              </a:rPr>
              <a:t>th</a:t>
            </a:r>
            <a:r>
              <a:rPr lang="en-US" sz="1800" dirty="0">
                <a:solidFill>
                  <a:schemeClr val="tx1"/>
                </a:solidFill>
              </a:rPr>
              <a:t> of July.  </a:t>
            </a:r>
            <a:r>
              <a:rPr lang="en-US" sz="1800" dirty="0">
                <a:solidFill>
                  <a:schemeClr val="bg1">
                    <a:lumMod val="65000"/>
                  </a:schemeClr>
                </a:solidFill>
              </a:rPr>
              <a:t>(USA has something going on.) </a:t>
            </a:r>
            <a:endParaRPr lang="en-US" sz="1200" dirty="0">
              <a:solidFill>
                <a:schemeClr val="bg1">
                  <a:lumMod val="65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15:___________________41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June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2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June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75000"/>
                  </a:schemeClr>
                </a:solidFill>
              </a:rPr>
              <a:t>Peter E. 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Singapore: Proposed Policy Allocation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Singapore: Proposed Policy Allocation </a:t>
            </a:r>
          </a:p>
          <a:p>
            <a:pPr lvl="1">
              <a:spcBef>
                <a:spcPts val="0"/>
              </a:spcBef>
              <a:buFont typeface="Arial" panose="020B0604020202020204" pitchFamily="34" charset="0"/>
              <a:buChar char="•"/>
            </a:pPr>
            <a:r>
              <a:rPr lang="en-US" sz="1400" dirty="0"/>
              <a:t>SRDs from 868 to 920 MHz </a:t>
            </a:r>
          </a:p>
          <a:p>
            <a:pPr lvl="1">
              <a:spcBef>
                <a:spcPts val="0"/>
              </a:spcBef>
              <a:buFont typeface="Arial" panose="020B0604020202020204" pitchFamily="34" charset="0"/>
              <a:buChar char="•"/>
            </a:pPr>
            <a:r>
              <a:rPr lang="en-US" sz="1400" dirty="0"/>
              <a:t>Due 15 July</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DoT ex </a:t>
            </a:r>
            <a:r>
              <a:rPr lang="en-US" sz="1400" dirty="0" err="1"/>
              <a:t>parte</a:t>
            </a:r>
            <a:r>
              <a:rPr lang="en-US" sz="1400" dirty="0"/>
              <a:t> status</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sz="1400" dirty="0"/>
              <a:t>The ASMG (Arab Spectrum Management Group) has a WRC-19 preparation meeting</a:t>
            </a:r>
          </a:p>
          <a:p>
            <a:pPr lvl="1">
              <a:spcBef>
                <a:spcPts val="0"/>
              </a:spcBef>
              <a:buFont typeface="Arial" panose="020B0604020202020204" pitchFamily="34" charset="0"/>
              <a:buChar char="•"/>
            </a:pPr>
            <a:r>
              <a:rPr lang="en-US" sz="1400" dirty="0"/>
              <a:t>MSIT, Korea, has issued a consultation w/76GHz</a:t>
            </a: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dirty="0">
                <a:solidFill>
                  <a:schemeClr val="tx1"/>
                </a:solidFill>
              </a:rPr>
              <a:t>Moved by:  	</a:t>
            </a:r>
            <a:r>
              <a:rPr lang="en-US" altLang="en-US" sz="1800" dirty="0">
                <a:solidFill>
                  <a:schemeClr val="bg1">
                    <a:lumMod val="75000"/>
                  </a:schemeClr>
                </a:solidFill>
              </a:rPr>
              <a:t>Peter E.  </a:t>
            </a:r>
          </a:p>
          <a:p>
            <a:pPr>
              <a:spcBef>
                <a:spcPts val="400"/>
              </a:spcBef>
            </a:pPr>
            <a:r>
              <a:rPr lang="en-US" altLang="en-US" sz="1800" b="1" dirty="0">
                <a:solidFill>
                  <a:schemeClr val="bg1">
                    <a:lumMod val="75000"/>
                  </a:schemeClr>
                </a:solidFill>
              </a:rPr>
              <a:t>		Seconded by:	Hassan Y.</a:t>
            </a:r>
            <a:endParaRPr lang="en-US" altLang="en-US" sz="1800" dirty="0">
              <a:solidFill>
                <a:schemeClr val="bg1">
                  <a:lumMod val="75000"/>
                </a:schemeClr>
              </a:solidFill>
            </a:endParaRPr>
          </a:p>
          <a:p>
            <a:pPr lvl="1">
              <a:spcBef>
                <a:spcPts val="400"/>
              </a:spcBef>
            </a:pPr>
            <a:r>
              <a:rPr lang="en-US" altLang="en-US" sz="1800" b="1" dirty="0">
                <a:solidFill>
                  <a:schemeClr val="bg1">
                    <a:lumMod val="75000"/>
                  </a:schemeClr>
                </a:solidFill>
              </a:rPr>
              <a:t>Discussion?  	None</a:t>
            </a:r>
          </a:p>
          <a:p>
            <a:pPr lvl="1">
              <a:spcBef>
                <a:spcPts val="400"/>
              </a:spcBef>
            </a:pPr>
            <a:r>
              <a:rPr lang="en-US" altLang="en-US" sz="1800" b="1" dirty="0">
                <a:solidFill>
                  <a:schemeClr val="bg1">
                    <a:lumMod val="75000"/>
                  </a:schemeClr>
                </a:solidFill>
              </a:rPr>
              <a:t>Vote: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13 June 2019 in document: </a:t>
            </a:r>
            <a:r>
              <a:rPr lang="en-US" altLang="en-US" sz="1800" dirty="0">
                <a:hlinkClick r:id="rId2"/>
              </a:rPr>
              <a:t>https://mentor.ieee.org/802.18/dcn/19/18-19-0078-00-0000-minutes-20jun19-rrtag-teleconference.docx</a:t>
            </a:r>
            <a:r>
              <a:rPr lang="en-US" altLang="en-US" sz="1800" dirty="0"/>
              <a:t>   </a:t>
            </a:r>
            <a:r>
              <a:rPr lang="en-US" sz="1800" b="1" dirty="0"/>
              <a:t>Posted: </a:t>
            </a:r>
            <a:r>
              <a:rPr lang="en-US" sz="1800" b="0" dirty="0"/>
              <a:t>21-Jun-2019 19:09:00 ET</a:t>
            </a:r>
          </a:p>
          <a:p>
            <a:pPr marL="0" indent="0">
              <a:spcBef>
                <a:spcPts val="400"/>
              </a:spcBef>
            </a:pPr>
            <a:r>
              <a:rPr lang="en-US" altLang="en-US" sz="1800" b="0" dirty="0">
                <a:solidFill>
                  <a:schemeClr val="tx1"/>
                </a:solidFill>
              </a:rPr>
              <a:t>	</a:t>
            </a:r>
            <a:r>
              <a:rPr lang="en-US" altLang="en-US" sz="1800" dirty="0">
                <a:solidFill>
                  <a:schemeClr val="tx1"/>
                </a:solidFill>
              </a:rPr>
              <a:t>Moved by:  	</a:t>
            </a:r>
            <a:r>
              <a:rPr lang="en-US" altLang="en-US" sz="1800" dirty="0">
                <a:solidFill>
                  <a:schemeClr val="bg1">
                    <a:lumMod val="75000"/>
                  </a:schemeClr>
                </a:solidFill>
              </a:rPr>
              <a:t>Peter E. </a:t>
            </a:r>
          </a:p>
          <a:p>
            <a:pPr marL="0" indent="0">
              <a:spcBef>
                <a:spcPts val="400"/>
              </a:spcBef>
            </a:pPr>
            <a:r>
              <a:rPr lang="en-US" altLang="en-US" sz="1800" dirty="0">
                <a:solidFill>
                  <a:schemeClr val="bg1">
                    <a:lumMod val="75000"/>
                  </a:schemeClr>
                </a:solidFill>
              </a:rPr>
              <a:t>	Seconded by:	 Mike L.</a:t>
            </a:r>
          </a:p>
          <a:p>
            <a:pPr>
              <a:spcBef>
                <a:spcPts val="400"/>
              </a:spcBef>
            </a:pPr>
            <a:r>
              <a:rPr lang="en-US" altLang="en-US" sz="1800" b="1" dirty="0">
                <a:solidFill>
                  <a:schemeClr val="bg1">
                    <a:lumMod val="75000"/>
                  </a:schemeClr>
                </a:solidFill>
              </a:rPr>
              <a:t>		Discussion?  	None</a:t>
            </a:r>
          </a:p>
          <a:p>
            <a:pPr>
              <a:spcBef>
                <a:spcPts val="400"/>
              </a:spcBef>
            </a:pPr>
            <a:r>
              <a:rPr lang="en-US" altLang="en-US" sz="1800" dirty="0">
                <a:solidFill>
                  <a:schemeClr val="bg1">
                    <a:lumMod val="75000"/>
                  </a:schemeClr>
                </a:solidFill>
              </a:rPr>
              <a:t>		</a:t>
            </a:r>
            <a:r>
              <a:rPr lang="en-US" altLang="en-US" sz="1800" b="1" dirty="0">
                <a:solidFill>
                  <a:schemeClr val="bg1">
                    <a:lumMod val="75000"/>
                  </a:schemeClr>
                </a:solidFill>
              </a:rPr>
              <a:t>Vote:  </a:t>
            </a:r>
            <a:r>
              <a:rPr lang="en-US" altLang="en-US" sz="1800" dirty="0">
                <a:solidFill>
                  <a:schemeClr val="bg1">
                    <a:lumMod val="75000"/>
                  </a:schemeClr>
                </a:solidFill>
              </a:rPr>
              <a:t>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27 June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#103, 07-10 Oct. </a:t>
            </a:r>
            <a:r>
              <a:rPr lang="en-US" sz="1600" b="0" dirty="0"/>
              <a:t>Sophia Antipolis</a:t>
            </a:r>
            <a:endParaRPr lang="en-US" sz="18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400" dirty="0"/>
              <a:t>Before: 1- AI at start of meeting, NWI on new harmonized Std for 5925-6425MHz, </a:t>
            </a:r>
          </a:p>
          <a:p>
            <a:pPr lvl="1">
              <a:spcBef>
                <a:spcPts val="0"/>
              </a:spcBef>
              <a:buFont typeface="Arial" panose="020B0604020202020204" pitchFamily="34" charset="0"/>
              <a:buChar char="•"/>
            </a:pPr>
            <a:r>
              <a:rPr lang="en-US" sz="1400" dirty="0"/>
              <a:t>2 - Late contribution attempt from Cellular folks on the 5925-6425 MHz; it did not make the agenda.</a:t>
            </a:r>
          </a:p>
          <a:p>
            <a:pPr lvl="1">
              <a:spcBef>
                <a:spcPts val="0"/>
              </a:spcBef>
              <a:buFont typeface="Arial" panose="020B0604020202020204" pitchFamily="34" charset="0"/>
              <a:buChar char="•"/>
            </a:pPr>
            <a:r>
              <a:rPr lang="en-US" sz="1400" dirty="0"/>
              <a:t>NWI for the 5925-6425 came up at end of plenary, it was approved, BRAN(19)102016r1 </a:t>
            </a:r>
          </a:p>
          <a:p>
            <a:pPr lvl="1">
              <a:spcBef>
                <a:spcPts val="0"/>
              </a:spcBef>
              <a:buFont typeface="Arial" panose="020B0604020202020204" pitchFamily="34" charset="0"/>
              <a:buChar char="•"/>
            </a:pPr>
            <a:r>
              <a:rPr lang="en-US" sz="1400" dirty="0"/>
              <a:t>There were challenges on how to minute this with input from the Cellular folks requests, etc.   See minutes for more info, BRAN(19)102002r1.</a:t>
            </a:r>
          </a:p>
          <a:p>
            <a:pPr lvl="1">
              <a:spcBef>
                <a:spcPts val="0"/>
              </a:spcBef>
              <a:buFont typeface="Arial" panose="020B0604020202020204" pitchFamily="34" charset="0"/>
              <a:buChar char="•"/>
            </a:pPr>
            <a:r>
              <a:rPr lang="en-US" sz="1400" dirty="0"/>
              <a:t>3 calls setup between now and next meeting. </a:t>
            </a:r>
          </a:p>
          <a:p>
            <a:pPr lvl="1">
              <a:spcBef>
                <a:spcPts val="0"/>
              </a:spcBef>
              <a:buFont typeface="Arial" panose="020B0604020202020204" pitchFamily="34" charset="0"/>
              <a:buChar char="•"/>
            </a:pPr>
            <a:r>
              <a:rPr lang="en-US" sz="1400" dirty="0"/>
              <a:t>Still looking for nominations for chair. Doc BRAN(19)102008</a:t>
            </a:r>
            <a:r>
              <a:rPr lang="en-US" sz="1400" u="sng" dirty="0"/>
              <a:t> </a:t>
            </a:r>
            <a:r>
              <a:rPr lang="en-US" sz="1400" dirty="0"/>
              <a:t>on process.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82770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next meeting will be around the FM57 meeting</a:t>
            </a:r>
            <a:endParaRPr lang="en-US" sz="18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400" dirty="0">
                <a:solidFill>
                  <a:schemeClr val="tx1"/>
                </a:solidFill>
              </a:rPr>
              <a:t>Before: SE45 is picking up some sharing studies, so this group will be continuing. </a:t>
            </a:r>
          </a:p>
          <a:p>
            <a:pPr lvl="1">
              <a:buFont typeface="Arial" panose="020B0604020202020204" pitchFamily="34" charset="0"/>
              <a:buChar char="•"/>
            </a:pPr>
            <a:r>
              <a:rPr lang="en-US" sz="1400" dirty="0">
                <a:solidFill>
                  <a:schemeClr val="tx1"/>
                </a:solidFill>
              </a:rPr>
              <a:t>This is for short term interference.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#8, 24-26 Sept, 2019, __tbd___</a:t>
            </a:r>
            <a:endParaRPr lang="en-US" sz="1800" b="0" dirty="0"/>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r>
              <a:rPr lang="en-US" sz="1600" dirty="0">
                <a:solidFill>
                  <a:schemeClr val="bg1">
                    <a:lumMod val="75000"/>
                  </a:schemeClr>
                </a:solidFill>
              </a:rPr>
              <a:t>Nothing reported.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sz="2000" dirty="0"/>
              <a:t>Singapore: Proposed Policy Allocation of SRD from 868 to 920 MHz </a:t>
            </a:r>
            <a:r>
              <a:rPr lang="en-US" sz="1200" dirty="0"/>
              <a:t>-1 of 3</a:t>
            </a:r>
            <a:r>
              <a:rPr lang="en-US" sz="2000" dirty="0"/>
              <a:t>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3"/>
              </a:rPr>
              <a:t>https://mentor.ieee.org/802.18/dcn/19/18-19-0066-00-0000-singapore-consultation-866-869mhz-srds-move-to-920-925mhz.pdf</a:t>
            </a:r>
            <a:r>
              <a:rPr lang="en-US" sz="1600" dirty="0"/>
              <a:t>  </a:t>
            </a:r>
          </a:p>
          <a:p>
            <a:pPr>
              <a:buFont typeface="Arial" panose="020B0604020202020204" pitchFamily="34" charset="0"/>
              <a:buChar char="•"/>
            </a:pPr>
            <a:r>
              <a:rPr lang="en-US" sz="1800" dirty="0"/>
              <a:t>IMDA (</a:t>
            </a:r>
            <a:r>
              <a:rPr lang="en-US" sz="1800" b="1" dirty="0"/>
              <a:t>Info-communications Media Development Authority – Their FCC)</a:t>
            </a:r>
            <a:r>
              <a:rPr lang="en-US" sz="1800" dirty="0"/>
              <a:t> is now proposing to reconfirm the </a:t>
            </a:r>
            <a:r>
              <a:rPr lang="en-US" sz="1800" dirty="0" err="1"/>
              <a:t>refarming</a:t>
            </a:r>
            <a:r>
              <a:rPr lang="en-US" sz="18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a:buFont typeface="Arial" panose="020B0604020202020204" pitchFamily="34" charset="0"/>
              <a:buChar char="•"/>
            </a:pPr>
            <a:r>
              <a:rPr lang="en-US" sz="1800" dirty="0"/>
              <a:t>The consultation deadline is July 15, Singapore local time.  (27June latest RR-TAG approval) </a:t>
            </a:r>
          </a:p>
          <a:p>
            <a:pPr>
              <a:buFont typeface="Arial" panose="020B0604020202020204" pitchFamily="34" charset="0"/>
              <a:buChar char="•"/>
            </a:pPr>
            <a:r>
              <a:rPr lang="en-US" sz="1800" b="1" dirty="0"/>
              <a:t>The lean is we should be put some paragraphs together and respond to not </a:t>
            </a:r>
            <a:r>
              <a:rPr lang="en-US" sz="1800" dirty="0"/>
              <a:t>l</a:t>
            </a:r>
            <a:r>
              <a:rPr lang="en-US" sz="1800" b="1" dirty="0"/>
              <a:t>ose the 3MHz of licensed exempt spectrum.   </a:t>
            </a:r>
          </a:p>
          <a:p>
            <a:pPr>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36086</TotalTime>
  <Words>2659</Words>
  <Application>Microsoft Office PowerPoint</Application>
  <PresentationFormat>On-screen Show (4:3)</PresentationFormat>
  <Paragraphs>356</Paragraphs>
  <Slides>19</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Singapore: Proposed Policy Allocation of SRD from 868 to 920 MHz -1 of 3 </vt:lpstr>
      <vt:lpstr>Singapore: Proposed Policy Allocation of SRD from 868 to 920 MHz -2 of 3</vt:lpstr>
      <vt:lpstr>Singapore: Proposed Policy Allocation of SRD from 868 to 920 MHz -3 of 3</vt:lpstr>
      <vt:lpstr>General Discussion Items -1 of 3</vt:lpstr>
      <vt:lpstr>General Discussion Items -2 of 3</vt:lpstr>
      <vt:lpstr>General Discussion Items -3 of 3</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1581</cp:revision>
  <cp:lastPrinted>1601-01-01T00:00:00Z</cp:lastPrinted>
  <dcterms:created xsi:type="dcterms:W3CDTF">2016-03-03T14:54:45Z</dcterms:created>
  <dcterms:modified xsi:type="dcterms:W3CDTF">2019-06-27T14:10:21Z</dcterms:modified>
</cp:coreProperties>
</file>