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41" r:id="rId3"/>
    <p:sldId id="329" r:id="rId4"/>
    <p:sldId id="330" r:id="rId5"/>
    <p:sldId id="516" r:id="rId6"/>
    <p:sldId id="559" r:id="rId7"/>
    <p:sldId id="517" r:id="rId8"/>
    <p:sldId id="486" r:id="rId9"/>
    <p:sldId id="572" r:id="rId10"/>
    <p:sldId id="588" r:id="rId11"/>
    <p:sldId id="585" r:id="rId12"/>
    <p:sldId id="589" r:id="rId13"/>
    <p:sldId id="524" r:id="rId14"/>
    <p:sldId id="498" r:id="rId15"/>
    <p:sldId id="402" r:id="rId16"/>
    <p:sldId id="403" r:id="rId17"/>
    <p:sldId id="573" r:id="rId18"/>
    <p:sldId id="586" r:id="rId19"/>
    <p:sldId id="578" r:id="rId20"/>
    <p:sldId id="581" r:id="rId21"/>
    <p:sldId id="574"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23" autoAdjust="0"/>
    <p:restoredTop sz="96182" autoAdjust="0"/>
  </p:normalViewPr>
  <p:slideViewPr>
    <p:cSldViewPr>
      <p:cViewPr varScale="1">
        <p:scale>
          <a:sx n="67" d="100"/>
          <a:sy n="67" d="100"/>
        </p:scale>
        <p:origin x="60" y="1140"/>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21-Jun-19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202034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858873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20 June 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20 June 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20 June 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802.18-19/0077r01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618992215487/2019%20FINAL%20PETITION%20FOR%20RULE%20MAKING%20for%20FCC%20Filing.pdf" TargetMode="External"/><Relationship Id="rId2" Type="http://schemas.openxmlformats.org/officeDocument/2006/relationships/hyperlink" Target="https://mentor.ieee.org/802.18/dcn/19/18-19-0069"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mentor.ieee.org/802.18/dcn/19/18-19-0079-00-0000-bosch-petition-for-rulemaking-uwb-devices-and-systems.pdf"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fcc.gov/ecfs/search/filings?proceedings_name=19-89&amp;sort=date_disseminated,DESC"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6" Type="http://schemas.openxmlformats.org/officeDocument/2006/relationships/hyperlink" Target="https://mentor.ieee.org/802.18/dcn/19/18-19-0069-01-0000-5gaa-ex-parte-05apr19-response-ieee-802-to-us-dot.docx" TargetMode="External"/><Relationship Id="rId5" Type="http://schemas.openxmlformats.org/officeDocument/2006/relationships/hyperlink" Target="https://mentor.ieee.org/802.18/dcn/19/18-19-0064-03-0000-5gaa-ex-parte-05apr19-response-ieee-802-fcc-gn-18-357.docx" TargetMode="External"/><Relationship Id="rId4" Type="http://schemas.openxmlformats.org/officeDocument/2006/relationships/hyperlink" Target="https://mentor.ieee.org/802.18/dcn/19/18-19-0051-00-0000-5gaa-waiver-ex-parte-notice-4-5-19-fcc-gn-18-357.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regulations.gov/docketBrowser?rpp=25&amp;so=DESC&amp;sb=commentDueDate&amp;po=0&amp;D=DOT-OST-2018-0210" TargetMode="External"/><Relationship Id="rId2" Type="http://schemas.openxmlformats.org/officeDocument/2006/relationships/hyperlink" Target="https://www.transportation.gov/content/traffic-safety-and-59-ghz-band-0"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76-00-0000-minutes-13jun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growth/single-market/european-standards/harmonised-standards/" TargetMode="External"/><Relationship Id="rId2" Type="http://schemas.openxmlformats.org/officeDocument/2006/relationships/hyperlink" Target="https://eur-lex.europa.eu/oj/direct-access.html" TargetMode="External"/><Relationship Id="rId1" Type="http://schemas.openxmlformats.org/officeDocument/2006/relationships/slideLayout" Target="../slideLayouts/slideLayout1.xml"/><Relationship Id="rId5" Type="http://schemas.openxmlformats.org/officeDocument/2006/relationships/hyperlink" Target="https://portal.etsi.org/tb.aspx?tbid=442&amp;SubTB=442" TargetMode="External"/><Relationship Id="rId4" Type="http://schemas.openxmlformats.org/officeDocument/2006/relationships/hyperlink" Target="https://portal.etsi.org/tb.aspx?tbid=287&amp;SubTB=28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cept.org/ecc/groups/ecc/wg-fm/fm-57/client/introduction/"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9/18-19-0066-00-0000-singapore-consultation-866-869mhz-srds-move-to-920-925m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20 June 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 June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53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-2 </a:t>
            </a:r>
          </a:p>
        </p:txBody>
      </p:sp>
      <p:sp>
        <p:nvSpPr>
          <p:cNvPr id="3" name="Content Placeholder 2"/>
          <p:cNvSpPr>
            <a:spLocks noGrp="1"/>
          </p:cNvSpPr>
          <p:nvPr>
            <p:ph idx="1"/>
          </p:nvPr>
        </p:nvSpPr>
        <p:spPr>
          <a:xfrm>
            <a:off x="724402" y="1263649"/>
            <a:ext cx="8190998" cy="5211763"/>
          </a:xfrm>
        </p:spPr>
        <p:txBody>
          <a:bodyPr/>
          <a:lstStyle/>
          <a:p>
            <a:pPr>
              <a:buFont typeface="Arial" panose="020B0604020202020204" pitchFamily="34" charset="0"/>
              <a:buChar char="•"/>
            </a:pPr>
            <a:r>
              <a:rPr lang="en-US" sz="1800" b="1" dirty="0">
                <a:solidFill>
                  <a:schemeClr val="tx1"/>
                </a:solidFill>
              </a:rPr>
              <a:t>Have </a:t>
            </a:r>
            <a:r>
              <a:rPr lang="en-US" sz="1800" dirty="0">
                <a:solidFill>
                  <a:schemeClr val="tx1"/>
                </a:solidFill>
              </a:rPr>
              <a:t>asked a couple on what </a:t>
            </a:r>
            <a:r>
              <a:rPr lang="en-US" sz="1800" dirty="0" err="1">
                <a:solidFill>
                  <a:schemeClr val="tx1"/>
                </a:solidFill>
              </a:rPr>
              <a:t>stds</a:t>
            </a:r>
            <a:r>
              <a:rPr lang="en-US" sz="1800" dirty="0">
                <a:solidFill>
                  <a:schemeClr val="tx1"/>
                </a:solidFill>
              </a:rPr>
              <a:t>/amendments in 802.11 and 802.15 are using these bands.  Have found these: </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802.11ah D.2; </a:t>
            </a:r>
            <a:r>
              <a:rPr lang="en-US" sz="1800" b="0" dirty="0">
                <a:solidFill>
                  <a:schemeClr val="tx1"/>
                </a:solidFill>
              </a:rPr>
              <a:t>Singapore 866–869, 920–925</a:t>
            </a:r>
          </a:p>
          <a:p>
            <a:pPr lvl="1">
              <a:buFont typeface="Arial" panose="020B0604020202020204" pitchFamily="34" charset="0"/>
              <a:buChar char="•"/>
            </a:pPr>
            <a:r>
              <a:rPr lang="en-US" sz="1600" dirty="0" err="1"/>
              <a:t>REVmd</a:t>
            </a:r>
            <a:r>
              <a:rPr lang="en-US" sz="1600" dirty="0"/>
              <a:t> </a:t>
            </a:r>
            <a:r>
              <a:rPr lang="en-US" sz="1600" b="0" dirty="0"/>
              <a:t>Annex E Table 5 Sub1G Operating Classes </a:t>
            </a:r>
          </a:p>
          <a:p>
            <a:pPr>
              <a:buFont typeface="Arial" panose="020B0604020202020204" pitchFamily="34" charset="0"/>
              <a:buChar char="•"/>
            </a:pPr>
            <a:r>
              <a:rPr lang="en-US" sz="1800" dirty="0">
                <a:solidFill>
                  <a:schemeClr val="tx1"/>
                </a:solidFill>
              </a:rPr>
              <a:t>802.15.4v Annex G:  (802.15.4md same) </a:t>
            </a:r>
          </a:p>
          <a:p>
            <a:pPr lvl="1">
              <a:buFont typeface="Arial" panose="020B0604020202020204" pitchFamily="34" charset="0"/>
              <a:buChar char="•"/>
            </a:pPr>
            <a:r>
              <a:rPr lang="en-US" sz="1800" b="0" dirty="0"/>
              <a:t>867 MHz 		866–869   Singapore</a:t>
            </a:r>
          </a:p>
          <a:p>
            <a:pPr lvl="1">
              <a:buFont typeface="Arial" panose="020B0604020202020204" pitchFamily="34" charset="0"/>
              <a:buChar char="•"/>
            </a:pPr>
            <a:r>
              <a:rPr lang="en-US" sz="1800" b="0" dirty="0"/>
              <a:t>920 MHz-b 	920–925   Hong Kong, Singapore, Thailand, and Vietnam</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Is there anyone willing to start up some text for comments?  </a:t>
            </a:r>
          </a:p>
          <a:p>
            <a:pPr lvl="1">
              <a:buFont typeface="Arial" panose="020B0604020202020204" pitchFamily="34" charset="0"/>
              <a:buChar char="•"/>
            </a:pPr>
            <a:r>
              <a:rPr lang="en-US" sz="1600" dirty="0"/>
              <a:t>Also need to work out logistics for how to file. </a:t>
            </a:r>
            <a:r>
              <a:rPr lang="en-US" sz="1600" b="0" dirty="0"/>
              <a:t>  </a:t>
            </a:r>
          </a:p>
          <a:p>
            <a:pPr>
              <a:buFont typeface="Arial" panose="020B0604020202020204" pitchFamily="34" charset="0"/>
              <a:buChar char="•"/>
            </a:pPr>
            <a:r>
              <a:rPr lang="en-US" sz="1800" b="0" dirty="0"/>
              <a:t>Chair sent request to list server for inputs for some comments, and no contributions  so far. </a:t>
            </a:r>
          </a:p>
          <a:p>
            <a:pPr>
              <a:buFont typeface="Arial" panose="020B0604020202020204" pitchFamily="34" charset="0"/>
              <a:buChar char="•"/>
            </a:pPr>
            <a:r>
              <a:rPr lang="en-US" sz="1800" b="0" dirty="0"/>
              <a:t>If no contributions the next couple of days, we will have to pass.  </a:t>
            </a:r>
          </a:p>
          <a:p>
            <a:pPr>
              <a:buFont typeface="Arial" panose="020B0604020202020204" pitchFamily="34" charset="0"/>
              <a:buChar char="•"/>
            </a:pPr>
            <a:endParaRPr lang="en-US" sz="1800" b="0" dirty="0"/>
          </a:p>
          <a:p>
            <a:pPr>
              <a:buFont typeface="Arial" panose="020B0604020202020204" pitchFamily="34" charset="0"/>
              <a:buChar char="•"/>
            </a:pPr>
            <a:endParaRPr lang="en-US" sz="2200" b="0" dirty="0"/>
          </a:p>
          <a:p>
            <a:pPr>
              <a:buFont typeface="Arial" panose="020B0604020202020204" pitchFamily="34" charset="0"/>
              <a:buChar char="•"/>
            </a:pPr>
            <a:endParaRPr lang="en-US" sz="2200" b="0" dirty="0"/>
          </a:p>
          <a:p>
            <a:pPr lvl="2">
              <a:buFont typeface="Arial" panose="020B0604020202020204" pitchFamily="34" charset="0"/>
              <a:buChar char="•"/>
            </a:pP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68340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r>
              <a:rPr lang="en-US" sz="1800" dirty="0"/>
              <a:t>5GAA ex </a:t>
            </a:r>
            <a:r>
              <a:rPr lang="en-US" sz="1800" dirty="0" err="1"/>
              <a:t>parte</a:t>
            </a:r>
            <a:r>
              <a:rPr lang="en-US" sz="1800" dirty="0"/>
              <a:t> </a:t>
            </a:r>
          </a:p>
          <a:p>
            <a:pPr lvl="1">
              <a:spcBef>
                <a:spcPts val="0"/>
              </a:spcBef>
              <a:buFont typeface="Arial" panose="020B0604020202020204" pitchFamily="34" charset="0"/>
              <a:buChar char="•"/>
            </a:pPr>
            <a:r>
              <a:rPr lang="en-US" sz="1600" dirty="0"/>
              <a:t>The LMSC ballot to send ex </a:t>
            </a:r>
            <a:r>
              <a:rPr lang="en-US" sz="1600" dirty="0" err="1"/>
              <a:t>parte</a:t>
            </a:r>
            <a:r>
              <a:rPr lang="en-US" sz="1600" dirty="0"/>
              <a:t> to the DoT, started the 12</a:t>
            </a:r>
            <a:r>
              <a:rPr lang="en-US" sz="1600" baseline="30000" dirty="0"/>
              <a:t>th</a:t>
            </a:r>
            <a:r>
              <a:rPr lang="en-US" sz="1600" dirty="0"/>
              <a:t> closes 22</a:t>
            </a:r>
            <a:r>
              <a:rPr lang="en-US" sz="1600" baseline="30000" dirty="0"/>
              <a:t>nd</a:t>
            </a:r>
            <a:r>
              <a:rPr lang="en-US" sz="1600" dirty="0"/>
              <a:t>. </a:t>
            </a:r>
          </a:p>
          <a:p>
            <a:pPr lvl="2">
              <a:spcBef>
                <a:spcPts val="0"/>
              </a:spcBef>
              <a:buFont typeface="Arial" panose="020B0604020202020204" pitchFamily="34" charset="0"/>
              <a:buChar char="•"/>
            </a:pPr>
            <a:r>
              <a:rPr lang="en-GB" sz="1400" dirty="0">
                <a:hlinkClick r:id="rId2"/>
              </a:rPr>
              <a:t>https://mentor.ieee.org/802.18/dcn/19/18-19-0069</a:t>
            </a:r>
            <a:endParaRPr lang="en-GB" sz="1400" dirty="0"/>
          </a:p>
          <a:p>
            <a:pPr lvl="2">
              <a:spcBef>
                <a:spcPts val="0"/>
              </a:spcBef>
              <a:buFont typeface="Arial" panose="020B0604020202020204" pitchFamily="34" charset="0"/>
              <a:buChar char="•"/>
            </a:pPr>
            <a:r>
              <a:rPr lang="en-GB" sz="1400" dirty="0"/>
              <a:t>5.9GHz not on FCC open meeting agenda. </a:t>
            </a:r>
          </a:p>
          <a:p>
            <a:pPr>
              <a:buFont typeface="Arial" panose="020B0604020202020204" pitchFamily="34" charset="0"/>
              <a:buChar char="•"/>
            </a:pPr>
            <a:endParaRPr lang="en-US" sz="1800" dirty="0"/>
          </a:p>
          <a:p>
            <a:pPr>
              <a:buFont typeface="Arial" panose="020B0604020202020204" pitchFamily="34" charset="0"/>
              <a:buChar char="•"/>
            </a:pPr>
            <a:r>
              <a:rPr lang="en-US" sz="1800" dirty="0"/>
              <a:t>UWB petition for rule making</a:t>
            </a: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hlinkClick r:id="rId3"/>
              </a:rPr>
              <a:t>https://ecfsapi.fcc.gov/file/10618992215487/2019%20FINAL%20PETITION%20FOR%20RULE%20MAKING%20for%20FCC%20Filing.pdf</a:t>
            </a:r>
            <a:r>
              <a:rPr lang="en-US" sz="1800" b="0" dirty="0"/>
              <a:t>   </a:t>
            </a:r>
          </a:p>
          <a:p>
            <a:pPr lvl="1">
              <a:buFont typeface="Arial" panose="020B0604020202020204" pitchFamily="34" charset="0"/>
              <a:buChar char="•"/>
            </a:pPr>
            <a:r>
              <a:rPr lang="en-US" sz="1600" dirty="0">
                <a:hlinkClick r:id="rId4"/>
              </a:rPr>
              <a:t>https://mentor.ieee.org/802.18/dcn/19/18-19-0079-00-0000-bosch-petition-for-rulemaking-uwb-devices-and-systems.pdf</a:t>
            </a:r>
            <a:r>
              <a:rPr lang="en-US" sz="1600" dirty="0"/>
              <a:t>  </a:t>
            </a:r>
          </a:p>
          <a:p>
            <a:pPr lvl="1">
              <a:buFont typeface="Arial" panose="020B0604020202020204" pitchFamily="34" charset="0"/>
              <a:buChar char="•"/>
            </a:pPr>
            <a:r>
              <a:rPr lang="en-US" sz="1600" b="0" dirty="0"/>
              <a:t>With a quick thumb through much is focused on taking the waivers approved over the last many years and codifying them</a:t>
            </a:r>
            <a:r>
              <a:rPr lang="en-US" sz="1600" dirty="0"/>
              <a:t>.  Have not reviewed enough if wanting more than that, e.g. higher power.</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73BAB1E7-9B5D-4933-A273-989800261DE9}"/>
              </a:ext>
            </a:extLst>
          </p:cNvPr>
          <p:cNvPicPr>
            <a:picLocks noChangeAspect="1"/>
          </p:cNvPicPr>
          <p:nvPr/>
        </p:nvPicPr>
        <p:blipFill>
          <a:blip r:embed="rId5"/>
          <a:stretch>
            <a:fillRect/>
          </a:stretch>
        </p:blipFill>
        <p:spPr>
          <a:xfrm>
            <a:off x="4267200" y="2071652"/>
            <a:ext cx="3962400" cy="1443816"/>
          </a:xfrm>
          <a:prstGeom prst="rect">
            <a:avLst/>
          </a:prstGeom>
        </p:spPr>
      </p:pic>
    </p:spTree>
    <p:extLst>
      <p:ext uri="{BB962C8B-B14F-4D97-AF65-F5344CB8AC3E}">
        <p14:creationId xmlns:p14="http://schemas.microsoft.com/office/powerpoint/2010/main" val="32840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66800"/>
            <a:ext cx="8190998" cy="5346442"/>
          </a:xfrm>
        </p:spPr>
        <p:txBody>
          <a:bodyPr/>
          <a:lstStyle/>
          <a:p>
            <a:pPr>
              <a:spcBef>
                <a:spcPts val="0"/>
              </a:spcBef>
              <a:buFont typeface="Arial" panose="020B0604020202020204" pitchFamily="34" charset="0"/>
              <a:buChar char="•"/>
            </a:pPr>
            <a:endParaRPr lang="en-US" sz="1800" dirty="0"/>
          </a:p>
          <a:p>
            <a:pPr>
              <a:buFont typeface="Arial" panose="020B0604020202020204" pitchFamily="34" charset="0"/>
              <a:buChar char="•"/>
            </a:pPr>
            <a:r>
              <a:rPr lang="en-US" sz="1800" b="0" dirty="0"/>
              <a:t>Also watch for,  MIT may be putting in an updated petition for wavier, from what they tried before.  It is like a radar, chirp across multiple GHz.   </a:t>
            </a:r>
          </a:p>
          <a:p>
            <a:pPr lvl="1">
              <a:buFont typeface="Arial" panose="020B0604020202020204" pitchFamily="34" charset="0"/>
              <a:buChar char="•"/>
            </a:pPr>
            <a:r>
              <a:rPr lang="en-US" sz="1600" dirty="0"/>
              <a:t>Original waiver, December 2018: </a:t>
            </a:r>
            <a:endParaRPr lang="en-US" sz="1600" b="0" dirty="0"/>
          </a:p>
          <a:p>
            <a:pPr lvl="1">
              <a:buFont typeface="Arial" panose="020B0604020202020204" pitchFamily="34" charset="0"/>
              <a:buChar char="•"/>
            </a:pPr>
            <a:r>
              <a:rPr lang="en-US" sz="1600" dirty="0">
                <a:hlinkClick r:id="rId2"/>
              </a:rPr>
              <a:t>https://www.fcc.gov/ecfs/search/filings?proceedings_name=19-89&amp;sort=date_disseminated,DESC</a:t>
            </a:r>
            <a:endParaRPr lang="en-US" sz="1600" dirty="0"/>
          </a:p>
          <a:p>
            <a:pPr>
              <a:spcBef>
                <a:spcPts val="0"/>
              </a:spcBef>
              <a:buFont typeface="Arial" panose="020B0604020202020204" pitchFamily="34" charset="0"/>
              <a:buChar char="•"/>
            </a:pPr>
            <a:endParaRPr lang="en-US" sz="1800" b="0" dirty="0"/>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a:spcBef>
                <a:spcPts val="0"/>
              </a:spcBef>
              <a:buFont typeface="Arial" panose="020B0604020202020204" pitchFamily="34" charset="0"/>
              <a:buChar char="•"/>
            </a:pPr>
            <a:r>
              <a:rPr lang="en-US" sz="1800" b="0" dirty="0"/>
              <a:t>  </a:t>
            </a:r>
          </a:p>
          <a:p>
            <a:pPr lvl="1">
              <a:buFont typeface="Arial" panose="020B0604020202020204" pitchFamily="34" charset="0"/>
              <a:buChar char="•"/>
            </a:pPr>
            <a:endParaRPr lang="en-US" sz="1400" dirty="0"/>
          </a:p>
          <a:p>
            <a:pPr>
              <a:buFont typeface="Arial" panose="020B0604020202020204" pitchFamily="34" charset="0"/>
              <a:buChar char="•"/>
            </a:pPr>
            <a:r>
              <a:rPr lang="en-US" sz="1400" dirty="0"/>
              <a:t>July Plenary: </a:t>
            </a:r>
          </a:p>
          <a:p>
            <a:pPr lvl="1">
              <a:spcBef>
                <a:spcPts val="0"/>
              </a:spcBef>
              <a:buFont typeface="Arial" panose="020B0604020202020204" pitchFamily="34" charset="0"/>
              <a:buChar char="•"/>
            </a:pPr>
            <a:r>
              <a:rPr lang="en-US" sz="1200" dirty="0"/>
              <a:t>Chair of 802.15.3d has brought up, ITU-R SM.2352 on THz communications needs to be updated.   There is an ITU-R WP1 meeting ending 05 June.</a:t>
            </a:r>
          </a:p>
          <a:p>
            <a:pPr lvl="2">
              <a:spcBef>
                <a:spcPts val="0"/>
              </a:spcBef>
              <a:buFont typeface="Arial" panose="020B0604020202020204" pitchFamily="34" charset="0"/>
              <a:buChar char="•"/>
            </a:pPr>
            <a:r>
              <a:rPr lang="en-US" sz="1100" dirty="0"/>
              <a:t>The chair of 802.15.3d will be working on the updated text for review in 802.18 and current plan is to share with 802.15 in Atlanta wireless interim and approve it there, for the SC (aka EC) quick ballot and submission to ITU-R.  </a:t>
            </a:r>
          </a:p>
          <a:p>
            <a:pPr lvl="2">
              <a:spcBef>
                <a:spcPts val="0"/>
              </a:spcBef>
              <a:buFont typeface="Arial" panose="020B0604020202020204" pitchFamily="34" charset="0"/>
              <a:buChar char="•"/>
            </a:pPr>
            <a:r>
              <a:rPr lang="en-US" sz="1100" b="1" dirty="0"/>
              <a:t>Status:  </a:t>
            </a:r>
            <a:r>
              <a:rPr lang="en-US" sz="1100" dirty="0"/>
              <a:t>we can hold till June and work on communications during July plenary.  </a:t>
            </a:r>
          </a:p>
          <a:p>
            <a:pPr lvl="1">
              <a:spcBef>
                <a:spcPts val="0"/>
              </a:spcBef>
              <a:buFont typeface="Arial" panose="020B0604020202020204" pitchFamily="34" charset="0"/>
              <a:buChar char="•"/>
            </a:pPr>
            <a:r>
              <a:rPr lang="en-US" sz="1200" dirty="0"/>
              <a:t>UWB status in Japan</a:t>
            </a:r>
            <a:endParaRPr lang="en-US" sz="10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05261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150031" cy="5310596"/>
          </a:xfrm>
        </p:spPr>
        <p:txBody>
          <a:bodyPr/>
          <a:lstStyle/>
          <a:p>
            <a:pPr>
              <a:buFont typeface="Arial" panose="020B0604020202020204" pitchFamily="34" charset="0"/>
              <a:buChar char="•"/>
            </a:pPr>
            <a:endParaRPr lang="en-US" sz="1800" dirty="0">
              <a:solidFill>
                <a:srgbClr val="00B0F0"/>
              </a:solidFill>
            </a:endParaRPr>
          </a:p>
          <a:p>
            <a:pPr>
              <a:buFont typeface="Arial" panose="020B0604020202020204" pitchFamily="34" charset="0"/>
              <a:buChar char="•"/>
            </a:pPr>
            <a:r>
              <a:rPr lang="en-US" sz="1800" dirty="0">
                <a:solidFill>
                  <a:srgbClr val="00B0F0"/>
                </a:solidFill>
              </a:rPr>
              <a:t>Need contributions for Singapore consultation on SRD 868 to 920 MHz</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0" indent="0"/>
            <a:endParaRPr lang="en-US" sz="1600" dirty="0"/>
          </a:p>
          <a:p>
            <a:pPr>
              <a:buFont typeface="Arial" panose="020B0604020202020204" pitchFamily="34" charset="0"/>
              <a:buChar char="•"/>
            </a:pPr>
            <a:r>
              <a:rPr lang="en-US" sz="1800" b="0" dirty="0">
                <a:solidFill>
                  <a:srgbClr val="0070C0"/>
                </a:solidFill>
              </a:rPr>
              <a:t>Ongoing:  </a:t>
            </a:r>
          </a:p>
          <a:p>
            <a:pPr lvl="1">
              <a:buFont typeface="Arial" panose="020B0604020202020204" pitchFamily="34" charset="0"/>
              <a:buChar char="•"/>
            </a:pPr>
            <a:r>
              <a:rPr lang="en-US" sz="1600" b="0" dirty="0">
                <a:solidFill>
                  <a:srgbClr val="0070C0"/>
                </a:solidFill>
              </a:rPr>
              <a:t>Monitoring/inputting into the agenda items for WRC-23 and ITU-R activity.</a:t>
            </a:r>
          </a:p>
          <a:p>
            <a:pPr lvl="1">
              <a:buFont typeface="Arial" panose="020B0604020202020204" pitchFamily="34" charset="0"/>
              <a:buChar char="•"/>
            </a:pPr>
            <a:r>
              <a:rPr lang="en-US" sz="1600" b="0" dirty="0">
                <a:solidFill>
                  <a:srgbClr val="0070C0"/>
                </a:solidFill>
              </a:rPr>
              <a:t>Digital Divide, how can we help? </a:t>
            </a:r>
          </a:p>
          <a:p>
            <a:pPr>
              <a:buFont typeface="Arial" panose="020B0604020202020204" pitchFamily="34" charset="0"/>
              <a:buChar char="•"/>
            </a:pPr>
            <a:r>
              <a:rPr lang="en-US" sz="1600" dirty="0"/>
              <a:t>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Nothing brought up.</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lose some of the remaining room block). </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0" indent="0"/>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20 June 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27 June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15:41 ET </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Austria Center Vienna, Vienna, Austria</a:t>
            </a:r>
          </a:p>
          <a:p>
            <a:pPr lvl="1">
              <a:buFont typeface="Arial" panose="020B0604020202020204" pitchFamily="34" charset="0"/>
              <a:buChar char="•"/>
            </a:pPr>
            <a:r>
              <a:rPr lang="en-US" sz="16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20 June 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5GAA requests the Commission consider a forward-looking approach</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400" dirty="0"/>
              <a:t>Proceeding:</a:t>
            </a:r>
          </a:p>
          <a:p>
            <a:pPr lvl="1">
              <a:buFont typeface="Arial" panose="020B0604020202020204" pitchFamily="34" charset="0"/>
              <a:buChar char="•"/>
            </a:pPr>
            <a:r>
              <a:rPr lang="en-US" sz="1200" dirty="0">
                <a:hlinkClick r:id="rId2"/>
              </a:rPr>
              <a:t>https://www.fcc.gov/ecfs/search/filings?proceedings_name=18-357&amp;sort=date_disseminated,DESC</a:t>
            </a:r>
            <a:r>
              <a:rPr lang="en-US" sz="1200" dirty="0"/>
              <a:t> </a:t>
            </a:r>
          </a:p>
          <a:p>
            <a:pPr>
              <a:buFont typeface="Arial" panose="020B0604020202020204" pitchFamily="34" charset="0"/>
              <a:buChar char="•"/>
            </a:pPr>
            <a:r>
              <a:rPr lang="en-US" sz="1400" dirty="0"/>
              <a:t>ex </a:t>
            </a:r>
            <a:r>
              <a:rPr lang="en-US" sz="1400" dirty="0" err="1"/>
              <a:t>parte</a:t>
            </a:r>
            <a:r>
              <a:rPr lang="en-US" sz="1400" dirty="0"/>
              <a:t>, 05 April 2019:  (includes the 03 April ex </a:t>
            </a:r>
            <a:r>
              <a:rPr lang="en-US" sz="1400" dirty="0" err="1"/>
              <a:t>parte</a:t>
            </a:r>
            <a:r>
              <a:rPr lang="en-US" sz="1400" dirty="0"/>
              <a:t>) </a:t>
            </a:r>
            <a:endParaRPr lang="en-US" sz="14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pPr>
              <a:spcBef>
                <a:spcPts val="0"/>
              </a:spcBef>
              <a:buFont typeface="Arial" panose="020B0604020202020204" pitchFamily="34" charset="0"/>
              <a:buChar char="•"/>
            </a:pPr>
            <a:r>
              <a:rPr lang="en-US" sz="1400" dirty="0"/>
              <a:t>5GAA 05 April ex </a:t>
            </a:r>
            <a:r>
              <a:rPr lang="en-US" sz="1400" dirty="0" err="1"/>
              <a:t>parte</a:t>
            </a:r>
            <a:r>
              <a:rPr lang="en-US" sz="1400" dirty="0"/>
              <a:t>,  they propose to re-band 75MHz of the 5.9GHz ITS spectrum:</a:t>
            </a:r>
          </a:p>
          <a:p>
            <a:pPr lvl="3">
              <a:spcBef>
                <a:spcPts val="0"/>
              </a:spcBef>
            </a:pPr>
            <a:r>
              <a:rPr lang="en-US" sz="1400" dirty="0"/>
              <a:t> 		</a:t>
            </a:r>
            <a:r>
              <a:rPr lang="en-US" sz="1400" b="0" dirty="0"/>
              <a:t>5850-5855 5MHz 		Reserve Band</a:t>
            </a:r>
          </a:p>
          <a:p>
            <a:pPr lvl="4">
              <a:spcBef>
                <a:spcPts val="0"/>
              </a:spcBef>
            </a:pPr>
            <a:r>
              <a:rPr lang="en-US" sz="1400" dirty="0"/>
              <a:t>5855-5865 10MHz 	802.11 channel 172</a:t>
            </a:r>
          </a:p>
          <a:p>
            <a:pPr lvl="4">
              <a:spcBef>
                <a:spcPts val="0"/>
              </a:spcBef>
            </a:pPr>
            <a:r>
              <a:rPr lang="en-US" sz="1400" dirty="0"/>
              <a:t>5865-5905 40MHz 	for 5G-V2X</a:t>
            </a:r>
          </a:p>
          <a:p>
            <a:pPr lvl="4">
              <a:spcBef>
                <a:spcPts val="0"/>
              </a:spcBef>
            </a:pPr>
            <a:r>
              <a:rPr lang="en-US" sz="1400" dirty="0"/>
              <a:t>5905-5925 20MHz 	for LTE-V2X</a:t>
            </a:r>
          </a:p>
          <a:p>
            <a:pPr lvl="4">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dirty="0"/>
              <a:t>At Interim the RR-TAG approved this ex </a:t>
            </a:r>
            <a:r>
              <a:rPr lang="en-US" sz="1800" dirty="0" err="1"/>
              <a:t>parte</a:t>
            </a:r>
            <a:r>
              <a:rPr lang="en-US" sz="1800" dirty="0"/>
              <a:t>/comments to send to the FCC: </a:t>
            </a:r>
          </a:p>
          <a:p>
            <a:pPr lvl="1">
              <a:spcBef>
                <a:spcPts val="0"/>
              </a:spcBef>
              <a:buFont typeface="Arial" panose="020B0604020202020204" pitchFamily="34" charset="0"/>
              <a:buChar char="•"/>
            </a:pPr>
            <a:r>
              <a:rPr lang="en-US" altLang="en-US" sz="1100" dirty="0">
                <a:hlinkClick r:id="rId5"/>
              </a:rPr>
              <a:t>https://mentor.ieee.org/802.18/dcn/19/18-19-0064-03-0000-5gaa-ex-parte-05apr19-response-ieee-802-fcc-gn-18-357.docx</a:t>
            </a:r>
            <a:endParaRPr lang="en-US" altLang="en-US" sz="1100" dirty="0"/>
          </a:p>
          <a:p>
            <a:pPr>
              <a:spcBef>
                <a:spcPts val="0"/>
              </a:spcBef>
              <a:buFont typeface="Arial" panose="020B0604020202020204" pitchFamily="34" charset="0"/>
              <a:buChar char="•"/>
            </a:pPr>
            <a:r>
              <a:rPr lang="en-US" altLang="en-US" sz="1800" dirty="0"/>
              <a:t>Also at the interim, RR-TAG approved chair to do a cover letter to add to ex </a:t>
            </a:r>
            <a:r>
              <a:rPr lang="en-US" altLang="en-US" sz="1800" dirty="0" err="1"/>
              <a:t>parte</a:t>
            </a:r>
            <a:r>
              <a:rPr lang="en-US" altLang="en-US" sz="1800" dirty="0"/>
              <a:t>/comments to send to DoT:</a:t>
            </a:r>
          </a:p>
          <a:p>
            <a:pPr lvl="1">
              <a:spcBef>
                <a:spcPts val="0"/>
              </a:spcBef>
              <a:buFont typeface="Arial" panose="020B0604020202020204" pitchFamily="34" charset="0"/>
              <a:buChar char="•"/>
            </a:pPr>
            <a:r>
              <a:rPr lang="en-GB" sz="1200" dirty="0">
                <a:hlinkClick r:id="rId6"/>
              </a:rPr>
              <a:t>https://mentor.ieee.org/802.18/dcn/19/18-19-0069-01-0000-5gaa-ex-parte-05apr19-response-ieee-802-to-us-dot.docx</a:t>
            </a:r>
            <a:endParaRPr lang="en-GB" sz="1200" dirty="0"/>
          </a:p>
          <a:p>
            <a:pPr lvl="1">
              <a:spcBef>
                <a:spcPts val="0"/>
              </a:spcBef>
              <a:buFont typeface="Arial" panose="020B0604020202020204" pitchFamily="34" charset="0"/>
              <a:buChar char="•"/>
            </a:pPr>
            <a:r>
              <a:rPr lang="en-GB" sz="1600" dirty="0"/>
              <a:t>Note:  to who and how to send this to the DoT has been very involved also, got there. </a:t>
            </a:r>
          </a:p>
          <a:p>
            <a:pPr>
              <a:spcBef>
                <a:spcPts val="0"/>
              </a:spcBef>
              <a:buFont typeface="Arial" panose="020B0604020202020204" pitchFamily="34" charset="0"/>
              <a:buChar char="•"/>
            </a:pPr>
            <a:r>
              <a:rPr lang="en-US" altLang="en-US" sz="1800" dirty="0"/>
              <a:t>Status of LMSC ballots </a:t>
            </a:r>
            <a:r>
              <a:rPr lang="en-US" altLang="en-US" sz="1400" dirty="0"/>
              <a:t>(</a:t>
            </a:r>
            <a:r>
              <a:rPr lang="en-US" altLang="en-US" sz="1400" b="1" u="sng" dirty="0"/>
              <a:t>It was decided then to go to 2 ballots–30May teleconference)</a:t>
            </a:r>
            <a:endParaRPr lang="en-US" altLang="en-US" sz="1800" b="1" u="sng" dirty="0"/>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t>
            </a: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819631" cy="631751"/>
          </a:xfrm>
        </p:spPr>
        <p:txBody>
          <a:bodyPr/>
          <a:lstStyle/>
          <a:p>
            <a:r>
              <a:rPr lang="en-US" sz="2000" dirty="0"/>
              <a:t>FCC and DoT on 5.9GHz</a:t>
            </a:r>
          </a:p>
        </p:txBody>
      </p:sp>
      <p:sp>
        <p:nvSpPr>
          <p:cNvPr id="3" name="Content Placeholder 2"/>
          <p:cNvSpPr>
            <a:spLocks noGrp="1"/>
          </p:cNvSpPr>
          <p:nvPr>
            <p:ph idx="1"/>
          </p:nvPr>
        </p:nvSpPr>
        <p:spPr>
          <a:xfrm>
            <a:off x="685801" y="1066799"/>
            <a:ext cx="8229600" cy="5432059"/>
          </a:xfrm>
        </p:spPr>
        <p:txBody>
          <a:bodyPr/>
          <a:lstStyle/>
          <a:p>
            <a:pPr>
              <a:buFont typeface="Arial" panose="020B0604020202020204" pitchFamily="34" charset="0"/>
              <a:buChar char="•"/>
            </a:pPr>
            <a:r>
              <a:rPr lang="en-US" sz="1800" dirty="0"/>
              <a:t>We are hearing the FCC is going for sharing with </a:t>
            </a:r>
            <a:r>
              <a:rPr lang="en-US" sz="1800" dirty="0" err="1"/>
              <a:t>WiFi</a:t>
            </a:r>
            <a:r>
              <a:rPr lang="en-US" sz="1800" dirty="0"/>
              <a:t> in the 5.9GHz and DoT will have to consider that. </a:t>
            </a:r>
          </a:p>
          <a:p>
            <a:pPr lvl="1">
              <a:buFont typeface="Arial" panose="020B0604020202020204" pitchFamily="34" charset="0"/>
              <a:buChar char="•"/>
            </a:pPr>
            <a:r>
              <a:rPr lang="en-US" sz="1600" dirty="0"/>
              <a:t>This will come out in the 19June agenda for the 10 July FCC Open Meeting with the FNPRM.   The 2 bigger topics are then: </a:t>
            </a:r>
          </a:p>
          <a:p>
            <a:pPr lvl="2">
              <a:buFont typeface="Arial" panose="020B0604020202020204" pitchFamily="34" charset="0"/>
              <a:buChar char="•"/>
            </a:pPr>
            <a:r>
              <a:rPr lang="en-US" sz="1600" dirty="0"/>
              <a:t>1) share with </a:t>
            </a:r>
            <a:r>
              <a:rPr lang="en-US" sz="1600" dirty="0" err="1"/>
              <a:t>WiFi</a:t>
            </a:r>
            <a:endParaRPr lang="en-US" sz="1600" dirty="0"/>
          </a:p>
          <a:p>
            <a:pPr lvl="2">
              <a:buFont typeface="Arial" panose="020B0604020202020204" pitchFamily="34" charset="0"/>
              <a:buChar char="•"/>
            </a:pPr>
            <a:r>
              <a:rPr lang="en-US" sz="1600" dirty="0"/>
              <a:t>2) where does C-V2X fit in</a:t>
            </a:r>
          </a:p>
          <a:p>
            <a:pPr>
              <a:buFont typeface="Arial" panose="020B0604020202020204" pitchFamily="34" charset="0"/>
              <a:buChar char="•"/>
            </a:pPr>
            <a:endParaRPr lang="en-US" sz="1800" dirty="0">
              <a:hlinkClick r:id="rId2"/>
            </a:endParaRPr>
          </a:p>
          <a:p>
            <a:pPr>
              <a:buFont typeface="Arial" panose="020B0604020202020204" pitchFamily="34" charset="0"/>
              <a:buChar char="•"/>
            </a:pPr>
            <a:r>
              <a:rPr lang="en-US" sz="1800" dirty="0"/>
              <a:t>Link to video on DoT 5.9 GHz meeting; Heidi King’s commentary is one worth listening. </a:t>
            </a:r>
          </a:p>
          <a:p>
            <a:pPr lvl="1">
              <a:buFont typeface="Arial" panose="020B0604020202020204" pitchFamily="34" charset="0"/>
              <a:buChar char="•"/>
            </a:pPr>
            <a:r>
              <a:rPr lang="en-US" sz="1600" dirty="0"/>
              <a:t>As well as the Panasonic commentary,  sharing DSRC and C-V2X.</a:t>
            </a:r>
          </a:p>
          <a:p>
            <a:pPr lvl="1">
              <a:buFont typeface="Arial" panose="020B0604020202020204" pitchFamily="34" charset="0"/>
              <a:buChar char="•"/>
            </a:pPr>
            <a:r>
              <a:rPr lang="en-US" sz="1600" dirty="0">
                <a:hlinkClick r:id="rId2"/>
              </a:rPr>
              <a:t>https://www.transportation.gov/content/traffic-safety-and-59-ghz-band-0</a:t>
            </a:r>
            <a:endParaRPr lang="en-US" sz="16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The upload link is back on the DoT website from the RFC last December to February</a:t>
            </a:r>
          </a:p>
          <a:p>
            <a:pPr lvl="1">
              <a:buFont typeface="Arial" panose="020B0604020202020204" pitchFamily="34" charset="0"/>
              <a:buChar char="•"/>
            </a:pPr>
            <a:r>
              <a:rPr lang="en-US" sz="1400" dirty="0">
                <a:hlinkClick r:id="rId3"/>
              </a:rPr>
              <a:t>https://www.regulations.gov/docketBrowser?rpp=25&amp;so=DESC&amp;sb=commentDueDate&amp;po=0&amp;D=DOT-OST-2018-0210</a:t>
            </a:r>
            <a:r>
              <a:rPr lang="en-US" sz="1400" dirty="0"/>
              <a:t>  </a:t>
            </a:r>
          </a:p>
          <a:p>
            <a:pPr lvl="1">
              <a:buFont typeface="Arial" panose="020B0604020202020204" pitchFamily="34" charset="0"/>
              <a:buChar char="•"/>
            </a:pPr>
            <a:r>
              <a:rPr lang="en-US" sz="1600" dirty="0"/>
              <a:t>The chair will adjust the DoT ex </a:t>
            </a:r>
            <a:r>
              <a:rPr lang="en-US" sz="1600" dirty="0" err="1"/>
              <a:t>parte</a:t>
            </a:r>
            <a:r>
              <a:rPr lang="en-US" sz="1600" dirty="0"/>
              <a:t> cover letter to upload to the DoT consultation as well as the DoT individuals identified. </a:t>
            </a: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189777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LMSC)</a:t>
            </a:r>
            <a:r>
              <a:rPr lang="en-US" altLang="en-US" sz="1800" dirty="0">
                <a:solidFill>
                  <a:schemeClr val="tx1"/>
                </a:solidFill>
              </a:rPr>
              <a:t>;  Nearly Voters: 6;   Aspirant members: 17</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20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417"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4" name="Date Placeholder 3">
            <a:extLst>
              <a:ext uri="{FF2B5EF4-FFF2-40B4-BE49-F238E27FC236}">
                <a16:creationId xmlns:a16="http://schemas.microsoft.com/office/drawing/2014/main" id="{1FF0D7E8-48E9-479B-BFC7-1D9E5E06BBE0}"/>
              </a:ext>
            </a:extLst>
          </p:cNvPr>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20 June 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20 June 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5" y="1037411"/>
            <a:ext cx="3875088"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Peter E. thanks</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Singapore: Proposed Policy Allocation</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Singapore contributions</a:t>
            </a:r>
          </a:p>
          <a:p>
            <a:pPr lvl="1">
              <a:buFont typeface="Arial" panose="020B0604020202020204" pitchFamily="34" charset="0"/>
              <a:buChar char="•"/>
            </a:pPr>
            <a:r>
              <a:rPr lang="en-US" altLang="en-US" sz="1400" dirty="0">
                <a:solidFill>
                  <a:schemeClr val="tx1"/>
                </a:solidFill>
              </a:rPr>
              <a:t>Anything new today</a:t>
            </a: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lvl="1">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Singapore: Proposed Policy Allocation </a:t>
            </a:r>
          </a:p>
          <a:p>
            <a:pPr lvl="1">
              <a:spcBef>
                <a:spcPts val="0"/>
              </a:spcBef>
              <a:buFont typeface="Arial" panose="020B0604020202020204" pitchFamily="34" charset="0"/>
              <a:buChar char="•"/>
            </a:pPr>
            <a:r>
              <a:rPr lang="en-US" sz="1400" b="0" dirty="0"/>
              <a:t>SRDs from 868 to 920 MHz </a:t>
            </a:r>
          </a:p>
          <a:p>
            <a:pPr lvl="1">
              <a:spcBef>
                <a:spcPts val="0"/>
              </a:spcBef>
              <a:buFont typeface="Arial" panose="020B0604020202020204" pitchFamily="34" charset="0"/>
              <a:buChar char="•"/>
            </a:pPr>
            <a:r>
              <a:rPr lang="en-US" sz="1400" dirty="0"/>
              <a:t>Due 15 July</a:t>
            </a:r>
            <a:endParaRPr lang="en-US" sz="1400" b="0" dirty="0"/>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t>5GAA DoT ex </a:t>
            </a:r>
            <a:r>
              <a:rPr lang="en-US" sz="1400" dirty="0" err="1"/>
              <a:t>parte</a:t>
            </a:r>
            <a:r>
              <a:rPr lang="en-US" sz="1400" dirty="0"/>
              <a:t> status</a:t>
            </a:r>
          </a:p>
          <a:p>
            <a:pPr lvl="1">
              <a:spcBef>
                <a:spcPts val="0"/>
              </a:spcBef>
              <a:buFont typeface="Arial" panose="020B0604020202020204" pitchFamily="34" charset="0"/>
              <a:buChar char="•"/>
            </a:pPr>
            <a:r>
              <a:rPr lang="en-US" sz="1400" dirty="0"/>
              <a:t>UWB FCC petition for rule making</a:t>
            </a:r>
          </a:p>
          <a:p>
            <a:pPr lvl="2">
              <a:spcBef>
                <a:spcPts val="0"/>
              </a:spcBef>
              <a:buFont typeface="Arial" panose="020B0604020202020204" pitchFamily="34" charset="0"/>
              <a:buChar char="•"/>
            </a:pPr>
            <a:r>
              <a:rPr lang="en-US" altLang="en-US" sz="1400" kern="0" dirty="0"/>
              <a:t>Just saw today, 20 June</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r>
              <a:rPr lang="en-US" altLang="en-US" sz="1200" kern="0" dirty="0"/>
              <a:t>July Plenary:</a:t>
            </a:r>
          </a:p>
          <a:p>
            <a:pPr lvl="2">
              <a:spcBef>
                <a:spcPts val="0"/>
              </a:spcBef>
              <a:buFont typeface="Arial" panose="020B0604020202020204" pitchFamily="34" charset="0"/>
              <a:buChar char="•"/>
            </a:pPr>
            <a:r>
              <a:rPr lang="en-US" altLang="en-US" sz="1200" kern="0" dirty="0"/>
              <a:t>Update to ITU-R SM.2352  on THz communications</a:t>
            </a:r>
          </a:p>
          <a:p>
            <a:pPr lvl="2">
              <a:spcBef>
                <a:spcPts val="0"/>
              </a:spcBef>
              <a:buFont typeface="Arial" panose="020B0604020202020204" pitchFamily="34" charset="0"/>
              <a:buChar char="•"/>
            </a:pPr>
            <a:r>
              <a:rPr lang="en-US" altLang="en-US" sz="1200" kern="0" dirty="0"/>
              <a:t>UWB status Japan</a:t>
            </a:r>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a:spcBef>
                <a:spcPts val="400"/>
              </a:spcBef>
              <a:buFont typeface="Arial" panose="020B0604020202020204" pitchFamily="34" charset="0"/>
              <a:buChar char="•"/>
            </a:pPr>
            <a:endParaRPr lang="en-US" altLang="en-US" sz="14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dirty="0">
                <a:solidFill>
                  <a:schemeClr val="tx1"/>
                </a:solidFill>
              </a:rPr>
              <a:t>Moved by:  	Peter E.  </a:t>
            </a:r>
          </a:p>
          <a:p>
            <a:pPr>
              <a:spcBef>
                <a:spcPts val="400"/>
              </a:spcBef>
            </a:pPr>
            <a:r>
              <a:rPr lang="en-US" altLang="en-US" sz="1800" b="1" dirty="0">
                <a:solidFill>
                  <a:schemeClr val="bg1">
                    <a:lumMod val="85000"/>
                  </a:schemeClr>
                </a:solidFill>
              </a:rPr>
              <a:t>	</a:t>
            </a:r>
            <a:r>
              <a:rPr lang="en-US" altLang="en-US" sz="1800" b="1" dirty="0">
                <a:solidFill>
                  <a:schemeClr val="tx1"/>
                </a:solidFill>
              </a:rPr>
              <a:t>	Seconded by:	Hassan Y.</a:t>
            </a:r>
            <a:endParaRPr lang="en-US" altLang="en-US" sz="1800" dirty="0">
              <a:solidFill>
                <a:schemeClr val="tx1"/>
              </a:solidFill>
            </a:endParaRPr>
          </a:p>
          <a:p>
            <a:pPr lvl="1">
              <a:spcBef>
                <a:spcPts val="400"/>
              </a:spcBef>
            </a:pPr>
            <a:r>
              <a:rPr lang="en-US" altLang="en-US" sz="1800" b="1" dirty="0">
                <a:solidFill>
                  <a:schemeClr val="tx1"/>
                </a:solidFill>
              </a:rPr>
              <a:t>Discussion?  	None</a:t>
            </a:r>
          </a:p>
          <a:p>
            <a:pPr lvl="1">
              <a:spcBef>
                <a:spcPts val="400"/>
              </a:spcBef>
            </a:pPr>
            <a:r>
              <a:rPr lang="en-US" altLang="en-US" sz="1800" b="1" dirty="0">
                <a:solidFill>
                  <a:schemeClr val="tx1"/>
                </a:solidFill>
              </a:rPr>
              <a:t>Vote: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13 June 2019 in document: </a:t>
            </a:r>
            <a:r>
              <a:rPr lang="en-US" altLang="en-US" sz="1800" dirty="0">
                <a:hlinkClick r:id="rId2"/>
              </a:rPr>
              <a:t>https://mentor.ieee.org/802.18/dcn/19/18-19-0076-00-0000-minutes-13jun19-rrtag-teleconference.docx</a:t>
            </a:r>
            <a:r>
              <a:rPr lang="en-US" altLang="en-US" sz="1800" dirty="0"/>
              <a:t>  </a:t>
            </a:r>
            <a:r>
              <a:rPr lang="en-US" sz="1800" b="1" dirty="0"/>
              <a:t>Posted: </a:t>
            </a:r>
            <a:r>
              <a:rPr lang="en-US" sz="1800" b="0" dirty="0"/>
              <a:t>14-Jun-2019 09:19:55 ET</a:t>
            </a:r>
          </a:p>
          <a:p>
            <a:pPr marL="0" indent="0">
              <a:spcBef>
                <a:spcPts val="400"/>
              </a:spcBef>
            </a:pPr>
            <a:r>
              <a:rPr lang="en-US" altLang="en-US" sz="1800" b="0" dirty="0">
                <a:solidFill>
                  <a:schemeClr val="tx1"/>
                </a:solidFill>
              </a:rPr>
              <a:t>	</a:t>
            </a:r>
            <a:r>
              <a:rPr lang="en-US" altLang="en-US" sz="1800" dirty="0">
                <a:solidFill>
                  <a:schemeClr val="tx1"/>
                </a:solidFill>
              </a:rPr>
              <a:t>Moved by:  	Peter E. </a:t>
            </a:r>
            <a:endParaRPr lang="en-US" altLang="en-US" sz="1800" dirty="0">
              <a:solidFill>
                <a:schemeClr val="bg1">
                  <a:lumMod val="85000"/>
                </a:schemeClr>
              </a:solidFill>
            </a:endParaRPr>
          </a:p>
          <a:p>
            <a:pPr marL="0" indent="0">
              <a:spcBef>
                <a:spcPts val="400"/>
              </a:spcBef>
            </a:pPr>
            <a:r>
              <a:rPr lang="en-US" altLang="en-US" sz="1800" dirty="0">
                <a:solidFill>
                  <a:schemeClr val="bg1">
                    <a:lumMod val="85000"/>
                  </a:schemeClr>
                </a:solidFill>
              </a:rPr>
              <a:t>	</a:t>
            </a:r>
            <a:r>
              <a:rPr lang="en-US" altLang="en-US" sz="1800" dirty="0">
                <a:solidFill>
                  <a:schemeClr val="tx1"/>
                </a:solidFill>
              </a:rPr>
              <a:t>Seconded by:	 Mike L.</a:t>
            </a:r>
          </a:p>
          <a:p>
            <a:pPr>
              <a:spcBef>
                <a:spcPts val="400"/>
              </a:spcBef>
            </a:pPr>
            <a:r>
              <a:rPr lang="en-US" altLang="en-US" sz="1800" b="1" dirty="0">
                <a:solidFill>
                  <a:schemeClr val="tx1"/>
                </a:solidFill>
              </a:rPr>
              <a:t>		Discussion?  	None</a:t>
            </a:r>
          </a:p>
          <a:p>
            <a:pPr>
              <a:spcBef>
                <a:spcPts val="400"/>
              </a:spcBef>
            </a:pPr>
            <a:r>
              <a:rPr lang="en-US" altLang="en-US" sz="1800" dirty="0">
                <a:solidFill>
                  <a:schemeClr val="tx1"/>
                </a:solidFill>
              </a:rPr>
              <a:t>		</a:t>
            </a:r>
            <a:r>
              <a:rPr lang="en-US" altLang="en-US" sz="1800" b="1" dirty="0">
                <a:solidFill>
                  <a:schemeClr val="tx1"/>
                </a:solidFill>
              </a:rPr>
              <a:t>Vote:  </a:t>
            </a:r>
            <a:r>
              <a:rPr lang="en-US" altLang="en-US" sz="1800" dirty="0">
                <a:solidFill>
                  <a:schemeClr val="tx1"/>
                </a:solidFill>
              </a:rPr>
              <a:t>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20 June 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2"/>
              </a:rPr>
              <a:t>&lt;</a:t>
            </a:r>
            <a:r>
              <a:rPr lang="en-US" altLang="en-US" sz="1800" b="0" dirty="0" err="1">
                <a:hlinkClick r:id="rId2"/>
              </a:rPr>
              <a:t>ojeu</a:t>
            </a:r>
            <a:r>
              <a:rPr lang="en-US" altLang="en-US" sz="1800" b="0" dirty="0">
                <a:hlinkClick r:id="rId2"/>
              </a:rPr>
              <a:t>&gt;</a:t>
            </a:r>
            <a:r>
              <a:rPr lang="en-US" altLang="en-US" sz="1800" b="0" dirty="0"/>
              <a:t>   </a:t>
            </a:r>
            <a:r>
              <a:rPr lang="en-US" altLang="en-US" sz="1800" b="0" dirty="0">
                <a:hlinkClick r:id="rId3"/>
              </a:rPr>
              <a:t>&lt;</a:t>
            </a:r>
            <a:r>
              <a:rPr lang="en-US" altLang="en-US" sz="1800" b="0" dirty="0" err="1">
                <a:hlinkClick r:id="rId3"/>
              </a:rPr>
              <a:t>HStds</a:t>
            </a:r>
            <a:r>
              <a:rPr lang="en-US" altLang="en-US" sz="1800" b="0" dirty="0">
                <a:hlinkClick r:id="rId3"/>
              </a:rPr>
              <a:t>&gt;</a:t>
            </a:r>
            <a:r>
              <a:rPr lang="en-US" altLang="en-US" sz="1800" b="0" dirty="0"/>
              <a: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4"/>
              </a:rPr>
              <a:t>&lt;BRAN&gt;</a:t>
            </a:r>
            <a:r>
              <a:rPr lang="en-US" altLang="en-US" sz="1800" b="0" dirty="0"/>
              <a:t>  </a:t>
            </a:r>
            <a:r>
              <a:rPr lang="en-US" sz="1800" dirty="0">
                <a:solidFill>
                  <a:schemeClr val="tx1"/>
                </a:solidFill>
              </a:rPr>
              <a:t>next meeting #103, 07-10 Oct. </a:t>
            </a:r>
            <a:r>
              <a:rPr lang="en-US" sz="1600" b="0" dirty="0"/>
              <a:t>Sophia Antipolis</a:t>
            </a:r>
            <a:endParaRPr lang="en-US" sz="1800" dirty="0">
              <a:solidFill>
                <a:schemeClr val="tx1"/>
              </a:solidFill>
            </a:endParaRPr>
          </a:p>
          <a:p>
            <a:pPr lvl="1">
              <a:spcBef>
                <a:spcPts val="0"/>
              </a:spcBef>
              <a:buFont typeface="Arial" panose="020B0604020202020204" pitchFamily="34" charset="0"/>
              <a:buChar char="•"/>
            </a:pPr>
            <a:r>
              <a:rPr lang="en-US" sz="1600" dirty="0"/>
              <a:t>Meeting this week, </a:t>
            </a:r>
          </a:p>
          <a:p>
            <a:pPr lvl="1">
              <a:spcBef>
                <a:spcPts val="0"/>
              </a:spcBef>
              <a:buFont typeface="Arial" panose="020B0604020202020204" pitchFamily="34" charset="0"/>
              <a:buChar char="•"/>
            </a:pPr>
            <a:r>
              <a:rPr lang="en-US" sz="1600" dirty="0"/>
              <a:t>1- AI at start of meeting, NWI on new harmonized Std for 5925-6425MHz, </a:t>
            </a:r>
          </a:p>
          <a:p>
            <a:pPr lvl="1">
              <a:spcBef>
                <a:spcPts val="0"/>
              </a:spcBef>
              <a:buFont typeface="Arial" panose="020B0604020202020204" pitchFamily="34" charset="0"/>
              <a:buChar char="•"/>
            </a:pPr>
            <a:r>
              <a:rPr lang="en-US" sz="1600" dirty="0"/>
              <a:t>2 - Late contribution attempt from Cellular folks on the 5925-6425 MHz; it did not make the agenda.</a:t>
            </a:r>
          </a:p>
          <a:p>
            <a:pPr lvl="1">
              <a:spcBef>
                <a:spcPts val="0"/>
              </a:spcBef>
              <a:buFont typeface="Arial" panose="020B0604020202020204" pitchFamily="34" charset="0"/>
              <a:buChar char="•"/>
            </a:pPr>
            <a:r>
              <a:rPr lang="en-US" sz="1600" dirty="0"/>
              <a:t>NWI for the 5925-6425 came up at end of plenary, it was approved, BRAN(19)102016r1 </a:t>
            </a:r>
          </a:p>
          <a:p>
            <a:pPr lvl="1">
              <a:spcBef>
                <a:spcPts val="0"/>
              </a:spcBef>
              <a:buFont typeface="Arial" panose="020B0604020202020204" pitchFamily="34" charset="0"/>
              <a:buChar char="•"/>
            </a:pPr>
            <a:r>
              <a:rPr lang="en-US" sz="1600" dirty="0"/>
              <a:t>There were challenges on how to minute this with input from the Cellular folks requests, etc.   See minutes for more info, BRAN(19)102002r1.</a:t>
            </a:r>
          </a:p>
          <a:p>
            <a:pPr lvl="1">
              <a:spcBef>
                <a:spcPts val="0"/>
              </a:spcBef>
              <a:buFont typeface="Arial" panose="020B0604020202020204" pitchFamily="34" charset="0"/>
              <a:buChar char="•"/>
            </a:pPr>
            <a:r>
              <a:rPr lang="en-US" sz="1600" dirty="0"/>
              <a:t>3 calls setup between now and next meeting. </a:t>
            </a:r>
          </a:p>
          <a:p>
            <a:pPr lvl="1">
              <a:spcBef>
                <a:spcPts val="0"/>
              </a:spcBef>
              <a:buFont typeface="Arial" panose="020B0604020202020204" pitchFamily="34" charset="0"/>
              <a:buChar char="•"/>
            </a:pPr>
            <a:r>
              <a:rPr lang="en-US" sz="1600" dirty="0"/>
              <a:t>Still looking for nominations for chair. Doc BRAN(19)102008</a:t>
            </a:r>
            <a:r>
              <a:rPr lang="en-US" sz="1600" u="sng" dirty="0"/>
              <a:t> </a:t>
            </a:r>
            <a:r>
              <a:rPr lang="en-US" sz="1600" dirty="0"/>
              <a:t>on process.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5"/>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solidFill>
                  <a:schemeClr val="tx1"/>
                </a:solidFill>
              </a:rPr>
              <a:t>No candidate for chair at this time. </a:t>
            </a:r>
          </a:p>
          <a:p>
            <a:pPr lvl="1">
              <a:spcBef>
                <a:spcPts val="0"/>
              </a:spcBef>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600" dirty="0"/>
              <a:t>Objection period is until 13 July 2019.</a:t>
            </a:r>
          </a:p>
          <a:p>
            <a:pPr>
              <a:spcBef>
                <a:spcPts val="0"/>
              </a:spcBef>
              <a:buFont typeface="Arial" panose="020B0604020202020204" pitchFamily="34" charset="0"/>
              <a:buChar char="•"/>
            </a:pPr>
            <a:endParaRPr lang="en-US" sz="2000" dirty="0"/>
          </a:p>
          <a:p>
            <a:pPr lvl="5">
              <a:spcBef>
                <a:spcPts val="0"/>
              </a:spcBef>
              <a:buFont typeface="Arial" panose="020B0604020202020204" pitchFamily="34" charset="0"/>
              <a:buChar char="•"/>
            </a:pP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398362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38355" y="1066799"/>
            <a:ext cx="8277045" cy="5408613"/>
          </a:xfrm>
        </p:spPr>
        <p:txBody>
          <a:bodyPr/>
          <a:lstStyle/>
          <a:p>
            <a:pPr lvl="4">
              <a:buFont typeface="Arial" panose="020B0604020202020204" pitchFamily="34" charset="0"/>
              <a:buChar char="•"/>
            </a:pPr>
            <a:endParaRPr lang="en-US" sz="7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3"/>
              </a:rPr>
              <a:t>&lt;SE45&gt;</a:t>
            </a:r>
            <a:r>
              <a:rPr lang="en-US" altLang="en-US" sz="1800" b="0" dirty="0"/>
              <a:t>- next meeting will be around the FM57 meeting</a:t>
            </a:r>
            <a:endParaRPr lang="en-US" sz="1800" dirty="0"/>
          </a:p>
          <a:p>
            <a:pPr lvl="1">
              <a:buFont typeface="Arial" panose="020B0604020202020204" pitchFamily="34" charset="0"/>
              <a:buChar char="•"/>
            </a:pPr>
            <a:r>
              <a:rPr lang="en-US" sz="1600" dirty="0">
                <a:solidFill>
                  <a:schemeClr val="tx1"/>
                </a:solidFill>
              </a:rPr>
              <a:t>SE45 is picking up some sharing studies, so this group will be continuing. </a:t>
            </a:r>
          </a:p>
          <a:p>
            <a:pPr lvl="1">
              <a:buFont typeface="Arial" panose="020B0604020202020204" pitchFamily="34" charset="0"/>
              <a:buChar char="•"/>
            </a:pPr>
            <a:r>
              <a:rPr lang="en-US" sz="1600" dirty="0">
                <a:solidFill>
                  <a:schemeClr val="tx1"/>
                </a:solidFill>
              </a:rPr>
              <a:t>This is for short term interference.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&lt;FM57&gt;</a:t>
            </a:r>
            <a:r>
              <a:rPr lang="en-US" altLang="en-US" sz="1800" b="0" dirty="0"/>
              <a:t>  </a:t>
            </a:r>
            <a:r>
              <a:rPr lang="en-US" sz="1800" dirty="0"/>
              <a:t>next meeting #8, 24-26 Sept, 2019, __tbd___</a:t>
            </a:r>
            <a:endParaRPr lang="en-US" sz="1800" b="0" dirty="0"/>
          </a:p>
          <a:p>
            <a:pPr lvl="1">
              <a:buFont typeface="Arial" panose="020B0604020202020204" pitchFamily="34" charset="0"/>
              <a:buChar char="•"/>
            </a:pPr>
            <a:r>
              <a:rPr lang="en-US" sz="1600" dirty="0">
                <a:solidFill>
                  <a:schemeClr val="tx1"/>
                </a:solidFill>
              </a:rPr>
              <a:t>Nothing reported. </a:t>
            </a:r>
          </a:p>
          <a:p>
            <a:pPr lvl="1">
              <a:buFont typeface="Arial" panose="020B0604020202020204" pitchFamily="34" charset="0"/>
              <a:buChar char="•"/>
            </a:pPr>
            <a:endParaRPr lang="en-US" sz="1500" dirty="0">
              <a:solidFill>
                <a:schemeClr val="tx1"/>
              </a:solidFill>
            </a:endParaRP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PT-A decided to not endorse 6425-7125MHz for IMT 2020. Not enough support through out the member states. </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20 June 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987911" cy="631751"/>
          </a:xfrm>
        </p:spPr>
        <p:txBody>
          <a:bodyPr/>
          <a:lstStyle/>
          <a:p>
            <a:r>
              <a:rPr lang="en-US" sz="2000" dirty="0"/>
              <a:t>Singapore: Proposed Policy Allocation of SRD from 868 to 920 MHz -1 </a:t>
            </a:r>
          </a:p>
        </p:txBody>
      </p:sp>
      <p:sp>
        <p:nvSpPr>
          <p:cNvPr id="3" name="Content Placeholder 2"/>
          <p:cNvSpPr>
            <a:spLocks noGrp="1"/>
          </p:cNvSpPr>
          <p:nvPr>
            <p:ph idx="1"/>
          </p:nvPr>
        </p:nvSpPr>
        <p:spPr>
          <a:xfrm>
            <a:off x="724402" y="1263649"/>
            <a:ext cx="8387602" cy="5211763"/>
          </a:xfrm>
        </p:spPr>
        <p:txBody>
          <a:bodyPr/>
          <a:lstStyle/>
          <a:p>
            <a:pPr>
              <a:buFont typeface="Arial" panose="020B0604020202020204" pitchFamily="34" charset="0"/>
              <a:buChar char="•"/>
            </a:pPr>
            <a:r>
              <a:rPr lang="en-US" sz="1800" dirty="0"/>
              <a:t>Singapore: PROPOSED POLICY FRAMEWORKS FOR THE ALLOCATION OF 800 MHZ, TDD 1900 MHZ AND FDD 2100 MHZ SPECTRUM BANDS  </a:t>
            </a:r>
          </a:p>
          <a:p>
            <a:pPr lvl="1">
              <a:buFont typeface="Arial" panose="020B0604020202020204" pitchFamily="34" charset="0"/>
              <a:buChar char="•"/>
            </a:pPr>
            <a:r>
              <a:rPr lang="en-US" sz="1600" dirty="0">
                <a:hlinkClick r:id="rId3"/>
              </a:rPr>
              <a:t>https://mentor.ieee.org/802.18/dcn/19/18-19-0066-00-0000-singapore-consultation-866-869mhz-srds-move-to-920-925mhz.pdf</a:t>
            </a:r>
            <a:r>
              <a:rPr lang="en-US" sz="1600" dirty="0"/>
              <a:t>  </a:t>
            </a:r>
          </a:p>
          <a:p>
            <a:pPr>
              <a:buFont typeface="Arial" panose="020B0604020202020204" pitchFamily="34" charset="0"/>
              <a:buChar char="•"/>
            </a:pPr>
            <a:r>
              <a:rPr lang="en-US" sz="1800" dirty="0"/>
              <a:t>IMDA (</a:t>
            </a:r>
            <a:r>
              <a:rPr lang="en-US" sz="1800" b="1" dirty="0"/>
              <a:t>Info-communications Media Development Authority – Their FCC)</a:t>
            </a:r>
            <a:r>
              <a:rPr lang="en-US" sz="1800" dirty="0"/>
              <a:t> is now proposing to reconfirm the </a:t>
            </a:r>
            <a:r>
              <a:rPr lang="en-US" sz="1800" dirty="0" err="1"/>
              <a:t>refarming</a:t>
            </a:r>
            <a:r>
              <a:rPr lang="en-US" sz="1800" dirty="0"/>
              <a:t> of 868-869 MHz band for enterprise and public mobile use and migrate all SRDs from 866-869 MHz to 920-925 MHz bands.</a:t>
            </a:r>
          </a:p>
          <a:p>
            <a:pPr lvl="1">
              <a:buFont typeface="Arial" panose="020B0604020202020204" pitchFamily="34" charset="0"/>
              <a:buChar char="•"/>
            </a:pPr>
            <a:r>
              <a:rPr lang="en-US" sz="1600" dirty="0"/>
              <a:t>For details, you would refer to Section 2 of the new IMDA consultation (Public Consultation on Allocation of Spectrum for Enterprise and Public Mobile use), especially footnote 3, paragraph 2.8, and paragraph 2.14:</a:t>
            </a:r>
          </a:p>
          <a:p>
            <a:pPr>
              <a:buFont typeface="Arial" panose="020B0604020202020204" pitchFamily="34" charset="0"/>
              <a:buChar char="•"/>
            </a:pPr>
            <a:r>
              <a:rPr lang="en-US" sz="1800" dirty="0"/>
              <a:t>The consultation deadline is July 15, Singapore local time.  (27June latest RR-TAG approval) </a:t>
            </a:r>
          </a:p>
          <a:p>
            <a:pPr>
              <a:buFont typeface="Arial" panose="020B0604020202020204" pitchFamily="34" charset="0"/>
              <a:buChar char="•"/>
            </a:pPr>
            <a:r>
              <a:rPr lang="en-US" sz="1800" b="1" dirty="0"/>
              <a:t>The lean is we should be put some paragraphs together and respond to not </a:t>
            </a:r>
            <a:r>
              <a:rPr lang="en-US" sz="1800" dirty="0"/>
              <a:t>l</a:t>
            </a:r>
            <a:r>
              <a:rPr lang="en-US" sz="1800" b="1" dirty="0"/>
              <a:t>ose the 3MHz of licensed exempt spectrum.   </a:t>
            </a:r>
          </a:p>
          <a:p>
            <a:pPr>
              <a:buFont typeface="Arial" panose="020B0604020202020204" pitchFamily="34" charset="0"/>
              <a:buChar char="•"/>
            </a:pPr>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20 June 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35977</TotalTime>
  <Words>3055</Words>
  <Application>Microsoft Office PowerPoint</Application>
  <PresentationFormat>On-screen Show (4:3)</PresentationFormat>
  <Paragraphs>398</Paragraphs>
  <Slides>21</Slides>
  <Notes>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0"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 for teleconference</vt:lpstr>
      <vt:lpstr>Administrative – Motions and more</vt:lpstr>
      <vt:lpstr>EU items to share -1</vt:lpstr>
      <vt:lpstr>EU items to share -2 </vt:lpstr>
      <vt:lpstr>Singapore: Proposed Policy Allocation of SRD from 868 to 920 MHz -1 </vt:lpstr>
      <vt:lpstr>Singapore: Proposed Policy Allocation of SRD from 868 to 920 MHz -2 </vt:lpstr>
      <vt:lpstr>General Discussion Items</vt:lpstr>
      <vt:lpstr>General Discussion Items</vt:lpstr>
      <vt:lpstr>Actions Required</vt:lpstr>
      <vt:lpstr>Any Other Business</vt:lpstr>
      <vt:lpstr>Adjourn</vt:lpstr>
      <vt:lpstr>PowerPoint Presentation</vt:lpstr>
      <vt:lpstr>5GAA requests the Commission consider a forward-looking approach</vt:lpstr>
      <vt:lpstr>FCC and DoT on 5.9GHz</vt:lpstr>
      <vt:lpstr>5GAA ex parte comments and approval</vt:lpstr>
      <vt:lpstr>5GAA ex parte comments and approval</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1568</cp:revision>
  <cp:lastPrinted>1601-01-01T00:00:00Z</cp:lastPrinted>
  <dcterms:created xsi:type="dcterms:W3CDTF">2016-03-03T14:54:45Z</dcterms:created>
  <dcterms:modified xsi:type="dcterms:W3CDTF">2019-06-21T23:04:39Z</dcterms:modified>
</cp:coreProperties>
</file>