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41" r:id="rId3"/>
    <p:sldId id="329" r:id="rId4"/>
    <p:sldId id="330" r:id="rId5"/>
    <p:sldId id="516" r:id="rId6"/>
    <p:sldId id="559" r:id="rId7"/>
    <p:sldId id="517" r:id="rId8"/>
    <p:sldId id="486" r:id="rId9"/>
    <p:sldId id="572" r:id="rId10"/>
    <p:sldId id="588" r:id="rId11"/>
    <p:sldId id="585" r:id="rId12"/>
    <p:sldId id="524" r:id="rId13"/>
    <p:sldId id="498" r:id="rId14"/>
    <p:sldId id="402" r:id="rId15"/>
    <p:sldId id="403" r:id="rId16"/>
    <p:sldId id="573" r:id="rId17"/>
    <p:sldId id="586" r:id="rId18"/>
    <p:sldId id="578" r:id="rId19"/>
    <p:sldId id="581" r:id="rId20"/>
    <p:sldId id="57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3" autoAdjust="0"/>
    <p:restoredTop sz="96182" autoAdjust="0"/>
  </p:normalViewPr>
  <p:slideViewPr>
    <p:cSldViewPr>
      <p:cViewPr varScale="1">
        <p:scale>
          <a:sx n="114" d="100"/>
          <a:sy n="114" d="100"/>
        </p:scale>
        <p:origin x="696"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20-Jun-19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202034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58873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9877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303629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 June 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20 June 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 June 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802.18-19/0077r00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9/18-19-0069"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cfsapi.fcc.gov/file/1040534706725/5GAA%20Ex%20Parte%20Notice%204.5.19.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 Id="rId6" Type="http://schemas.openxmlformats.org/officeDocument/2006/relationships/hyperlink" Target="https://mentor.ieee.org/802.18/dcn/19/18-19-0069-01-0000-5gaa-ex-parte-05apr19-response-ieee-802-to-us-dot.docx" TargetMode="External"/><Relationship Id="rId5" Type="http://schemas.openxmlformats.org/officeDocument/2006/relationships/hyperlink" Target="https://mentor.ieee.org/802.18/dcn/19/18-19-0064-03-0000-5gaa-ex-parte-05apr19-response-ieee-802-fcc-gn-18-357.docx" TargetMode="External"/><Relationship Id="rId4" Type="http://schemas.openxmlformats.org/officeDocument/2006/relationships/hyperlink" Target="https://mentor.ieee.org/802.18/dcn/19/18-19-0051-00-0000-5gaa-waiver-ex-parte-notice-4-5-19-fcc-gn-18-357.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regulations.gov/docketBrowser?rpp=25&amp;so=DESC&amp;sb=commentDueDate&amp;po=0&amp;D=DOT-OST-2018-0210" TargetMode="External"/><Relationship Id="rId2" Type="http://schemas.openxmlformats.org/officeDocument/2006/relationships/hyperlink" Target="https://www.transportation.gov/content/traffic-safety-and-59-ghz-band-0"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9/18-19-0064-03-0000-5gaa-ex-parte-05apr19-response-ieee-802-fcc-gn-18-357.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064-03-0000-5gaa-ex-parte-05apr19-response-ieee-802-fcc-gn-18-357.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76-00-0000-minutes-13jun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9/18-19-0066-00-0000-singapore-consultation-866-869mhz-srds-move-to-920-925mhz.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20 June 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 June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52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987911" cy="631751"/>
          </a:xfrm>
        </p:spPr>
        <p:txBody>
          <a:bodyPr/>
          <a:lstStyle/>
          <a:p>
            <a:r>
              <a:rPr lang="en-US" sz="2000" dirty="0"/>
              <a:t>Singapore: Proposed Policy Allocation of SRD from 868 to 920 MHz -2 </a:t>
            </a:r>
          </a:p>
        </p:txBody>
      </p:sp>
      <p:sp>
        <p:nvSpPr>
          <p:cNvPr id="3" name="Content Placeholder 2"/>
          <p:cNvSpPr>
            <a:spLocks noGrp="1"/>
          </p:cNvSpPr>
          <p:nvPr>
            <p:ph idx="1"/>
          </p:nvPr>
        </p:nvSpPr>
        <p:spPr>
          <a:xfrm>
            <a:off x="724402" y="1263649"/>
            <a:ext cx="8190998" cy="5211763"/>
          </a:xfrm>
        </p:spPr>
        <p:txBody>
          <a:bodyPr/>
          <a:lstStyle/>
          <a:p>
            <a:pPr>
              <a:buFont typeface="Arial" panose="020B0604020202020204" pitchFamily="34" charset="0"/>
              <a:buChar char="•"/>
            </a:pPr>
            <a:r>
              <a:rPr lang="en-US" sz="1800" b="1" dirty="0">
                <a:solidFill>
                  <a:schemeClr val="tx1"/>
                </a:solidFill>
              </a:rPr>
              <a:t>Have </a:t>
            </a:r>
            <a:r>
              <a:rPr lang="en-US" sz="1800" dirty="0">
                <a:solidFill>
                  <a:schemeClr val="tx1"/>
                </a:solidFill>
              </a:rPr>
              <a:t>asked a couple on what </a:t>
            </a:r>
            <a:r>
              <a:rPr lang="en-US" sz="1800" dirty="0" err="1">
                <a:solidFill>
                  <a:schemeClr val="tx1"/>
                </a:solidFill>
              </a:rPr>
              <a:t>stds</a:t>
            </a:r>
            <a:r>
              <a:rPr lang="en-US" sz="1800" dirty="0">
                <a:solidFill>
                  <a:schemeClr val="tx1"/>
                </a:solidFill>
              </a:rPr>
              <a:t>/amendments in 802.11 and 802.15 are using these bands.  Have found these: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802.11ah D.2; </a:t>
            </a:r>
            <a:r>
              <a:rPr lang="en-US" sz="1800" b="0" dirty="0">
                <a:solidFill>
                  <a:schemeClr val="tx1"/>
                </a:solidFill>
              </a:rPr>
              <a:t>Singapore 866–869, 920–925</a:t>
            </a:r>
          </a:p>
          <a:p>
            <a:pPr lvl="1">
              <a:buFont typeface="Arial" panose="020B0604020202020204" pitchFamily="34" charset="0"/>
              <a:buChar char="•"/>
            </a:pPr>
            <a:r>
              <a:rPr lang="en-US" sz="1600" dirty="0" err="1"/>
              <a:t>REVmd</a:t>
            </a:r>
            <a:r>
              <a:rPr lang="en-US" sz="1600" dirty="0"/>
              <a:t> </a:t>
            </a:r>
            <a:r>
              <a:rPr lang="en-US" sz="1600" b="0" dirty="0"/>
              <a:t>Annex E Table 5 Sub1G Operating Classes </a:t>
            </a:r>
          </a:p>
          <a:p>
            <a:pPr>
              <a:buFont typeface="Arial" panose="020B0604020202020204" pitchFamily="34" charset="0"/>
              <a:buChar char="•"/>
            </a:pPr>
            <a:r>
              <a:rPr lang="en-US" sz="1800" dirty="0">
                <a:solidFill>
                  <a:schemeClr val="tx1"/>
                </a:solidFill>
              </a:rPr>
              <a:t>802.15.4v Annex G:  (802.15.4md same) </a:t>
            </a:r>
          </a:p>
          <a:p>
            <a:pPr lvl="1">
              <a:buFont typeface="Arial" panose="020B0604020202020204" pitchFamily="34" charset="0"/>
              <a:buChar char="•"/>
            </a:pPr>
            <a:r>
              <a:rPr lang="en-US" sz="1800" b="0" dirty="0"/>
              <a:t>867 MHz 		866–869   Singapore</a:t>
            </a:r>
          </a:p>
          <a:p>
            <a:pPr lvl="1">
              <a:buFont typeface="Arial" panose="020B0604020202020204" pitchFamily="34" charset="0"/>
              <a:buChar char="•"/>
            </a:pPr>
            <a:r>
              <a:rPr lang="en-US" sz="1800" b="0" dirty="0"/>
              <a:t>920 MHz-b 	920–925   Hong Kong, Singapore, Thailand, and Vietnam</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Is there anyone willing to start up some text for comments?  </a:t>
            </a:r>
          </a:p>
          <a:p>
            <a:pPr lvl="1">
              <a:buFont typeface="Arial" panose="020B0604020202020204" pitchFamily="34" charset="0"/>
              <a:buChar char="•"/>
            </a:pPr>
            <a:r>
              <a:rPr lang="en-US" sz="1600" dirty="0"/>
              <a:t>Also need to work out logistics for how to file. </a:t>
            </a:r>
            <a:r>
              <a:rPr lang="en-US" sz="1600" b="0" dirty="0"/>
              <a:t>  </a:t>
            </a:r>
          </a:p>
          <a:p>
            <a:pPr>
              <a:buFont typeface="Arial" panose="020B0604020202020204" pitchFamily="34" charset="0"/>
              <a:buChar char="•"/>
            </a:pPr>
            <a:r>
              <a:rPr lang="en-US" sz="1800" b="0" dirty="0"/>
              <a:t>Chair sent request to list server for inputs for some comments, and no contributions  so far. </a:t>
            </a:r>
          </a:p>
          <a:p>
            <a:pPr>
              <a:buFont typeface="Arial" panose="020B0604020202020204" pitchFamily="34" charset="0"/>
              <a:buChar char="•"/>
            </a:pPr>
            <a:r>
              <a:rPr lang="en-US" sz="1800" b="0" dirty="0"/>
              <a:t> </a:t>
            </a:r>
          </a:p>
          <a:p>
            <a:pPr>
              <a:buFont typeface="Arial" panose="020B0604020202020204" pitchFamily="34" charset="0"/>
              <a:buChar char="•"/>
            </a:pPr>
            <a:endParaRPr lang="en-US" sz="2200" b="0" dirty="0"/>
          </a:p>
          <a:p>
            <a:pPr>
              <a:buFont typeface="Arial" panose="020B0604020202020204" pitchFamily="34" charset="0"/>
              <a:buChar char="•"/>
            </a:pPr>
            <a:endParaRPr lang="en-US" sz="2200" b="0" dirty="0"/>
          </a:p>
          <a:p>
            <a:pPr lvl="2">
              <a:buFont typeface="Arial" panose="020B0604020202020204" pitchFamily="34" charset="0"/>
              <a:buChar char="•"/>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68340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1066800"/>
            <a:ext cx="8190998" cy="5346442"/>
          </a:xfrm>
        </p:spPr>
        <p:txBody>
          <a:bodyPr/>
          <a:lstStyle/>
          <a:p>
            <a:pPr>
              <a:spcBef>
                <a:spcPts val="0"/>
              </a:spcBef>
              <a:buFont typeface="Arial" panose="020B0604020202020204" pitchFamily="34" charset="0"/>
              <a:buChar char="•"/>
            </a:pPr>
            <a:r>
              <a:rPr lang="en-US" sz="1800" dirty="0"/>
              <a:t>5GAA ex </a:t>
            </a:r>
            <a:r>
              <a:rPr lang="en-US" sz="1800" dirty="0" err="1"/>
              <a:t>parte</a:t>
            </a:r>
            <a:r>
              <a:rPr lang="en-US" sz="1800" dirty="0"/>
              <a:t> </a:t>
            </a:r>
          </a:p>
          <a:p>
            <a:pPr lvl="1">
              <a:spcBef>
                <a:spcPts val="0"/>
              </a:spcBef>
              <a:buFont typeface="Arial" panose="020B0604020202020204" pitchFamily="34" charset="0"/>
              <a:buChar char="•"/>
            </a:pPr>
            <a:r>
              <a:rPr lang="en-US" sz="1600" dirty="0"/>
              <a:t>The LMSC ballot to send ex </a:t>
            </a:r>
            <a:r>
              <a:rPr lang="en-US" sz="1600" dirty="0" err="1"/>
              <a:t>parte</a:t>
            </a:r>
            <a:r>
              <a:rPr lang="en-US" sz="1600" dirty="0"/>
              <a:t> to the DoT, started the 12</a:t>
            </a:r>
            <a:r>
              <a:rPr lang="en-US" sz="1600" baseline="30000" dirty="0"/>
              <a:t>th</a:t>
            </a:r>
            <a:r>
              <a:rPr lang="en-US" sz="1600" dirty="0"/>
              <a:t> closes 22</a:t>
            </a:r>
            <a:r>
              <a:rPr lang="en-US" sz="1600" baseline="30000" dirty="0"/>
              <a:t>nd</a:t>
            </a:r>
            <a:r>
              <a:rPr lang="en-US" sz="1600" dirty="0"/>
              <a:t>. </a:t>
            </a:r>
          </a:p>
          <a:p>
            <a:pPr lvl="2">
              <a:spcBef>
                <a:spcPts val="0"/>
              </a:spcBef>
              <a:buFont typeface="Arial" panose="020B0604020202020204" pitchFamily="34" charset="0"/>
              <a:buChar char="•"/>
            </a:pPr>
            <a:r>
              <a:rPr lang="en-GB" sz="1400" dirty="0">
                <a:hlinkClick r:id="rId2"/>
              </a:rPr>
              <a:t>https://mentor.ieee.org/802.18/dcn/19/18-19-0069</a:t>
            </a:r>
            <a:endParaRPr lang="en-GB" sz="1400" dirty="0"/>
          </a:p>
          <a:p>
            <a:pPr marL="914400" lvl="2" indent="0">
              <a:spcBef>
                <a:spcPts val="0"/>
              </a:spcBef>
            </a:pPr>
            <a:endParaRPr lang="en-US" altLang="en-US" sz="1600" dirty="0"/>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400" dirty="0"/>
              <a:t>July Plenary: </a:t>
            </a:r>
          </a:p>
          <a:p>
            <a:pPr lvl="1">
              <a:spcBef>
                <a:spcPts val="0"/>
              </a:spcBef>
              <a:buFont typeface="Arial" panose="020B0604020202020204" pitchFamily="34" charset="0"/>
              <a:buChar char="•"/>
            </a:pPr>
            <a:r>
              <a:rPr lang="en-US" sz="1200" dirty="0"/>
              <a:t>Chair of 802.15.3d has brought up, ITU-R SM.2352 on THz communications needs to be updated.   There is an ITU-R WP1 meeting ending 05 June.</a:t>
            </a:r>
          </a:p>
          <a:p>
            <a:pPr lvl="2">
              <a:spcBef>
                <a:spcPts val="0"/>
              </a:spcBef>
              <a:buFont typeface="Arial" panose="020B0604020202020204" pitchFamily="34" charset="0"/>
              <a:buChar char="•"/>
            </a:pPr>
            <a:r>
              <a:rPr lang="en-US" sz="1100" dirty="0"/>
              <a:t>The chair of 802.15.3d will be working on the updated text for review in 802.18 and current plan is to share with 802.15 in Atlanta wireless interim and approve it there, for the SC (aka EC) quick ballot and submission to ITU-R.  </a:t>
            </a:r>
          </a:p>
          <a:p>
            <a:pPr lvl="2">
              <a:spcBef>
                <a:spcPts val="0"/>
              </a:spcBef>
              <a:buFont typeface="Arial" panose="020B0604020202020204" pitchFamily="34" charset="0"/>
              <a:buChar char="•"/>
            </a:pPr>
            <a:r>
              <a:rPr lang="en-US" sz="1100" b="1" dirty="0"/>
              <a:t>Status:  </a:t>
            </a:r>
            <a:r>
              <a:rPr lang="en-US" sz="1100" dirty="0"/>
              <a:t>we can hold till June and work on communications during July plenary.  </a:t>
            </a:r>
          </a:p>
          <a:p>
            <a:pPr lvl="1">
              <a:spcBef>
                <a:spcPts val="0"/>
              </a:spcBef>
              <a:buFont typeface="Arial" panose="020B0604020202020204" pitchFamily="34" charset="0"/>
              <a:buChar char="•"/>
            </a:pPr>
            <a:r>
              <a:rPr lang="en-US" sz="1200" dirty="0"/>
              <a:t>UWB status in Japan</a:t>
            </a:r>
          </a:p>
          <a:p>
            <a:pPr>
              <a:buFont typeface="Arial" panose="020B0604020202020204" pitchFamily="34" charset="0"/>
              <a:buChar char="•"/>
            </a:pPr>
            <a:r>
              <a:rPr lang="en-US" sz="1800" b="0" dirty="0"/>
              <a:t>  </a:t>
            </a:r>
            <a:endParaRPr lang="en-US" sz="10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310596"/>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Need contributions for Singapore consultation on SRD 868 to 920 MHz</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marL="0" indent="0"/>
            <a:endParaRPr lang="en-US" sz="1600" dirty="0"/>
          </a:p>
          <a:p>
            <a:pPr>
              <a:buFont typeface="Arial" panose="020B0604020202020204" pitchFamily="34" charset="0"/>
              <a:buChar char="•"/>
            </a:pPr>
            <a:r>
              <a:rPr lang="en-US" sz="1800" b="0" dirty="0">
                <a:solidFill>
                  <a:srgbClr val="0070C0"/>
                </a:solidFill>
              </a:rPr>
              <a:t>Ongoing:  </a:t>
            </a:r>
          </a:p>
          <a:p>
            <a:pPr lvl="1">
              <a:buFont typeface="Arial" panose="020B0604020202020204" pitchFamily="34" charset="0"/>
              <a:buChar char="•"/>
            </a:pPr>
            <a:r>
              <a:rPr lang="en-US" sz="1600" b="0" dirty="0">
                <a:solidFill>
                  <a:srgbClr val="0070C0"/>
                </a:solidFill>
              </a:rPr>
              <a:t>Monitoring/</a:t>
            </a:r>
            <a:r>
              <a:rPr lang="en-US" sz="1600" b="0" dirty="0" err="1">
                <a:solidFill>
                  <a:srgbClr val="0070C0"/>
                </a:solidFill>
              </a:rPr>
              <a:t>inputing</a:t>
            </a:r>
            <a:r>
              <a:rPr lang="en-US" sz="1600" b="0" dirty="0">
                <a:solidFill>
                  <a:srgbClr val="0070C0"/>
                </a:solidFill>
              </a:rPr>
              <a:t> into the agenda items for WRC-23 and ITU-R activity.</a:t>
            </a:r>
          </a:p>
          <a:p>
            <a:pPr lvl="1">
              <a:buFont typeface="Arial" panose="020B0604020202020204" pitchFamily="34" charset="0"/>
              <a:buChar char="•"/>
            </a:pPr>
            <a:r>
              <a:rPr lang="en-US" sz="1600" b="0" dirty="0">
                <a:solidFill>
                  <a:srgbClr val="0070C0"/>
                </a:solidFill>
              </a:rPr>
              <a:t>Digital Divide, how can we help? </a:t>
            </a:r>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a:t>
            </a:r>
            <a:r>
              <a:rPr lang="en-US" sz="1800" dirty="0">
                <a:solidFill>
                  <a:schemeClr val="bg1">
                    <a:lumMod val="75000"/>
                  </a:schemeClr>
                </a:solidFill>
              </a:rPr>
              <a:t>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Note:  registration is out for July 2019 Plenary in Vienna, Austria. </a:t>
            </a:r>
          </a:p>
          <a:p>
            <a:pPr marL="285750" indent="-285750">
              <a:buFont typeface="Arial" panose="020B0604020202020204" pitchFamily="34" charset="0"/>
              <a:buChar char="•"/>
            </a:pPr>
            <a:r>
              <a:rPr lang="en-US" sz="1800" dirty="0">
                <a:solidFill>
                  <a:schemeClr val="tx1"/>
                </a:solidFill>
              </a:rPr>
              <a:t>And registration is out for September 2019 Wireless Interim at the </a:t>
            </a:r>
            <a:r>
              <a:rPr lang="en-US" sz="1800" dirty="0"/>
              <a:t>JW Marriott Hotel, Hanoi, Vietnam.</a:t>
            </a:r>
            <a:r>
              <a:rPr lang="en-US" sz="1800" dirty="0">
                <a:solidFill>
                  <a:schemeClr val="tx1"/>
                </a:solidFill>
              </a:rPr>
              <a:t>  (We need to fill 60% of the room block by 11 July, or lose some of the remaining room block). </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20 June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27 June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marL="457200" lvl="1" indent="0"/>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16 – 18 July Plenary in the Austria Center Vienna, Vienna, Austria</a:t>
            </a:r>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June 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20 June 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19631" cy="631751"/>
          </a:xfrm>
        </p:spPr>
        <p:txBody>
          <a:bodyPr/>
          <a:lstStyle/>
          <a:p>
            <a:r>
              <a:rPr lang="en-US" sz="2000" dirty="0"/>
              <a:t>5GAA requests the Commission consider a forward-looking approach</a:t>
            </a:r>
          </a:p>
        </p:txBody>
      </p:sp>
      <p:sp>
        <p:nvSpPr>
          <p:cNvPr id="3" name="Content Placeholder 2"/>
          <p:cNvSpPr>
            <a:spLocks noGrp="1"/>
          </p:cNvSpPr>
          <p:nvPr>
            <p:ph idx="1"/>
          </p:nvPr>
        </p:nvSpPr>
        <p:spPr>
          <a:xfrm>
            <a:off x="685801" y="1066799"/>
            <a:ext cx="8229600" cy="5432059"/>
          </a:xfrm>
        </p:spPr>
        <p:txBody>
          <a:bodyPr/>
          <a:lstStyle/>
          <a:p>
            <a:pPr>
              <a:buFont typeface="Arial" panose="020B0604020202020204" pitchFamily="34" charset="0"/>
              <a:buChar char="•"/>
            </a:pPr>
            <a:r>
              <a:rPr lang="en-US" sz="1400" dirty="0"/>
              <a:t>Proceeding:</a:t>
            </a:r>
          </a:p>
          <a:p>
            <a:pPr lvl="1">
              <a:buFont typeface="Arial" panose="020B0604020202020204" pitchFamily="34" charset="0"/>
              <a:buChar char="•"/>
            </a:pPr>
            <a:r>
              <a:rPr lang="en-US" sz="1200" dirty="0">
                <a:hlinkClick r:id="rId2"/>
              </a:rPr>
              <a:t>https://www.fcc.gov/ecfs/search/filings?proceedings_name=18-357&amp;sort=date_disseminated,DESC</a:t>
            </a:r>
            <a:r>
              <a:rPr lang="en-US" sz="1200" dirty="0"/>
              <a:t> </a:t>
            </a:r>
          </a:p>
          <a:p>
            <a:pPr>
              <a:buFont typeface="Arial" panose="020B0604020202020204" pitchFamily="34" charset="0"/>
              <a:buChar char="•"/>
            </a:pPr>
            <a:r>
              <a:rPr lang="en-US" sz="1400" dirty="0"/>
              <a:t>ex </a:t>
            </a:r>
            <a:r>
              <a:rPr lang="en-US" sz="1400" dirty="0" err="1"/>
              <a:t>parte</a:t>
            </a:r>
            <a:r>
              <a:rPr lang="en-US" sz="1400" dirty="0"/>
              <a:t>, 05 April 2019:  (includes the 03 April ex </a:t>
            </a:r>
            <a:r>
              <a:rPr lang="en-US" sz="1400" dirty="0" err="1"/>
              <a:t>parte</a:t>
            </a:r>
            <a:r>
              <a:rPr lang="en-US" sz="1400" dirty="0"/>
              <a:t>) </a:t>
            </a:r>
            <a:endParaRPr lang="en-US" sz="1400" u="sng" dirty="0">
              <a:hlinkClick r:id="rId3"/>
            </a:endParaRPr>
          </a:p>
          <a:p>
            <a:pPr lvl="1">
              <a:buFont typeface="Arial" panose="020B0604020202020204" pitchFamily="34" charset="0"/>
              <a:buChar char="•"/>
            </a:pPr>
            <a:r>
              <a:rPr lang="en-US" sz="1200" u="sng" dirty="0">
                <a:hlinkClick r:id="rId3"/>
              </a:rPr>
              <a:t>https://ecfsapi.fcc.gov/file/1040534706725/5GAA%20Ex%20Parte%20Notice%204.5.19.pdf</a:t>
            </a:r>
            <a:r>
              <a:rPr lang="en-US" sz="1200" dirty="0"/>
              <a:t> </a:t>
            </a:r>
            <a:endParaRPr lang="en-US" sz="1200" dirty="0">
              <a:hlinkClick r:id="rId4"/>
            </a:endParaRPr>
          </a:p>
          <a:p>
            <a:pPr lvl="1">
              <a:buFont typeface="Arial" panose="020B0604020202020204" pitchFamily="34" charset="0"/>
              <a:buChar char="•"/>
            </a:pPr>
            <a:r>
              <a:rPr lang="en-US" sz="1200" dirty="0">
                <a:hlinkClick r:id="rId4"/>
              </a:rPr>
              <a:t>https://mentor.ieee.org/802.18/dcn/19/18-19-0051-00-0000-5gaa-waiver-ex-parte-notice-4-5-19-fcc-gn-18-357.pdf</a:t>
            </a:r>
            <a:r>
              <a:rPr lang="en-US" sz="1200" dirty="0"/>
              <a:t> </a:t>
            </a:r>
          </a:p>
          <a:p>
            <a:pPr>
              <a:spcBef>
                <a:spcPts val="0"/>
              </a:spcBef>
              <a:buFont typeface="Arial" panose="020B0604020202020204" pitchFamily="34" charset="0"/>
              <a:buChar char="•"/>
            </a:pPr>
            <a:r>
              <a:rPr lang="en-US" sz="1400" dirty="0"/>
              <a:t>5GAA 05 April ex </a:t>
            </a:r>
            <a:r>
              <a:rPr lang="en-US" sz="1400" dirty="0" err="1"/>
              <a:t>parte</a:t>
            </a:r>
            <a:r>
              <a:rPr lang="en-US" sz="1400" dirty="0"/>
              <a:t>,  they propose to re-band 75MHz of the 5.9GHz ITS spectrum:</a:t>
            </a:r>
          </a:p>
          <a:p>
            <a:pPr lvl="3">
              <a:spcBef>
                <a:spcPts val="0"/>
              </a:spcBef>
            </a:pPr>
            <a:r>
              <a:rPr lang="en-US" sz="1400" dirty="0"/>
              <a:t> 		</a:t>
            </a:r>
            <a:r>
              <a:rPr lang="en-US" sz="1400" b="0" dirty="0"/>
              <a:t>5850-5855 5MHz 		Reserve Band</a:t>
            </a:r>
          </a:p>
          <a:p>
            <a:pPr lvl="4">
              <a:spcBef>
                <a:spcPts val="0"/>
              </a:spcBef>
            </a:pPr>
            <a:r>
              <a:rPr lang="en-US" sz="1400" dirty="0"/>
              <a:t>5855-5865 10MHz 	802.11 channel 172</a:t>
            </a:r>
          </a:p>
          <a:p>
            <a:pPr lvl="4">
              <a:spcBef>
                <a:spcPts val="0"/>
              </a:spcBef>
            </a:pPr>
            <a:r>
              <a:rPr lang="en-US" sz="1400" dirty="0"/>
              <a:t>5865-5905 40MHz 	for 5G-V2X</a:t>
            </a:r>
          </a:p>
          <a:p>
            <a:pPr lvl="4">
              <a:spcBef>
                <a:spcPts val="0"/>
              </a:spcBef>
            </a:pPr>
            <a:r>
              <a:rPr lang="en-US" sz="1400" dirty="0"/>
              <a:t>5905-5925 20MHz 	for LTE-V2X</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At Interim the RR-TAG approved this ex </a:t>
            </a:r>
            <a:r>
              <a:rPr lang="en-US" sz="1800" dirty="0" err="1"/>
              <a:t>parte</a:t>
            </a:r>
            <a:r>
              <a:rPr lang="en-US" sz="1800" dirty="0"/>
              <a:t>/comments to send to the FCC: </a:t>
            </a:r>
          </a:p>
          <a:p>
            <a:pPr lvl="1">
              <a:spcBef>
                <a:spcPts val="0"/>
              </a:spcBef>
              <a:buFont typeface="Arial" panose="020B0604020202020204" pitchFamily="34" charset="0"/>
              <a:buChar char="•"/>
            </a:pPr>
            <a:r>
              <a:rPr lang="en-US" altLang="en-US" sz="1100" dirty="0">
                <a:hlinkClick r:id="rId5"/>
              </a:rPr>
              <a:t>https://mentor.ieee.org/802.18/dcn/19/18-19-0064-03-0000-5gaa-ex-parte-05apr19-response-ieee-802-fcc-gn-18-357.docx</a:t>
            </a:r>
            <a:endParaRPr lang="en-US" altLang="en-US" sz="1100" dirty="0"/>
          </a:p>
          <a:p>
            <a:pPr>
              <a:spcBef>
                <a:spcPts val="0"/>
              </a:spcBef>
              <a:buFont typeface="Arial" panose="020B0604020202020204" pitchFamily="34" charset="0"/>
              <a:buChar char="•"/>
            </a:pPr>
            <a:r>
              <a:rPr lang="en-US" altLang="en-US" sz="1800" dirty="0"/>
              <a:t>Also at the interim, RR-TAG approved chair to do a cover letter to add to ex </a:t>
            </a:r>
            <a:r>
              <a:rPr lang="en-US" altLang="en-US" sz="1800" dirty="0" err="1"/>
              <a:t>parte</a:t>
            </a:r>
            <a:r>
              <a:rPr lang="en-US" altLang="en-US" sz="1800" dirty="0"/>
              <a:t>/comments to send to DoT:</a:t>
            </a:r>
          </a:p>
          <a:p>
            <a:pPr lvl="1">
              <a:spcBef>
                <a:spcPts val="0"/>
              </a:spcBef>
              <a:buFont typeface="Arial" panose="020B0604020202020204" pitchFamily="34" charset="0"/>
              <a:buChar char="•"/>
            </a:pPr>
            <a:r>
              <a:rPr lang="en-GB" sz="1200" dirty="0">
                <a:hlinkClick r:id="rId6"/>
              </a:rPr>
              <a:t>https://mentor.ieee.org/802.18/dcn/19/18-19-0069-01-0000-5gaa-ex-parte-05apr19-response-ieee-802-to-us-dot.docx</a:t>
            </a:r>
            <a:endParaRPr lang="en-GB" sz="1200" dirty="0"/>
          </a:p>
          <a:p>
            <a:pPr lvl="1">
              <a:spcBef>
                <a:spcPts val="0"/>
              </a:spcBef>
              <a:buFont typeface="Arial" panose="020B0604020202020204" pitchFamily="34" charset="0"/>
              <a:buChar char="•"/>
            </a:pPr>
            <a:r>
              <a:rPr lang="en-GB" sz="1600" dirty="0"/>
              <a:t>Note:  to who and how to send this to the DoT has been very involved also, got there. </a:t>
            </a:r>
          </a:p>
          <a:p>
            <a:pPr>
              <a:spcBef>
                <a:spcPts val="0"/>
              </a:spcBef>
              <a:buFont typeface="Arial" panose="020B0604020202020204" pitchFamily="34" charset="0"/>
              <a:buChar char="•"/>
            </a:pPr>
            <a:r>
              <a:rPr lang="en-US" altLang="en-US" sz="1800" dirty="0"/>
              <a:t>Status of LMSC ballots </a:t>
            </a:r>
            <a:r>
              <a:rPr lang="en-US" altLang="en-US" sz="1400" dirty="0"/>
              <a:t>(</a:t>
            </a:r>
            <a:r>
              <a:rPr lang="en-US" altLang="en-US" sz="1400" b="1" u="sng" dirty="0"/>
              <a:t>It was decided then to go to 2 ballots–30May teleconference)</a:t>
            </a:r>
            <a:endParaRPr lang="en-US" altLang="en-US" sz="1800" b="1" u="sng" dirty="0"/>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19631" cy="631751"/>
          </a:xfrm>
        </p:spPr>
        <p:txBody>
          <a:bodyPr/>
          <a:lstStyle/>
          <a:p>
            <a:r>
              <a:rPr lang="en-US" sz="2000" dirty="0"/>
              <a:t>FCC and DoT on 5.9GHz</a:t>
            </a:r>
          </a:p>
        </p:txBody>
      </p:sp>
      <p:sp>
        <p:nvSpPr>
          <p:cNvPr id="3" name="Content Placeholder 2"/>
          <p:cNvSpPr>
            <a:spLocks noGrp="1"/>
          </p:cNvSpPr>
          <p:nvPr>
            <p:ph idx="1"/>
          </p:nvPr>
        </p:nvSpPr>
        <p:spPr>
          <a:xfrm>
            <a:off x="685801" y="1066799"/>
            <a:ext cx="8229600" cy="5432059"/>
          </a:xfrm>
        </p:spPr>
        <p:txBody>
          <a:bodyPr/>
          <a:lstStyle/>
          <a:p>
            <a:pPr>
              <a:buFont typeface="Arial" panose="020B0604020202020204" pitchFamily="34" charset="0"/>
              <a:buChar char="•"/>
            </a:pPr>
            <a:r>
              <a:rPr lang="en-US" sz="1800" dirty="0"/>
              <a:t>We are hearing the FCC is going for sharing with </a:t>
            </a:r>
            <a:r>
              <a:rPr lang="en-US" sz="1800" dirty="0" err="1"/>
              <a:t>WiFi</a:t>
            </a:r>
            <a:r>
              <a:rPr lang="en-US" sz="1800" dirty="0"/>
              <a:t> in the 5.9GHz and DoT will have to consider that. </a:t>
            </a:r>
          </a:p>
          <a:p>
            <a:pPr lvl="1">
              <a:buFont typeface="Arial" panose="020B0604020202020204" pitchFamily="34" charset="0"/>
              <a:buChar char="•"/>
            </a:pPr>
            <a:r>
              <a:rPr lang="en-US" sz="1600" dirty="0"/>
              <a:t>This will come out in the 19June agenda for the 10 July FCC Open Meeting with the FNPRM.   The 2 bigger topics are then: </a:t>
            </a:r>
          </a:p>
          <a:p>
            <a:pPr lvl="2">
              <a:buFont typeface="Arial" panose="020B0604020202020204" pitchFamily="34" charset="0"/>
              <a:buChar char="•"/>
            </a:pPr>
            <a:r>
              <a:rPr lang="en-US" sz="1600" dirty="0"/>
              <a:t>1) share with </a:t>
            </a:r>
            <a:r>
              <a:rPr lang="en-US" sz="1600" dirty="0" err="1"/>
              <a:t>WiFi</a:t>
            </a:r>
            <a:endParaRPr lang="en-US" sz="1600" dirty="0"/>
          </a:p>
          <a:p>
            <a:pPr lvl="2">
              <a:buFont typeface="Arial" panose="020B0604020202020204" pitchFamily="34" charset="0"/>
              <a:buChar char="•"/>
            </a:pPr>
            <a:r>
              <a:rPr lang="en-US" sz="1600" dirty="0"/>
              <a:t>2) where does C-V2X fit in</a:t>
            </a:r>
          </a:p>
          <a:p>
            <a:pPr>
              <a:buFont typeface="Arial" panose="020B0604020202020204" pitchFamily="34" charset="0"/>
              <a:buChar char="•"/>
            </a:pPr>
            <a:endParaRPr lang="en-US" sz="1800" dirty="0">
              <a:hlinkClick r:id="rId2"/>
            </a:endParaRPr>
          </a:p>
          <a:p>
            <a:pPr>
              <a:buFont typeface="Arial" panose="020B0604020202020204" pitchFamily="34" charset="0"/>
              <a:buChar char="•"/>
            </a:pPr>
            <a:r>
              <a:rPr lang="en-US" sz="1800" dirty="0"/>
              <a:t>Link to video on DoT 5.9 GHz meeting; Heidi King’s commentary is one worth listening. </a:t>
            </a:r>
          </a:p>
          <a:p>
            <a:pPr lvl="1">
              <a:buFont typeface="Arial" panose="020B0604020202020204" pitchFamily="34" charset="0"/>
              <a:buChar char="•"/>
            </a:pPr>
            <a:r>
              <a:rPr lang="en-US" sz="1600" dirty="0"/>
              <a:t>As well as the Panasonic commentary,  sharing DSRC and C-V2X.</a:t>
            </a:r>
          </a:p>
          <a:p>
            <a:pPr lvl="1">
              <a:buFont typeface="Arial" panose="020B0604020202020204" pitchFamily="34" charset="0"/>
              <a:buChar char="•"/>
            </a:pPr>
            <a:r>
              <a:rPr lang="en-US" sz="1600" dirty="0">
                <a:hlinkClick r:id="rId2"/>
              </a:rPr>
              <a:t>https://www.transportation.gov/content/traffic-safety-and-59-ghz-band-0</a:t>
            </a:r>
            <a:endParaRPr lang="en-US" sz="16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The upload link is back on the DoT website from the RFC last December to February</a:t>
            </a:r>
          </a:p>
          <a:p>
            <a:pPr lvl="1">
              <a:buFont typeface="Arial" panose="020B0604020202020204" pitchFamily="34" charset="0"/>
              <a:buChar char="•"/>
            </a:pPr>
            <a:r>
              <a:rPr lang="en-US" sz="1400" dirty="0">
                <a:hlinkClick r:id="rId3"/>
              </a:rPr>
              <a:t>https://www.regulations.gov/docketBrowser?rpp=25&amp;so=DESC&amp;sb=commentDueDate&amp;po=0&amp;D=DOT-OST-2018-0210</a:t>
            </a:r>
            <a:r>
              <a:rPr lang="en-US" sz="1400" dirty="0"/>
              <a:t>  </a:t>
            </a:r>
          </a:p>
          <a:p>
            <a:pPr lvl="1">
              <a:buFont typeface="Arial" panose="020B0604020202020204" pitchFamily="34" charset="0"/>
              <a:buChar char="•"/>
            </a:pPr>
            <a:r>
              <a:rPr lang="en-US" sz="1600" dirty="0"/>
              <a:t>The chair will adjust the DoT ex </a:t>
            </a:r>
            <a:r>
              <a:rPr lang="en-US" sz="1600" dirty="0" err="1"/>
              <a:t>parte</a:t>
            </a:r>
            <a:r>
              <a:rPr lang="en-US" sz="1600" dirty="0"/>
              <a:t> cover letter to upload to the DoT consultation as well as the DoT individuals identified. </a:t>
            </a: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189777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dirty="0"/>
              <a:t>Reviewed updated text from review and inputs at Tuesday’s meeting.  </a:t>
            </a:r>
          </a:p>
          <a:p>
            <a:pPr>
              <a:buFont typeface="Arial" panose="020B0604020202020204" pitchFamily="34" charset="0"/>
              <a:buChar char="•"/>
            </a:pPr>
            <a:r>
              <a:rPr lang="en-US" sz="1600" dirty="0"/>
              <a:t>Formatted for final document and made a few edits.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a:t>
            </a:r>
            <a:r>
              <a:rPr lang="en-US" sz="1600" b="0" dirty="0">
                <a:hlinkClick r:id="rId3"/>
              </a:rPr>
              <a:t>https://mentor.ieee.org/802.18/dcn/19/18-19-0064-03-0000-5gaa-ex-parte-05apr19-response-ieee-802-fcc-gn-18-357.docx</a:t>
            </a:r>
            <a:r>
              <a:rPr lang="en-US" sz="1600" b="0" dirty="0"/>
              <a:t> response to 5GAA’s ex parte to the FCC in GN docket 18-357 of 05 April 2019. With the chair of 802.18 to have editorial privileges and send to the LMSC(EC) for review/approval and submission to the FCC.</a:t>
            </a:r>
          </a:p>
          <a:p>
            <a:endParaRPr lang="en-US" altLang="en-US" sz="1600" dirty="0">
              <a:solidFill>
                <a:schemeClr val="tx1"/>
              </a:solidFill>
            </a:endParaRPr>
          </a:p>
          <a:p>
            <a:r>
              <a:rPr lang="en-US" altLang="en-US" sz="1600" dirty="0"/>
              <a:t>		Moved by:  	Carl K. 	</a:t>
            </a:r>
          </a:p>
          <a:p>
            <a:pPr lvl="1"/>
            <a:r>
              <a:rPr lang="en-US" altLang="en-US" sz="1600" b="1" dirty="0"/>
              <a:t>Seconded by:  	Mike L.</a:t>
            </a:r>
          </a:p>
          <a:p>
            <a:pPr lvl="1"/>
            <a:r>
              <a:rPr lang="en-US" altLang="en-US" sz="1600" b="1" dirty="0"/>
              <a:t>Discussion?	none</a:t>
            </a:r>
          </a:p>
          <a:p>
            <a:pPr lvl="1"/>
            <a:r>
              <a:rPr lang="en-US" altLang="en-US" sz="1600" b="1" dirty="0">
                <a:solidFill>
                  <a:schemeClr val="tx1"/>
                </a:solidFill>
              </a:rPr>
              <a:t>Vote:  _9_Y   /  _0_N   /  _1_A </a:t>
            </a:r>
          </a:p>
          <a:p>
            <a:pPr lvl="1"/>
            <a:endParaRPr lang="en-US" altLang="en-US" sz="1600" b="1" dirty="0">
              <a:solidFill>
                <a:schemeClr val="tx1"/>
              </a:solidFill>
            </a:endParaRPr>
          </a:p>
          <a:p>
            <a:pPr lvl="1"/>
            <a:r>
              <a:rPr lang="en-US" altLang="en-US" sz="1600" b="1" dirty="0">
                <a:solidFill>
                  <a:schemeClr val="tx1"/>
                </a:solidFill>
              </a:rPr>
              <a:t>Motion - Passed</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94793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dirty="0"/>
              <a:t>Last minute input was received, would it be useful to also copy the US DoT on this IEEE 802 response.</a:t>
            </a:r>
          </a:p>
          <a:p>
            <a:pPr>
              <a:buFont typeface="Arial" panose="020B0604020202020204" pitchFamily="34" charset="0"/>
              <a:buChar char="•"/>
            </a:pPr>
            <a:r>
              <a:rPr lang="en-US" sz="1600" dirty="0"/>
              <a:t>Quick discussion and all were good with this.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a:t>
            </a:r>
            <a:r>
              <a:rPr lang="en-US" sz="1600" b="0" dirty="0">
                <a:hlinkClick r:id="rId3"/>
              </a:rPr>
              <a:t>https://mentor.ieee.org/802.18/dcn/19/18-19-0064-03-0000-5gaa-ex-parte-05apr19-response-ieee-802-fcc-gn-18-357.docx</a:t>
            </a:r>
            <a:r>
              <a:rPr lang="en-US" sz="1600" b="0" dirty="0"/>
              <a:t> response to 5GAA’s ex parte to the FCC in GN docket 18-357 of 05 April 2019. With the chair of 802.18 to have editorial privileges and permission to add cover letter and send to the LMSC(EC) for review/approval and submission to the US DoT.</a:t>
            </a:r>
          </a:p>
          <a:p>
            <a:endParaRPr lang="en-US" altLang="en-US" sz="1600" dirty="0">
              <a:solidFill>
                <a:schemeClr val="tx1"/>
              </a:solidFill>
            </a:endParaRPr>
          </a:p>
          <a:p>
            <a:r>
              <a:rPr lang="en-US" altLang="en-US" sz="1600" dirty="0"/>
              <a:t>		Moved by:  	Tim J. 	</a:t>
            </a:r>
          </a:p>
          <a:p>
            <a:pPr lvl="1"/>
            <a:r>
              <a:rPr lang="en-US" altLang="en-US" sz="1600" b="1" dirty="0"/>
              <a:t>Seconded by:  	Mike L. </a:t>
            </a:r>
          </a:p>
          <a:p>
            <a:pPr lvl="1"/>
            <a:r>
              <a:rPr lang="en-US" altLang="en-US" sz="1600" b="1" dirty="0"/>
              <a:t>Discussion?	none</a:t>
            </a:r>
          </a:p>
          <a:p>
            <a:pPr lvl="1"/>
            <a:r>
              <a:rPr lang="en-US" altLang="en-US" sz="1600" b="1" dirty="0">
                <a:solidFill>
                  <a:schemeClr val="tx1"/>
                </a:solidFill>
              </a:rPr>
              <a:t>Vote:  _6_Y   /  _0_N   /  _2_A </a:t>
            </a:r>
          </a:p>
          <a:p>
            <a:pPr lvl="1"/>
            <a:endParaRPr lang="en-US" altLang="en-US" sz="1600" b="1" dirty="0">
              <a:solidFill>
                <a:schemeClr val="tx1"/>
              </a:solidFill>
            </a:endParaRPr>
          </a:p>
          <a:p>
            <a:pPr lvl="1"/>
            <a:r>
              <a:rPr lang="en-US" altLang="en-US" sz="1600" b="1" dirty="0">
                <a:solidFill>
                  <a:schemeClr val="tx1"/>
                </a:solidFill>
              </a:rPr>
              <a:t>Motion - Passed</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21829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LMSC)</a:t>
            </a:r>
            <a:r>
              <a:rPr lang="en-US" altLang="en-US" sz="1800" dirty="0">
                <a:solidFill>
                  <a:schemeClr val="tx1"/>
                </a:solidFill>
              </a:rPr>
              <a:t>;  Nearly Voters: 6;   Aspirant members: 17</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20 June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40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4" name="Date Placeholder 3">
            <a:extLst>
              <a:ext uri="{FF2B5EF4-FFF2-40B4-BE49-F238E27FC236}">
                <a16:creationId xmlns:a16="http://schemas.microsoft.com/office/drawing/2014/main" id="{1FF0D7E8-48E9-479B-BFC7-1D9E5E06BBE0}"/>
              </a:ext>
            </a:extLst>
          </p:cNvPr>
          <p:cNvSpPr>
            <a:spLocks noGrp="1"/>
          </p:cNvSpPr>
          <p:nvPr>
            <p:ph type="dt" idx="15"/>
          </p:nvPr>
        </p:nvSpPr>
        <p:spPr/>
        <p:txBody>
          <a:bodyPr/>
          <a:lstStyle/>
          <a:p>
            <a:r>
              <a:rPr lang="en-US"/>
              <a:t>20 June 19</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20 June 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June 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20 June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a:t>
            </a:r>
            <a:r>
              <a:rPr lang="en-US" altLang="en-US" sz="1400" dirty="0">
                <a:solidFill>
                  <a:schemeClr val="bg1">
                    <a:lumMod val="75000"/>
                  </a:schemeClr>
                </a:solidFill>
              </a:rPr>
              <a:t>Peter E. </a:t>
            </a:r>
            <a:r>
              <a:rPr lang="en-US" altLang="en-US" sz="1400" dirty="0">
                <a:solidFill>
                  <a:schemeClr val="tx1"/>
                </a:solidFill>
              </a:rPr>
              <a:t>thanks</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Singapore: Proposed Policy Allocation</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Singapore contributions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Singapore: Proposed Policy Allocation </a:t>
            </a:r>
          </a:p>
          <a:p>
            <a:pPr lvl="1">
              <a:spcBef>
                <a:spcPts val="0"/>
              </a:spcBef>
              <a:buFont typeface="Arial" panose="020B0604020202020204" pitchFamily="34" charset="0"/>
              <a:buChar char="•"/>
            </a:pPr>
            <a:r>
              <a:rPr lang="en-US" sz="1400" b="0" dirty="0"/>
              <a:t>SRDs from 868 to 920 MHz </a:t>
            </a:r>
          </a:p>
          <a:p>
            <a:pPr lvl="1">
              <a:spcBef>
                <a:spcPts val="0"/>
              </a:spcBef>
              <a:buFont typeface="Arial" panose="020B0604020202020204" pitchFamily="34" charset="0"/>
              <a:buChar char="•"/>
            </a:pPr>
            <a:r>
              <a:rPr lang="en-US" sz="1400" dirty="0"/>
              <a:t>Due 15 July</a:t>
            </a:r>
            <a:endParaRPr lang="en-US" sz="1400" b="0" dirty="0"/>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5GAA DoT ex </a:t>
            </a:r>
            <a:r>
              <a:rPr lang="en-US" sz="1400" dirty="0" err="1"/>
              <a:t>parte</a:t>
            </a:r>
            <a:r>
              <a:rPr lang="en-US" sz="1400" dirty="0"/>
              <a:t> status</a:t>
            </a:r>
          </a:p>
          <a:p>
            <a:pPr lvl="1">
              <a:spcBef>
                <a:spcPts val="0"/>
              </a:spcBef>
              <a:buFont typeface="Arial" panose="020B0604020202020204" pitchFamily="34" charset="0"/>
              <a:buChar char="•"/>
            </a:pPr>
            <a:r>
              <a:rPr lang="en-US" altLang="en-US" sz="1400" kern="0" dirty="0"/>
              <a:t> </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r>
              <a:rPr lang="en-US" altLang="en-US" sz="1200" kern="0" dirty="0"/>
              <a:t>July Plenary:</a:t>
            </a:r>
          </a:p>
          <a:p>
            <a:pPr lvl="2">
              <a:spcBef>
                <a:spcPts val="0"/>
              </a:spcBef>
              <a:buFont typeface="Arial" panose="020B0604020202020204" pitchFamily="34" charset="0"/>
              <a:buChar char="•"/>
            </a:pPr>
            <a:r>
              <a:rPr lang="en-US" altLang="en-US" sz="1200" kern="0" dirty="0"/>
              <a:t>Update to ITU-R SM.2352  on THz communications</a:t>
            </a:r>
          </a:p>
          <a:p>
            <a:pPr lvl="2">
              <a:spcBef>
                <a:spcPts val="0"/>
              </a:spcBef>
              <a:buFont typeface="Arial" panose="020B0604020202020204" pitchFamily="34" charset="0"/>
              <a:buChar char="•"/>
            </a:pPr>
            <a:r>
              <a:rPr lang="en-US" altLang="en-US" sz="1200" kern="0" dirty="0"/>
              <a:t>UWB status Japan</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dirty="0">
                <a:solidFill>
                  <a:schemeClr val="tx1"/>
                </a:solidFill>
              </a:rPr>
              <a:t>Moved by:  	</a:t>
            </a:r>
            <a:r>
              <a:rPr lang="en-US" altLang="en-US" sz="1800" dirty="0">
                <a:solidFill>
                  <a:schemeClr val="bg1">
                    <a:lumMod val="85000"/>
                  </a:schemeClr>
                </a:solidFill>
              </a:rPr>
              <a:t>Peter E.  </a:t>
            </a:r>
          </a:p>
          <a:p>
            <a:pPr>
              <a:spcBef>
                <a:spcPts val="400"/>
              </a:spcBef>
            </a:pPr>
            <a:r>
              <a:rPr lang="en-US" altLang="en-US" sz="1800" b="1" dirty="0">
                <a:solidFill>
                  <a:schemeClr val="bg1">
                    <a:lumMod val="85000"/>
                  </a:schemeClr>
                </a:solidFill>
              </a:rPr>
              <a:t>		Seconded by:	Stuart K. </a:t>
            </a:r>
            <a:endParaRPr lang="en-US" altLang="en-US" sz="1800" dirty="0">
              <a:solidFill>
                <a:schemeClr val="bg1">
                  <a:lumMod val="85000"/>
                </a:schemeClr>
              </a:solidFill>
            </a:endParaRPr>
          </a:p>
          <a:p>
            <a:pPr lvl="1">
              <a:spcBef>
                <a:spcPts val="400"/>
              </a:spcBef>
            </a:pPr>
            <a:r>
              <a:rPr lang="en-US" altLang="en-US" sz="1800" b="1" dirty="0">
                <a:solidFill>
                  <a:schemeClr val="bg1">
                    <a:lumMod val="85000"/>
                  </a:schemeClr>
                </a:solidFill>
              </a:rPr>
              <a:t>Discussion?  	None</a:t>
            </a:r>
          </a:p>
          <a:p>
            <a:pPr lvl="1">
              <a:spcBef>
                <a:spcPts val="400"/>
              </a:spcBef>
            </a:pPr>
            <a:r>
              <a:rPr lang="en-US" altLang="en-US" sz="1800" b="1" dirty="0">
                <a:solidFill>
                  <a:schemeClr val="bg1">
                    <a:lumMod val="85000"/>
                  </a:schemeClr>
                </a:solidFill>
              </a:rPr>
              <a:t>Vote: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13 June 2019 in document: </a:t>
            </a:r>
            <a:r>
              <a:rPr lang="en-US" altLang="en-US" sz="1800" dirty="0">
                <a:hlinkClick r:id="rId2"/>
              </a:rPr>
              <a:t>https://mentor.ieee.org/802.18/dcn/19/18-19-0076-00-0000-minutes-13jun19-rrtag-teleconference.docx</a:t>
            </a:r>
            <a:r>
              <a:rPr lang="en-US" altLang="en-US" sz="1800" dirty="0"/>
              <a:t>  </a:t>
            </a:r>
            <a:r>
              <a:rPr lang="en-US" sz="1800" b="1" dirty="0"/>
              <a:t>Posted: </a:t>
            </a:r>
            <a:r>
              <a:rPr lang="en-US" sz="1800" b="0" dirty="0"/>
              <a:t>14-Jun-2019 09:19:55 ET</a:t>
            </a:r>
          </a:p>
          <a:p>
            <a:pPr marL="0" indent="0">
              <a:spcBef>
                <a:spcPts val="400"/>
              </a:spcBef>
            </a:pPr>
            <a:r>
              <a:rPr lang="en-US" altLang="en-US" sz="1800" b="0" dirty="0">
                <a:solidFill>
                  <a:schemeClr val="tx1"/>
                </a:solidFill>
              </a:rPr>
              <a:t>	</a:t>
            </a:r>
            <a:r>
              <a:rPr lang="en-US" altLang="en-US" sz="1800" dirty="0">
                <a:solidFill>
                  <a:schemeClr val="tx1"/>
                </a:solidFill>
              </a:rPr>
              <a:t>Moved by:  	</a:t>
            </a:r>
            <a:r>
              <a:rPr lang="en-US" altLang="en-US" sz="1800" dirty="0">
                <a:solidFill>
                  <a:schemeClr val="bg1">
                    <a:lumMod val="85000"/>
                  </a:schemeClr>
                </a:solidFill>
              </a:rPr>
              <a:t>Mike L.</a:t>
            </a:r>
          </a:p>
          <a:p>
            <a:pPr marL="0" indent="0">
              <a:spcBef>
                <a:spcPts val="400"/>
              </a:spcBef>
            </a:pPr>
            <a:r>
              <a:rPr lang="en-US" altLang="en-US" sz="1800" dirty="0">
                <a:solidFill>
                  <a:schemeClr val="bg1">
                    <a:lumMod val="85000"/>
                  </a:schemeClr>
                </a:solidFill>
              </a:rPr>
              <a:t>	Seconded by:	Peter E. </a:t>
            </a:r>
          </a:p>
          <a:p>
            <a:pPr>
              <a:spcBef>
                <a:spcPts val="400"/>
              </a:spcBef>
            </a:pPr>
            <a:r>
              <a:rPr lang="en-US" altLang="en-US" sz="1800" b="1" dirty="0">
                <a:solidFill>
                  <a:schemeClr val="bg1">
                    <a:lumMod val="85000"/>
                  </a:schemeClr>
                </a:solidFill>
              </a:rPr>
              <a:t>		Discussion?  	None</a:t>
            </a:r>
          </a:p>
          <a:p>
            <a:pPr>
              <a:spcBef>
                <a:spcPts val="400"/>
              </a:spcBef>
            </a:pPr>
            <a:r>
              <a:rPr lang="en-US" altLang="en-US" sz="1800" dirty="0">
                <a:solidFill>
                  <a:schemeClr val="bg1">
                    <a:lumMod val="85000"/>
                  </a:schemeClr>
                </a:solidFill>
              </a:rPr>
              <a:t>		</a:t>
            </a:r>
            <a:r>
              <a:rPr lang="en-US" altLang="en-US" sz="1800" b="1" dirty="0">
                <a:solidFill>
                  <a:schemeClr val="bg1">
                    <a:lumMod val="85000"/>
                  </a:schemeClr>
                </a:solidFill>
              </a:rPr>
              <a:t>Vote:  </a:t>
            </a:r>
            <a:r>
              <a:rPr lang="en-US" altLang="en-US" sz="1800" dirty="0">
                <a:solidFill>
                  <a:schemeClr val="bg1">
                    <a:lumMod val="85000"/>
                  </a:schemeClr>
                </a:solidFill>
              </a:rPr>
              <a:t>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 </a:t>
            </a:r>
            <a:r>
              <a:rPr lang="en-US" altLang="en-US" sz="18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20 June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Before: New WI, PWI_BRAN_1901_v1, came up on a new Harmonized Standard for 5.925 – 6.425GHz. This will be a different standard from the current 5GHz EN 301 893. </a:t>
            </a:r>
          </a:p>
          <a:p>
            <a:pPr lvl="2">
              <a:spcBef>
                <a:spcPts val="0"/>
              </a:spcBef>
              <a:buFont typeface="Arial" panose="020B0604020202020204" pitchFamily="34" charset="0"/>
              <a:buChar char="•"/>
            </a:pPr>
            <a:r>
              <a:rPr lang="en-US" sz="1400" dirty="0"/>
              <a:t>There is significant number of attendees for the meeting next week and it is in a small facility.   (Many thought voting for chair would occur, though not this meeting.)</a:t>
            </a:r>
          </a:p>
          <a:p>
            <a:pPr lvl="2">
              <a:spcBef>
                <a:spcPts val="0"/>
              </a:spcBef>
              <a:buFont typeface="Arial" panose="020B0604020202020204" pitchFamily="34" charset="0"/>
              <a:buChar char="•"/>
            </a:pPr>
            <a:r>
              <a:rPr lang="en-US" sz="1400" dirty="0"/>
              <a:t> </a:t>
            </a:r>
            <a:r>
              <a:rPr lang="en-GB" sz="1400" dirty="0"/>
              <a:t>Effort progresses finding a new chair. </a:t>
            </a:r>
          </a:p>
          <a:p>
            <a:pPr lvl="4">
              <a:spcBef>
                <a:spcPts val="0"/>
              </a:spcBef>
              <a:buFont typeface="Arial" panose="020B0604020202020204" pitchFamily="34" charset="0"/>
              <a:buChar char="•"/>
            </a:pPr>
            <a:r>
              <a:rPr lang="en-GB" sz="1200" dirty="0"/>
              <a:t>Voting will be in October.  (This is a 2 year, term and nomination continue though the Oct. meeting.)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02-03 July</a:t>
            </a:r>
          </a:p>
          <a:p>
            <a:pPr lvl="1">
              <a:spcBef>
                <a:spcPts val="0"/>
              </a:spcBef>
              <a:buFont typeface="Arial" panose="020B0604020202020204" pitchFamily="34" charset="0"/>
              <a:buChar char="•"/>
            </a:pPr>
            <a:r>
              <a:rPr lang="en-US" sz="1600" dirty="0">
                <a:solidFill>
                  <a:schemeClr val="tx1"/>
                </a:solidFill>
              </a:rPr>
              <a:t>No candidate for chair at this time. </a:t>
            </a:r>
          </a:p>
          <a:p>
            <a:pPr lvl="1">
              <a:spcBef>
                <a:spcPts val="0"/>
              </a:spcBef>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t>Delegated Act on C-ITS is still not fully in force.</a:t>
            </a:r>
          </a:p>
          <a:p>
            <a:pPr lvl="1">
              <a:buFont typeface="Arial" panose="020B0604020202020204" pitchFamily="34" charset="0"/>
              <a:buChar char="•"/>
            </a:pPr>
            <a:r>
              <a:rPr lang="en-US" sz="1600" dirty="0"/>
              <a:t>Objection period is until 13 July 2019.</a:t>
            </a:r>
          </a:p>
          <a:p>
            <a:pPr>
              <a:spcBef>
                <a:spcPts val="0"/>
              </a:spcBef>
              <a:buFont typeface="Arial" panose="020B0604020202020204" pitchFamily="34" charset="0"/>
              <a:buChar char="•"/>
            </a:pPr>
            <a:endParaRPr lang="en-US" sz="2000" dirty="0"/>
          </a:p>
          <a:p>
            <a:pPr lvl="5">
              <a:spcBef>
                <a:spcPts val="0"/>
              </a:spcBef>
              <a:buFont typeface="Arial" panose="020B0604020202020204" pitchFamily="34" charset="0"/>
              <a:buChar char="•"/>
            </a:pP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June 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799"/>
            <a:ext cx="7057845" cy="5408613"/>
          </a:xfrm>
        </p:spPr>
        <p:txBody>
          <a:bodyPr/>
          <a:lstStyle/>
          <a:p>
            <a:pPr lvl="4">
              <a:buFont typeface="Arial" panose="020B0604020202020204" pitchFamily="34" charset="0"/>
              <a:buChar char="•"/>
            </a:pPr>
            <a:endParaRPr lang="en-US" sz="7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set aside  and ECC </a:t>
            </a:r>
            <a:r>
              <a:rPr lang="en-US" altLang="en-US" sz="1800" b="0" dirty="0">
                <a:hlinkClick r:id="rId4"/>
              </a:rPr>
              <a:t>&lt;WGSE&gt; </a:t>
            </a:r>
            <a:endParaRPr lang="en-US" sz="1800" dirty="0"/>
          </a:p>
          <a:p>
            <a:pPr lvl="1">
              <a:buFont typeface="Arial" panose="020B0604020202020204" pitchFamily="34" charset="0"/>
              <a:buChar char="•"/>
            </a:pPr>
            <a:r>
              <a:rPr lang="en-US" sz="1600" dirty="0">
                <a:solidFill>
                  <a:schemeClr val="tx1"/>
                </a:solidFill>
              </a:rPr>
              <a:t>SE 45will be picking up some sharing studies, so this group will be continuing.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24-26 Sept, 2019, _____</a:t>
            </a:r>
            <a:endParaRPr lang="en-US" sz="1800" b="0" dirty="0"/>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bg1">
                    <a:lumMod val="75000"/>
                  </a:schemeClr>
                </a:solidFill>
              </a:rPr>
              <a:t>Nothing new. </a:t>
            </a:r>
          </a:p>
          <a:p>
            <a:pPr lvl="1">
              <a:buFont typeface="Arial" panose="020B0604020202020204" pitchFamily="34" charset="0"/>
              <a:buChar char="•"/>
            </a:pPr>
            <a:endParaRPr lang="en-US" sz="1500" dirty="0">
              <a:solidFill>
                <a:schemeClr val="tx1"/>
              </a:solidFill>
            </a:endParaRPr>
          </a:p>
          <a:p>
            <a:pPr>
              <a:buFont typeface="Arial" panose="020B0604020202020204" pitchFamily="34" charset="0"/>
              <a:buChar char="•"/>
            </a:pPr>
            <a:r>
              <a:rPr lang="en-US" sz="1800" dirty="0">
                <a:solidFill>
                  <a:schemeClr val="tx1"/>
                </a:solidFill>
              </a:rPr>
              <a:t>CEPT – ECC </a:t>
            </a:r>
            <a:r>
              <a:rPr lang="en-US" sz="1800" b="0" dirty="0">
                <a:solidFill>
                  <a:schemeClr val="tx1"/>
                </a:solidFill>
                <a:hlinkClick r:id="rId6"/>
              </a:rPr>
              <a:t>&lt;WGFM&gt;</a:t>
            </a:r>
            <a:r>
              <a:rPr lang="en-US" sz="1800" dirty="0">
                <a:solidFill>
                  <a:schemeClr val="tx1"/>
                </a:solidFill>
              </a:rPr>
              <a:t>  meeting #95, 10-14 Feb 20</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Before: WG FM did endorse the draft CEPT Report A </a:t>
            </a:r>
          </a:p>
          <a:p>
            <a:pPr lvl="2">
              <a:buFont typeface="Arial" panose="020B0604020202020204" pitchFamily="34" charset="0"/>
              <a:buChar char="•"/>
            </a:pPr>
            <a:r>
              <a:rPr lang="en-US" sz="1600" dirty="0">
                <a:solidFill>
                  <a:schemeClr val="tx1"/>
                </a:solidFill>
              </a:rPr>
              <a:t>NWI for harmonized technical condition, 5925-6425 MHz</a:t>
            </a:r>
          </a:p>
          <a:p>
            <a:pPr lvl="2">
              <a:buFont typeface="Arial" panose="020B0604020202020204" pitchFamily="34" charset="0"/>
              <a:buChar char="•"/>
            </a:pPr>
            <a:r>
              <a:rPr lang="en-US" sz="1600" dirty="0">
                <a:solidFill>
                  <a:schemeClr val="tx1"/>
                </a:solidFill>
              </a:rPr>
              <a:t>NWI for development of a new ECC Report on 5725-5850MHz</a:t>
            </a: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June 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987911" cy="631751"/>
          </a:xfrm>
        </p:spPr>
        <p:txBody>
          <a:bodyPr/>
          <a:lstStyle/>
          <a:p>
            <a:r>
              <a:rPr lang="en-US" sz="2000" dirty="0"/>
              <a:t>Singapore: Proposed Policy Allocation of SRD from 868 to 920 MHz -1 </a:t>
            </a:r>
          </a:p>
        </p:txBody>
      </p:sp>
      <p:sp>
        <p:nvSpPr>
          <p:cNvPr id="3" name="Content Placeholder 2"/>
          <p:cNvSpPr>
            <a:spLocks noGrp="1"/>
          </p:cNvSpPr>
          <p:nvPr>
            <p:ph idx="1"/>
          </p:nvPr>
        </p:nvSpPr>
        <p:spPr>
          <a:xfrm>
            <a:off x="724402" y="1263649"/>
            <a:ext cx="8387602" cy="5211763"/>
          </a:xfrm>
        </p:spPr>
        <p:txBody>
          <a:bodyPr/>
          <a:lstStyle/>
          <a:p>
            <a:pPr>
              <a:buFont typeface="Arial" panose="020B0604020202020204" pitchFamily="34" charset="0"/>
              <a:buChar char="•"/>
            </a:pPr>
            <a:r>
              <a:rPr lang="en-US" sz="1800" dirty="0"/>
              <a:t>Singapore: PROPOSED POLICY FRAMEWORKS FOR THE ALLOCATION OF 800 MHZ, TDD 1900 MHZ AND FDD 2100 MHZ SPECTRUM BANDS  </a:t>
            </a:r>
          </a:p>
          <a:p>
            <a:pPr lvl="1">
              <a:buFont typeface="Arial" panose="020B0604020202020204" pitchFamily="34" charset="0"/>
              <a:buChar char="•"/>
            </a:pPr>
            <a:r>
              <a:rPr lang="en-US" sz="1600" dirty="0">
                <a:hlinkClick r:id="rId3"/>
              </a:rPr>
              <a:t>https://mentor.ieee.org/802.18/dcn/19/18-19-0066-00-0000-singapore-consultation-866-869mhz-srds-move-to-920-925mhz.pdf</a:t>
            </a:r>
            <a:r>
              <a:rPr lang="en-US" sz="1600" dirty="0"/>
              <a:t>  </a:t>
            </a:r>
          </a:p>
          <a:p>
            <a:pPr>
              <a:buFont typeface="Arial" panose="020B0604020202020204" pitchFamily="34" charset="0"/>
              <a:buChar char="•"/>
            </a:pPr>
            <a:r>
              <a:rPr lang="en-US" sz="1800" dirty="0"/>
              <a:t>IMDA (</a:t>
            </a:r>
            <a:r>
              <a:rPr lang="en-US" sz="1800" b="1" dirty="0"/>
              <a:t>Info-communications Media Development Authority – Their FCC)</a:t>
            </a:r>
            <a:r>
              <a:rPr lang="en-US" sz="1800" dirty="0"/>
              <a:t> is now proposing to reconfirm the </a:t>
            </a:r>
            <a:r>
              <a:rPr lang="en-US" sz="1800" dirty="0" err="1"/>
              <a:t>refarming</a:t>
            </a:r>
            <a:r>
              <a:rPr lang="en-US" sz="1800" dirty="0"/>
              <a:t> of 868-869 MHz band for enterprise and public mobile use and migrate all SRDs from 866-869 MHz to 920-925 MHz bands.</a:t>
            </a:r>
          </a:p>
          <a:p>
            <a:pPr lvl="1">
              <a:buFont typeface="Arial" panose="020B0604020202020204" pitchFamily="34" charset="0"/>
              <a:buChar char="•"/>
            </a:pPr>
            <a:r>
              <a:rPr lang="en-US" sz="1600" dirty="0"/>
              <a:t>For details, you would refer to Section 2 of the new IMDA consultation (Public Consultation on Allocation of Spectrum for Enterprise and Public Mobile use), especially footnote 3, paragraph 2.8, and paragraph 2.14:</a:t>
            </a:r>
          </a:p>
          <a:p>
            <a:pPr>
              <a:buFont typeface="Arial" panose="020B0604020202020204" pitchFamily="34" charset="0"/>
              <a:buChar char="•"/>
            </a:pPr>
            <a:r>
              <a:rPr lang="en-US" sz="1800" dirty="0"/>
              <a:t>The consultation deadline is July 15, Singapore local time.  (27June latest RR-TAG approval) </a:t>
            </a:r>
          </a:p>
          <a:p>
            <a:pPr>
              <a:buFont typeface="Arial" panose="020B0604020202020204" pitchFamily="34" charset="0"/>
              <a:buChar char="•"/>
            </a:pPr>
            <a:r>
              <a:rPr lang="en-US" sz="1800" b="1" dirty="0"/>
              <a:t>The lean is we should be put some paragraphs together and respond to not </a:t>
            </a:r>
            <a:r>
              <a:rPr lang="en-US" sz="1800" dirty="0"/>
              <a:t>l</a:t>
            </a:r>
            <a:r>
              <a:rPr lang="en-US" sz="1800" b="1" dirty="0"/>
              <a:t>ose the 3MHz of licensed exempt spectrum.   </a:t>
            </a:r>
          </a:p>
          <a:p>
            <a:pPr>
              <a:buFont typeface="Arial" panose="020B0604020202020204" pitchFamily="34" charset="0"/>
              <a:buChar char="•"/>
            </a:pPr>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35856</TotalTime>
  <Words>2886</Words>
  <Application>Microsoft Office PowerPoint</Application>
  <PresentationFormat>On-screen Show (4:3)</PresentationFormat>
  <Paragraphs>386</Paragraphs>
  <Slides>20</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9"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Singapore: Proposed Policy Allocation of SRD from 868 to 920 MHz -1 </vt:lpstr>
      <vt:lpstr>Singapore: Proposed Policy Allocation of SRD from 868 to 920 MHz -2 </vt:lpstr>
      <vt:lpstr>General Discussion Items</vt:lpstr>
      <vt:lpstr>Actions Required</vt:lpstr>
      <vt:lpstr>Any Other Business</vt:lpstr>
      <vt:lpstr>Adjourn</vt:lpstr>
      <vt:lpstr>PowerPoint Presentation</vt:lpstr>
      <vt:lpstr>5GAA requests the Commission consider a forward-looking approach</vt:lpstr>
      <vt:lpstr>FCC and DoT on 5.9GHz</vt:lpstr>
      <vt:lpstr>5GAA ex parte comments and approval</vt:lpstr>
      <vt:lpstr>5GAA ex parte comments and approval</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1551</cp:revision>
  <cp:lastPrinted>1601-01-01T00:00:00Z</cp:lastPrinted>
  <dcterms:created xsi:type="dcterms:W3CDTF">2016-03-03T14:54:45Z</dcterms:created>
  <dcterms:modified xsi:type="dcterms:W3CDTF">2019-06-20T12:08:48Z</dcterms:modified>
</cp:coreProperties>
</file>