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341" r:id="rId3"/>
    <p:sldId id="329" r:id="rId4"/>
    <p:sldId id="330" r:id="rId5"/>
    <p:sldId id="516" r:id="rId6"/>
    <p:sldId id="559" r:id="rId7"/>
    <p:sldId id="517" r:id="rId8"/>
    <p:sldId id="486" r:id="rId9"/>
    <p:sldId id="572" r:id="rId10"/>
    <p:sldId id="588" r:id="rId11"/>
    <p:sldId id="582" r:id="rId12"/>
    <p:sldId id="585" r:id="rId13"/>
    <p:sldId id="589" r:id="rId14"/>
    <p:sldId id="524" r:id="rId15"/>
    <p:sldId id="498" r:id="rId16"/>
    <p:sldId id="402" r:id="rId17"/>
    <p:sldId id="403" r:id="rId18"/>
    <p:sldId id="573" r:id="rId19"/>
    <p:sldId id="586" r:id="rId20"/>
    <p:sldId id="578" r:id="rId21"/>
    <p:sldId id="581" r:id="rId22"/>
    <p:sldId id="574"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3" autoAdjust="0"/>
    <p:restoredTop sz="96182" autoAdjust="0"/>
  </p:normalViewPr>
  <p:slideViewPr>
    <p:cSldViewPr>
      <p:cViewPr varScale="1">
        <p:scale>
          <a:sx n="110" d="100"/>
          <a:sy n="110" d="100"/>
        </p:scale>
        <p:origin x="1284"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13-Jun-19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202034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58873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licence type. </a:t>
            </a:r>
          </a:p>
          <a:p>
            <a:pPr lvl="1">
              <a:buFont typeface="Arial" panose="020B0604020202020204" pitchFamily="34" charset="0"/>
              <a:buChar char="•"/>
            </a:pPr>
            <a:r>
              <a:rPr lang="en-US" altLang="en-US" sz="1600" dirty="0"/>
              <a:t>Currently, apparatus licence types are generally linked to a specific purpose (e.g. a maritime licence is for maritime purposes). A spectrum space apparatus licence would not be linked to a specific use and could allow the licensee to operate multiple radiocommunications devices at a specified frequency or frequencies in a specified geographic area, subject to any conditions on the licence that the ACMA considers appropriate. Such a spectrum space apparatus licence would provide analogous technical and operational flexibility to a spectrum licence. The spectrum space licence would assist the ACMA in authorising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licence type in Q4 2018–19.</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9877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licence type. </a:t>
            </a:r>
          </a:p>
          <a:p>
            <a:pPr lvl="1">
              <a:buFont typeface="Arial" panose="020B0604020202020204" pitchFamily="34" charset="0"/>
              <a:buChar char="•"/>
            </a:pPr>
            <a:r>
              <a:rPr lang="en-US" altLang="en-US" sz="1600" dirty="0"/>
              <a:t>Currently, apparatus licence types are generally linked to a specific purpose (e.g. a maritime licence is for maritime purposes). A spectrum space apparatus licence would not be linked to a specific use and could allow the licensee to operate multiple radiocommunications devices at a specified frequency or frequencies in a specified geographic area, subject to any conditions on the licence that the ACMA considers appropriate. Such a spectrum space apparatus licence would provide analogous technical and operational flexibility to a spectrum licence. The spectrum space licence would assist the ACMA in authorising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licence type in Q4 2018–19.</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303629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 June 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13 June 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 June 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802.18-19/0075r01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72-00-0000-opinions-concerning-japan-s-way-of-thinking-draft-for-wrc-19.docx" TargetMode="External"/><Relationship Id="rId2" Type="http://schemas.openxmlformats.org/officeDocument/2006/relationships/hyperlink" Target="http://www.soumu.go.jp/menu_news/s-news/01kiban10_02000032.html" TargetMode="External"/><Relationship Id="rId1" Type="http://schemas.openxmlformats.org/officeDocument/2006/relationships/slideLayout" Target="../slideLayouts/slideLayout1.xml"/><Relationship Id="rId4" Type="http://schemas.openxmlformats.org/officeDocument/2006/relationships/hyperlink" Target="https://mentor.ieee.org/802.18/dcn/17/18-17-0073-07-0000-ieee-802-viewpoints-on-wrc-19-agenda-item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57959A1.docx&amp;d=DwMFaQ&amp;c=pqcuzKEN_84c78MOSc5_fw&amp;r=z8R-nWJ8GIxwjOjNKhEFByb-tZ6XE3GZXWSggNdVo-w&amp;m=cRu_QeikyC8LcHg3oEhk9Sts9ScVApaCpr6xH8IpLIM&amp;s=mdxHfG6IyC34WPdkAiWz1iSXKu6vJoyNNANX5AGAPcM&amp;e=" TargetMode="External"/><Relationship Id="rId7" Type="http://schemas.openxmlformats.org/officeDocument/2006/relationships/hyperlink" Target="https://urldefense.proofpoint.com/v2/url?u=https-3A__docs.fcc.gov_public_attachments_DOC-2D357962A1.docx&amp;d=DwMFaQ&amp;c=pqcuzKEN_84c78MOSc5_fw&amp;r=z8R-nWJ8GIxwjOjNKhEFByb-tZ6XE3GZXWSggNdVo-w&amp;m=cRu_QeikyC8LcHg3oEhk9Sts9ScVApaCpr6xH8IpLIM&amp;s=n6xdHrCeE66W_BJ6jmJlkmopSl1dq4JKG6yfHPX4bm0&amp;e=" TargetMode="External"/><Relationship Id="rId2" Type="http://schemas.openxmlformats.org/officeDocument/2006/relationships/hyperlink" Target="https://mentor.ieee.org/802.18/dcn/19/18-19-0069"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7957A1.docx&amp;d=DwMFaQ&amp;c=pqcuzKEN_84c78MOSc5_fw&amp;r=z8R-nWJ8GIxwjOjNKhEFByb-tZ6XE3GZXWSggNdVo-w&amp;m=cRu_QeikyC8LcHg3oEhk9Sts9ScVApaCpr6xH8IpLIM&amp;s=M6jYwtQ-Q5Rb4KQvFYbQk0LFUCeQzK6G6X7eYH6ITl0&amp;e=" TargetMode="External"/><Relationship Id="rId5" Type="http://schemas.openxmlformats.org/officeDocument/2006/relationships/hyperlink" Target="https://urldefense.proofpoint.com/v2/url?u=https-3A__docs.fcc.gov_public_attachments_DOC-2D357969A1.docx&amp;d=DwMFaQ&amp;c=pqcuzKEN_84c78MOSc5_fw&amp;r=z8R-nWJ8GIxwjOjNKhEFByb-tZ6XE3GZXWSggNdVo-w&amp;m=cRu_QeikyC8LcHg3oEhk9Sts9ScVApaCpr6xH8IpLIM&amp;s=E9AcqQ0VBYGL-EvgKXKHn7eFua-b76HzXdu1MdStURQ&amp;e=" TargetMode="External"/><Relationship Id="rId4" Type="http://schemas.openxmlformats.org/officeDocument/2006/relationships/hyperlink" Target="https://urldefense.proofpoint.com/v2/url?u=https-3A__docs.fcc.gov_public_attachments_DOC-2D357955A1.docx&amp;d=DwMFaQ&amp;c=pqcuzKEN_84c78MOSc5_fw&amp;r=z8R-nWJ8GIxwjOjNKhEFByb-tZ6XE3GZXWSggNdVo-w&amp;m=cRu_QeikyC8LcHg3oEhk9Sts9ScVApaCpr6xH8IpLIM&amp;s=W1uhD6jWmEPDR_iFerwS5f8DFVms7QhdXsuLUuRgNCk&amp;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ecfsapi.fcc.gov/file/1040534706725/5GAA%20Ex%20Parte%20Notice%204.5.19.pdf" TargetMode="External"/><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 Id="rId6" Type="http://schemas.openxmlformats.org/officeDocument/2006/relationships/hyperlink" Target="https://mentor.ieee.org/802.18/dcn/19/18-19-0069-01-0000-5gaa-ex-parte-05apr19-response-ieee-802-to-us-dot.docx" TargetMode="External"/><Relationship Id="rId5" Type="http://schemas.openxmlformats.org/officeDocument/2006/relationships/hyperlink" Target="https://mentor.ieee.org/802.18/dcn/19/18-19-0064-03-0000-5gaa-ex-parte-05apr19-response-ieee-802-fcc-gn-18-357.docx" TargetMode="External"/><Relationship Id="rId4" Type="http://schemas.openxmlformats.org/officeDocument/2006/relationships/hyperlink" Target="https://mentor.ieee.org/802.18/dcn/19/18-19-0051-00-0000-5gaa-waiver-ex-parte-notice-4-5-19-fcc-gn-18-357.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regulations.gov/docketBrowser?rpp=25&amp;so=DESC&amp;sb=commentDueDate&amp;po=0&amp;D=DOT-OST-2018-0210" TargetMode="External"/><Relationship Id="rId2" Type="http://schemas.openxmlformats.org/officeDocument/2006/relationships/hyperlink" Target="https://www.transportation.gov/content/traffic-safety-and-59-ghz-band-0"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19/18-19-0064-03-0000-5gaa-ex-parte-05apr19-response-ieee-802-fcc-gn-18-357.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9/18-19-0064-03-0000-5gaa-ex-parte-05apr19-response-ieee-802-fcc-gn-18-357.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cn/19/18-19-0068-00-0000-minutes-30may19-rrtag-teleconference.docx" TargetMode="External"/><Relationship Id="rId2" Type="http://schemas.openxmlformats.org/officeDocument/2006/relationships/hyperlink" Target="https://mentor.ieee.org/802.18/dcn/19/18-19-0071-00-0000-minutes-06jun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9/18-19-0066-00-0000-singapore-consultation-866-869mhz-srds-move-to-920-925mhz.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13 June 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13 June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52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987911" cy="631751"/>
          </a:xfrm>
        </p:spPr>
        <p:txBody>
          <a:bodyPr/>
          <a:lstStyle/>
          <a:p>
            <a:r>
              <a:rPr lang="en-US" sz="2000" dirty="0"/>
              <a:t>Singapore: Proposed Policy Allocation of SRD from 868 to 920 MHz -2 </a:t>
            </a:r>
          </a:p>
        </p:txBody>
      </p:sp>
      <p:sp>
        <p:nvSpPr>
          <p:cNvPr id="3" name="Content Placeholder 2"/>
          <p:cNvSpPr>
            <a:spLocks noGrp="1"/>
          </p:cNvSpPr>
          <p:nvPr>
            <p:ph idx="1"/>
          </p:nvPr>
        </p:nvSpPr>
        <p:spPr>
          <a:xfrm>
            <a:off x="724402" y="1263649"/>
            <a:ext cx="8387602" cy="5211763"/>
          </a:xfrm>
        </p:spPr>
        <p:txBody>
          <a:bodyPr/>
          <a:lstStyle/>
          <a:p>
            <a:pPr>
              <a:buFont typeface="Arial" panose="020B0604020202020204" pitchFamily="34" charset="0"/>
              <a:buChar char="•"/>
            </a:pPr>
            <a:r>
              <a:rPr lang="en-US" sz="1800" b="1" dirty="0">
                <a:solidFill>
                  <a:schemeClr val="tx1"/>
                </a:solidFill>
              </a:rPr>
              <a:t>Have </a:t>
            </a:r>
            <a:r>
              <a:rPr lang="en-US" sz="1800" dirty="0">
                <a:solidFill>
                  <a:schemeClr val="tx1"/>
                </a:solidFill>
              </a:rPr>
              <a:t>asked a couple on what </a:t>
            </a:r>
            <a:r>
              <a:rPr lang="en-US" sz="1800" dirty="0" err="1">
                <a:solidFill>
                  <a:schemeClr val="tx1"/>
                </a:solidFill>
              </a:rPr>
              <a:t>stds</a:t>
            </a:r>
            <a:r>
              <a:rPr lang="en-US" sz="1800" dirty="0">
                <a:solidFill>
                  <a:schemeClr val="tx1"/>
                </a:solidFill>
              </a:rPr>
              <a:t>/amendments in 802.11 and 802.15 are using these bands.  Have found these: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802.11ah D.2; </a:t>
            </a:r>
            <a:r>
              <a:rPr lang="en-US" sz="1800" b="0" dirty="0">
                <a:solidFill>
                  <a:schemeClr val="tx1"/>
                </a:solidFill>
              </a:rPr>
              <a:t>Singapore 866–869, 920–925</a:t>
            </a:r>
          </a:p>
          <a:p>
            <a:pPr lvl="1">
              <a:buFont typeface="Arial" panose="020B0604020202020204" pitchFamily="34" charset="0"/>
              <a:buChar char="•"/>
            </a:pPr>
            <a:r>
              <a:rPr lang="en-US" sz="1600" dirty="0" err="1"/>
              <a:t>REVmd</a:t>
            </a:r>
            <a:r>
              <a:rPr lang="en-US" sz="1600" dirty="0"/>
              <a:t> </a:t>
            </a:r>
            <a:r>
              <a:rPr lang="en-US" sz="1600" b="0" dirty="0"/>
              <a:t>Annex E Table 5 Sub1G Operating Classes </a:t>
            </a:r>
          </a:p>
          <a:p>
            <a:pPr>
              <a:buFont typeface="Arial" panose="020B0604020202020204" pitchFamily="34" charset="0"/>
              <a:buChar char="•"/>
            </a:pPr>
            <a:r>
              <a:rPr lang="en-US" sz="1800" dirty="0">
                <a:solidFill>
                  <a:schemeClr val="tx1"/>
                </a:solidFill>
              </a:rPr>
              <a:t>802.15.4v Annex G:  (802.15.4md same) </a:t>
            </a:r>
          </a:p>
          <a:p>
            <a:pPr lvl="1">
              <a:buFont typeface="Arial" panose="020B0604020202020204" pitchFamily="34" charset="0"/>
              <a:buChar char="•"/>
            </a:pPr>
            <a:r>
              <a:rPr lang="en-US" sz="1800" b="0" dirty="0"/>
              <a:t>867 MHz 		866–869   Singapore</a:t>
            </a:r>
          </a:p>
          <a:p>
            <a:pPr lvl="1">
              <a:buFont typeface="Arial" panose="020B0604020202020204" pitchFamily="34" charset="0"/>
              <a:buChar char="•"/>
            </a:pPr>
            <a:r>
              <a:rPr lang="en-US" sz="1800" b="0" dirty="0"/>
              <a:t>920 MHz-b 	920–925   Hong Kong, Singapore, Thailand, and Vietnam</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Is there anyone willing to start up some text for comments?  </a:t>
            </a:r>
          </a:p>
          <a:p>
            <a:pPr lvl="1">
              <a:buFont typeface="Arial" panose="020B0604020202020204" pitchFamily="34" charset="0"/>
              <a:buChar char="•"/>
            </a:pPr>
            <a:r>
              <a:rPr lang="en-US" sz="1600" dirty="0"/>
              <a:t>Also need to work out logistics for how to file. </a:t>
            </a:r>
            <a:r>
              <a:rPr lang="en-US" sz="1600" b="0" dirty="0"/>
              <a:t>  </a:t>
            </a:r>
          </a:p>
          <a:p>
            <a:pPr>
              <a:buFont typeface="Arial" panose="020B0604020202020204" pitchFamily="34" charset="0"/>
              <a:buChar char="•"/>
            </a:pPr>
            <a:r>
              <a:rPr lang="en-US" sz="1800" b="0" dirty="0"/>
              <a:t>No one had any further input. </a:t>
            </a:r>
          </a:p>
          <a:p>
            <a:pPr>
              <a:buFont typeface="Arial" panose="020B0604020202020204" pitchFamily="34" charset="0"/>
              <a:buChar char="•"/>
            </a:pPr>
            <a:r>
              <a:rPr lang="en-US" sz="1800" b="0" dirty="0"/>
              <a:t>Chair to send request to list server for inputs for some comments, if no reply then may drop this one.   </a:t>
            </a:r>
          </a:p>
          <a:p>
            <a:pPr>
              <a:buFont typeface="Arial" panose="020B0604020202020204" pitchFamily="34" charset="0"/>
              <a:buChar char="•"/>
            </a:pPr>
            <a:endParaRPr lang="en-US" sz="2200" b="0" dirty="0"/>
          </a:p>
          <a:p>
            <a:pPr>
              <a:buFont typeface="Arial" panose="020B0604020202020204" pitchFamily="34" charset="0"/>
              <a:buChar char="•"/>
            </a:pPr>
            <a:endParaRPr lang="en-US" sz="2200" b="0" dirty="0"/>
          </a:p>
          <a:p>
            <a:pPr lvl="2">
              <a:buFont typeface="Arial" panose="020B0604020202020204" pitchFamily="34" charset="0"/>
              <a:buChar char="•"/>
            </a:pP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13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68340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000" dirty="0"/>
              <a:t>Japan: </a:t>
            </a:r>
            <a:r>
              <a:rPr lang="en-US" sz="2000" dirty="0"/>
              <a:t>new consultation published by Japan MIC re the WRC 19</a:t>
            </a:r>
            <a:endParaRPr lang="en-US" sz="2400" dirty="0"/>
          </a:p>
        </p:txBody>
      </p:sp>
      <p:sp>
        <p:nvSpPr>
          <p:cNvPr id="3" name="Content Placeholder 2"/>
          <p:cNvSpPr>
            <a:spLocks noGrp="1"/>
          </p:cNvSpPr>
          <p:nvPr>
            <p:ph idx="1"/>
          </p:nvPr>
        </p:nvSpPr>
        <p:spPr>
          <a:xfrm>
            <a:off x="724402" y="1128971"/>
            <a:ext cx="8387602" cy="5346442"/>
          </a:xfrm>
        </p:spPr>
        <p:txBody>
          <a:bodyPr/>
          <a:lstStyle/>
          <a:p>
            <a:pPr lvl="4">
              <a:buFont typeface="Arial" panose="020B0604020202020204" pitchFamily="34" charset="0"/>
              <a:buChar char="•"/>
            </a:pPr>
            <a:endParaRPr lang="en-US" sz="1000" dirty="0"/>
          </a:p>
          <a:p>
            <a:pPr>
              <a:buFont typeface="Arial" panose="020B0604020202020204" pitchFamily="34" charset="0"/>
              <a:buChar char="•"/>
            </a:pPr>
            <a:r>
              <a:rPr lang="en-US" sz="1800" dirty="0"/>
              <a:t>APG19-5 will be held in late July followed by WRC 19 in October this year.  Similar to what MIC has done in December 2018 to seek public comments on MIC's stances on various WRC 19 topic prior to APG19-4 in January 2019, MIC is now issuing a consultation that seek public opinions on its stance on all WRC 19 agenda.  For details, please refer to </a:t>
            </a:r>
            <a:r>
              <a:rPr lang="en-US" sz="1800" u="sng" dirty="0">
                <a:hlinkClick r:id="rId2"/>
              </a:rPr>
              <a:t>http://www.soumu.go.jp/menu_news/s-news/01kiban10_02000032.html</a:t>
            </a:r>
            <a:r>
              <a:rPr lang="en-US" sz="1800" dirty="0"/>
              <a:t>.</a:t>
            </a:r>
          </a:p>
          <a:p>
            <a:pPr lvl="1">
              <a:buFont typeface="Arial" panose="020B0604020202020204" pitchFamily="34" charset="0"/>
              <a:buChar char="•"/>
            </a:pPr>
            <a:r>
              <a:rPr lang="en-US" sz="1400" dirty="0">
                <a:hlinkClick r:id="rId3"/>
              </a:rPr>
              <a:t>https://mentor.ieee.org/802.18/dcn/19/18-19-0072-00-0000-opinions-concerning-japan-s-way-of-thinking-draft-for-wrc-19.docx</a:t>
            </a:r>
            <a:endParaRPr lang="en-US" sz="1000" dirty="0"/>
          </a:p>
          <a:p>
            <a:pPr>
              <a:buFont typeface="Arial" panose="020B0604020202020204" pitchFamily="34" charset="0"/>
              <a:buChar char="•"/>
            </a:pPr>
            <a:r>
              <a:rPr lang="en-US" sz="1800" dirty="0"/>
              <a:t>The consultation deadline is July 1, 2019 (Tokyo local time). </a:t>
            </a:r>
          </a:p>
          <a:p>
            <a:pPr lvl="1">
              <a:buFont typeface="Arial" panose="020B0604020202020204" pitchFamily="34" charset="0"/>
              <a:buChar char="•"/>
            </a:pPr>
            <a:r>
              <a:rPr lang="en-US" sz="1600" dirty="0"/>
              <a:t>13June latest RR-TAG approval - today</a:t>
            </a:r>
          </a:p>
          <a:p>
            <a:pPr>
              <a:buFont typeface="Arial" panose="020B0604020202020204" pitchFamily="34" charset="0"/>
              <a:buChar char="•"/>
            </a:pPr>
            <a:r>
              <a:rPr lang="en-US" sz="1800" dirty="0"/>
              <a:t>From before we could do just a cover letter on out approved IEEE 802 WRC-19 viewpoints. </a:t>
            </a:r>
            <a:endParaRPr lang="en-US" sz="2000" b="0" dirty="0">
              <a:hlinkClick r:id="rId4"/>
            </a:endParaRPr>
          </a:p>
          <a:p>
            <a:pPr lvl="1">
              <a:buFont typeface="Arial" panose="020B0604020202020204" pitchFamily="34" charset="0"/>
              <a:buChar char="•"/>
            </a:pPr>
            <a:r>
              <a:rPr lang="en-US" sz="1600" b="0" dirty="0">
                <a:hlinkClick r:id="rId4"/>
              </a:rPr>
              <a:t>https://mentor.ieee.org/802.18/dcn/17/18-17-0073-07-0000-ieee-802-viewpoints-on-wrc-19-agenda-items.pptx</a:t>
            </a:r>
            <a:r>
              <a:rPr lang="en-US" sz="1600" b="0" dirty="0"/>
              <a:t> </a:t>
            </a:r>
          </a:p>
          <a:p>
            <a:pPr>
              <a:buFont typeface="Arial" panose="020B0604020202020204" pitchFamily="34" charset="0"/>
              <a:buChar char="•"/>
            </a:pPr>
            <a:r>
              <a:rPr lang="en-US" sz="1800" dirty="0"/>
              <a:t>Did learn all has to be in Japanese, why the request on the list server. </a:t>
            </a:r>
          </a:p>
          <a:p>
            <a:pPr>
              <a:buFont typeface="Arial" panose="020B0604020202020204" pitchFamily="34" charset="0"/>
              <a:buChar char="•"/>
            </a:pPr>
            <a:r>
              <a:rPr lang="en-US" sz="1800" dirty="0"/>
              <a:t>Have not received anything further on doing the Japanese and at this time have run out of time to respond. </a:t>
            </a:r>
          </a:p>
          <a:p>
            <a:pPr>
              <a:buFont typeface="Arial" panose="020B0604020202020204" pitchFamily="34" charset="0"/>
              <a:buChar char="•"/>
            </a:pPr>
            <a:endParaRPr lang="en-US" sz="1800" dirty="0">
              <a:hlinkClick r:id="rId3"/>
            </a:endParaRPr>
          </a:p>
          <a:p>
            <a:pPr>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13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12748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98889" y="1066800"/>
            <a:ext cx="8190998" cy="5346442"/>
          </a:xfrm>
        </p:spPr>
        <p:txBody>
          <a:bodyPr/>
          <a:lstStyle/>
          <a:p>
            <a:pPr>
              <a:spcBef>
                <a:spcPts val="0"/>
              </a:spcBef>
              <a:buFont typeface="Arial" panose="020B0604020202020204" pitchFamily="34" charset="0"/>
              <a:buChar char="•"/>
            </a:pPr>
            <a:r>
              <a:rPr lang="en-US" sz="1800" dirty="0"/>
              <a:t>5GAA ex </a:t>
            </a:r>
            <a:r>
              <a:rPr lang="en-US" sz="1800" dirty="0" err="1"/>
              <a:t>parte</a:t>
            </a:r>
            <a:r>
              <a:rPr lang="en-US" sz="1800" dirty="0"/>
              <a:t> </a:t>
            </a:r>
          </a:p>
          <a:p>
            <a:pPr lvl="1">
              <a:spcBef>
                <a:spcPts val="0"/>
              </a:spcBef>
              <a:buFont typeface="Arial" panose="020B0604020202020204" pitchFamily="34" charset="0"/>
              <a:buChar char="•"/>
            </a:pPr>
            <a:r>
              <a:rPr lang="en-US" sz="1600" dirty="0"/>
              <a:t>The LMSC ballot closed with just enough votes to pass. Filed Wed. morning, 12</a:t>
            </a:r>
            <a:r>
              <a:rPr lang="en-US" sz="1600" baseline="30000" dirty="0"/>
              <a:t>th</a:t>
            </a:r>
            <a:r>
              <a:rPr lang="en-US" sz="1600" dirty="0"/>
              <a:t>. </a:t>
            </a:r>
          </a:p>
          <a:p>
            <a:pPr lvl="1">
              <a:spcBef>
                <a:spcPts val="0"/>
              </a:spcBef>
              <a:buFont typeface="Arial" panose="020B0604020202020204" pitchFamily="34" charset="0"/>
              <a:buChar char="•"/>
            </a:pPr>
            <a:r>
              <a:rPr lang="en-US" sz="1600" dirty="0"/>
              <a:t>The LMSC ballot to send ex </a:t>
            </a:r>
            <a:r>
              <a:rPr lang="en-US" sz="1600" dirty="0" err="1"/>
              <a:t>parte</a:t>
            </a:r>
            <a:r>
              <a:rPr lang="en-US" sz="1600" dirty="0"/>
              <a:t> to the DoT, started yesterday, the 12</a:t>
            </a:r>
            <a:r>
              <a:rPr lang="en-US" sz="1600" baseline="30000" dirty="0"/>
              <a:t>th</a:t>
            </a:r>
            <a:r>
              <a:rPr lang="en-US" sz="1600" dirty="0"/>
              <a:t>.</a:t>
            </a:r>
          </a:p>
          <a:p>
            <a:pPr lvl="2">
              <a:spcBef>
                <a:spcPts val="0"/>
              </a:spcBef>
              <a:buFont typeface="Arial" panose="020B0604020202020204" pitchFamily="34" charset="0"/>
              <a:buChar char="•"/>
            </a:pPr>
            <a:r>
              <a:rPr lang="en-GB" sz="1400" dirty="0">
                <a:hlinkClick r:id="rId2"/>
              </a:rPr>
              <a:t>https://mentor.ieee.org/802.18/dcn/19/18-19-0069</a:t>
            </a:r>
            <a:endParaRPr lang="en-GB" sz="1400" dirty="0"/>
          </a:p>
          <a:p>
            <a:pPr marL="914400" lvl="2" indent="0">
              <a:spcBef>
                <a:spcPts val="0"/>
              </a:spcBef>
            </a:pPr>
            <a:endParaRPr lang="en-US" altLang="en-US" sz="1600" dirty="0"/>
          </a:p>
          <a:p>
            <a:pPr>
              <a:spcBef>
                <a:spcPts val="0"/>
              </a:spcBef>
              <a:buFont typeface="Arial" panose="020B0604020202020204" pitchFamily="34" charset="0"/>
              <a:buChar char="•"/>
            </a:pPr>
            <a:r>
              <a:rPr lang="en-US" sz="1800" dirty="0"/>
              <a:t>From a member on the list server today, the kinds of things IEEE 802.18 should be reviewing, and where appropriate responding to:</a:t>
            </a:r>
          </a:p>
          <a:p>
            <a:pPr lvl="2">
              <a:spcBef>
                <a:spcPts val="0"/>
              </a:spcBef>
              <a:buFont typeface="Arial" panose="020B0604020202020204" pitchFamily="34" charset="0"/>
              <a:buChar char="•"/>
            </a:pPr>
            <a:r>
              <a:rPr lang="en-US" sz="1600" dirty="0"/>
              <a:t>Statements of the commissioners at the FCC Oversight Hearing yesterday.</a:t>
            </a:r>
          </a:p>
          <a:p>
            <a:pPr lvl="2">
              <a:spcBef>
                <a:spcPts val="0"/>
              </a:spcBef>
              <a:buFont typeface="Arial" panose="020B0604020202020204" pitchFamily="34" charset="0"/>
              <a:buChar char="•"/>
            </a:pPr>
            <a:r>
              <a:rPr lang="en-US" sz="1400" dirty="0"/>
              <a:t>Chairman Pai: </a:t>
            </a:r>
            <a:r>
              <a:rPr lang="en-US" sz="1400" u="sng" dirty="0">
                <a:hlinkClick r:id="rId3"/>
              </a:rPr>
              <a:t>DOC-357959A1.docx</a:t>
            </a:r>
            <a:endParaRPr lang="en-US" sz="1400" dirty="0"/>
          </a:p>
          <a:p>
            <a:pPr lvl="2">
              <a:spcBef>
                <a:spcPts val="0"/>
              </a:spcBef>
              <a:buFont typeface="Arial" panose="020B0604020202020204" pitchFamily="34" charset="0"/>
              <a:buChar char="•"/>
            </a:pPr>
            <a:r>
              <a:rPr lang="en-US" sz="1400" dirty="0"/>
              <a:t>Commissioner O’Reilly: </a:t>
            </a:r>
            <a:r>
              <a:rPr lang="en-US" sz="1400" u="sng" dirty="0">
                <a:hlinkClick r:id="rId4"/>
              </a:rPr>
              <a:t>DOC-357955A1.docx</a:t>
            </a:r>
            <a:endParaRPr lang="en-US" sz="1400" dirty="0"/>
          </a:p>
          <a:p>
            <a:pPr lvl="2">
              <a:spcBef>
                <a:spcPts val="0"/>
              </a:spcBef>
              <a:buFont typeface="Arial" panose="020B0604020202020204" pitchFamily="34" charset="0"/>
              <a:buChar char="•"/>
            </a:pPr>
            <a:r>
              <a:rPr lang="en-US" sz="1400" dirty="0"/>
              <a:t>Commissioner </a:t>
            </a:r>
            <a:r>
              <a:rPr lang="en-US" sz="1400" dirty="0" err="1"/>
              <a:t>Carr</a:t>
            </a:r>
            <a:r>
              <a:rPr lang="en-US" sz="1400" dirty="0"/>
              <a:t>: </a:t>
            </a:r>
            <a:r>
              <a:rPr lang="en-US" sz="1400" u="sng" dirty="0">
                <a:hlinkClick r:id="rId5"/>
              </a:rPr>
              <a:t>DOC-357969A1.docx</a:t>
            </a:r>
            <a:endParaRPr lang="en-US" sz="1400" dirty="0"/>
          </a:p>
          <a:p>
            <a:pPr lvl="2">
              <a:spcBef>
                <a:spcPts val="0"/>
              </a:spcBef>
              <a:buFont typeface="Arial" panose="020B0604020202020204" pitchFamily="34" charset="0"/>
              <a:buChar char="•"/>
            </a:pPr>
            <a:r>
              <a:rPr lang="en-US" sz="1400" dirty="0"/>
              <a:t>Commissioner </a:t>
            </a:r>
            <a:r>
              <a:rPr lang="en-US" sz="1400" dirty="0" err="1"/>
              <a:t>Rosenworcel</a:t>
            </a:r>
            <a:r>
              <a:rPr lang="en-US" sz="1400" dirty="0"/>
              <a:t>: </a:t>
            </a:r>
            <a:r>
              <a:rPr lang="en-US" sz="1400" u="sng" dirty="0">
                <a:hlinkClick r:id="rId6"/>
              </a:rPr>
              <a:t>DOC-357957A1.docx</a:t>
            </a:r>
            <a:endParaRPr lang="en-US" sz="1400" dirty="0"/>
          </a:p>
          <a:p>
            <a:pPr lvl="2">
              <a:spcBef>
                <a:spcPts val="0"/>
              </a:spcBef>
              <a:buFont typeface="Arial" panose="020B0604020202020204" pitchFamily="34" charset="0"/>
              <a:buChar char="•"/>
            </a:pPr>
            <a:r>
              <a:rPr lang="en-US" sz="1400" dirty="0"/>
              <a:t>Commissioner Starks: </a:t>
            </a:r>
            <a:r>
              <a:rPr lang="en-US" sz="1400" u="sng" dirty="0">
                <a:hlinkClick r:id="rId7"/>
              </a:rPr>
              <a:t>DOC-357962A1.docx</a:t>
            </a:r>
            <a:endParaRPr lang="en-US" sz="1400" dirty="0"/>
          </a:p>
          <a:p>
            <a:pPr lvl="1">
              <a:buFont typeface="Arial" panose="020B0604020202020204" pitchFamily="34" charset="0"/>
              <a:buChar char="•"/>
            </a:pPr>
            <a:r>
              <a:rPr lang="en-US" sz="1600" b="1" dirty="0"/>
              <a:t>Key point here is so much attention on 5G is coming, yet ½ the world does not have internet access. </a:t>
            </a:r>
          </a:p>
          <a:p>
            <a:pPr lvl="1">
              <a:buFont typeface="Arial" panose="020B0604020202020204" pitchFamily="34" charset="0"/>
              <a:buChar char="•"/>
            </a:pPr>
            <a:r>
              <a:rPr lang="en-US" sz="1600" b="1" dirty="0"/>
              <a:t>Had a good general discussion and IEEE 802 should keep in mind on future comments. </a:t>
            </a:r>
          </a:p>
          <a:p>
            <a:pPr>
              <a:buFont typeface="Arial" panose="020B0604020202020204" pitchFamily="34" charset="0"/>
              <a:buChar char="•"/>
            </a:pPr>
            <a:r>
              <a:rPr lang="en-US" sz="1800" b="0" dirty="0"/>
              <a:t>  </a:t>
            </a:r>
            <a:endParaRPr lang="en-US" sz="10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13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84072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98889" y="1066800"/>
            <a:ext cx="8190998" cy="5346442"/>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Coexistence workshop in Vienna, Wednesday afternoon / evening during the Plenary. </a:t>
            </a:r>
          </a:p>
          <a:p>
            <a:pPr lvl="1">
              <a:spcBef>
                <a:spcPts val="0"/>
              </a:spcBef>
              <a:buFont typeface="Arial" panose="020B0604020202020204" pitchFamily="34" charset="0"/>
              <a:buChar char="•"/>
            </a:pPr>
            <a:r>
              <a:rPr lang="en-US" sz="1600" dirty="0"/>
              <a:t>What is being heard is there may be notable attendance for all sides .</a:t>
            </a:r>
          </a:p>
          <a:p>
            <a:pPr lvl="1">
              <a:spcBef>
                <a:spcPts val="0"/>
              </a:spcBef>
              <a:buFont typeface="Arial" panose="020B0604020202020204" pitchFamily="34" charset="0"/>
              <a:buChar char="•"/>
            </a:pPr>
            <a:r>
              <a:rPr lang="en-US" sz="1600" dirty="0"/>
              <a:t>It was encouraged to have .18 presence as there will be discussions beyond protocol coexistence, including discussions on available spectrum and how to use it. </a:t>
            </a: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r>
              <a:rPr lang="en-US" sz="1400" dirty="0"/>
              <a:t>July Plenary: </a:t>
            </a:r>
          </a:p>
          <a:p>
            <a:pPr lvl="1">
              <a:spcBef>
                <a:spcPts val="0"/>
              </a:spcBef>
              <a:buFont typeface="Arial" panose="020B0604020202020204" pitchFamily="34" charset="0"/>
              <a:buChar char="•"/>
            </a:pPr>
            <a:r>
              <a:rPr lang="en-US" sz="1200" dirty="0"/>
              <a:t>Chair of 802.15.3d has brought up, ITU-R SM.2352 on THz communications needs to be updated.   There is an ITU-R WP1 meeting ending 05 June.</a:t>
            </a:r>
          </a:p>
          <a:p>
            <a:pPr lvl="2">
              <a:spcBef>
                <a:spcPts val="0"/>
              </a:spcBef>
              <a:buFont typeface="Arial" panose="020B0604020202020204" pitchFamily="34" charset="0"/>
              <a:buChar char="•"/>
            </a:pPr>
            <a:r>
              <a:rPr lang="en-US" sz="1100" dirty="0"/>
              <a:t>The chair of 802.15.3d will be working on the updated text for review in 802.18 and current plan is to share with 802.15 in Atlanta wireless interim and approve it there, for the SC (aka EC) quick ballot and submission to ITU-R.  </a:t>
            </a:r>
          </a:p>
          <a:p>
            <a:pPr lvl="2">
              <a:spcBef>
                <a:spcPts val="0"/>
              </a:spcBef>
              <a:buFont typeface="Arial" panose="020B0604020202020204" pitchFamily="34" charset="0"/>
              <a:buChar char="•"/>
            </a:pPr>
            <a:r>
              <a:rPr lang="en-US" sz="1100" b="1" dirty="0"/>
              <a:t>Status:  </a:t>
            </a:r>
            <a:r>
              <a:rPr lang="en-US" sz="1100" dirty="0"/>
              <a:t>we can hold till June and work on communications during July plenary.  </a:t>
            </a:r>
          </a:p>
          <a:p>
            <a:pPr lvl="1">
              <a:spcBef>
                <a:spcPts val="0"/>
              </a:spcBef>
              <a:buFont typeface="Arial" panose="020B0604020202020204" pitchFamily="34" charset="0"/>
              <a:buChar char="•"/>
            </a:pPr>
            <a:r>
              <a:rPr lang="en-US" sz="1200" dirty="0"/>
              <a:t>UWB status in Japan</a:t>
            </a:r>
          </a:p>
          <a:p>
            <a:pPr lvl="5">
              <a:buFont typeface="Arial" panose="020B0604020202020204" pitchFamily="34" charset="0"/>
              <a:buChar char="•"/>
            </a:pPr>
            <a:endParaRPr lang="en-US" sz="10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13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74457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310596"/>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Need contributions for Singapore consultation on SRD 868 to 920 MHz</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marL="0" indent="0"/>
            <a:endParaRPr lang="en-US" sz="1600" dirty="0"/>
          </a:p>
          <a:p>
            <a:pPr>
              <a:buFont typeface="Arial" panose="020B0604020202020204" pitchFamily="34" charset="0"/>
              <a:buChar char="•"/>
            </a:pPr>
            <a:r>
              <a:rPr lang="en-US" sz="1600" dirty="0">
                <a:solidFill>
                  <a:srgbClr val="00B0F0"/>
                </a:solidFill>
              </a:rPr>
              <a:t>Ongoing:  Need to keep active, monitoring the agenda items for WRC-23 and ITU-R activity.</a:t>
            </a:r>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13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Nothing brought up.</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dirty="0">
                <a:solidFill>
                  <a:schemeClr val="tx1"/>
                </a:solidFill>
              </a:rPr>
              <a:t>Note:  registration is out for July 2019 Plenary in Vienna, Austria. </a:t>
            </a:r>
          </a:p>
          <a:p>
            <a:pPr marL="285750" indent="-285750">
              <a:buFont typeface="Arial" panose="020B0604020202020204" pitchFamily="34" charset="0"/>
              <a:buChar char="•"/>
            </a:pPr>
            <a:r>
              <a:rPr lang="en-US" sz="1800" dirty="0">
                <a:solidFill>
                  <a:schemeClr val="tx1"/>
                </a:solidFill>
              </a:rPr>
              <a:t>And registration is out for September 2019 Wireless Interim at the </a:t>
            </a:r>
            <a:r>
              <a:rPr lang="en-US" sz="1800" dirty="0"/>
              <a:t>JW Marriott Hotel, Hanoi, Vietnam.</a:t>
            </a:r>
            <a:r>
              <a:rPr lang="en-US" sz="1800" dirty="0">
                <a:solidFill>
                  <a:schemeClr val="tx1"/>
                </a:solidFill>
              </a:rPr>
              <a:t>  (We need to fill 60% of the room block by 11 July, or lose some of the remaining room block). </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0" indent="0"/>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13 June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20 June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marL="457200" lvl="1" indent="0"/>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15:44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16 – 18 July Plenary in the Austria Center Vienna, Vienna, Austria</a:t>
            </a:r>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June 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June 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819631" cy="631751"/>
          </a:xfrm>
        </p:spPr>
        <p:txBody>
          <a:bodyPr/>
          <a:lstStyle/>
          <a:p>
            <a:r>
              <a:rPr lang="en-US" sz="2000" dirty="0"/>
              <a:t>5GAA requests the Commission consider a forward-looking approach</a:t>
            </a:r>
          </a:p>
        </p:txBody>
      </p:sp>
      <p:sp>
        <p:nvSpPr>
          <p:cNvPr id="3" name="Content Placeholder 2"/>
          <p:cNvSpPr>
            <a:spLocks noGrp="1"/>
          </p:cNvSpPr>
          <p:nvPr>
            <p:ph idx="1"/>
          </p:nvPr>
        </p:nvSpPr>
        <p:spPr>
          <a:xfrm>
            <a:off x="685801" y="1066799"/>
            <a:ext cx="8229600" cy="5432059"/>
          </a:xfrm>
        </p:spPr>
        <p:txBody>
          <a:bodyPr/>
          <a:lstStyle/>
          <a:p>
            <a:pPr>
              <a:buFont typeface="Arial" panose="020B0604020202020204" pitchFamily="34" charset="0"/>
              <a:buChar char="•"/>
            </a:pPr>
            <a:r>
              <a:rPr lang="en-US" sz="1400" dirty="0"/>
              <a:t>Proceeding:</a:t>
            </a:r>
          </a:p>
          <a:p>
            <a:pPr lvl="1">
              <a:buFont typeface="Arial" panose="020B0604020202020204" pitchFamily="34" charset="0"/>
              <a:buChar char="•"/>
            </a:pPr>
            <a:r>
              <a:rPr lang="en-US" sz="1200" dirty="0">
                <a:hlinkClick r:id="rId2"/>
              </a:rPr>
              <a:t>https://www.fcc.gov/ecfs/search/filings?proceedings_name=18-357&amp;sort=date_disseminated,DESC</a:t>
            </a:r>
            <a:r>
              <a:rPr lang="en-US" sz="1200" dirty="0"/>
              <a:t> </a:t>
            </a:r>
          </a:p>
          <a:p>
            <a:pPr>
              <a:buFont typeface="Arial" panose="020B0604020202020204" pitchFamily="34" charset="0"/>
              <a:buChar char="•"/>
            </a:pPr>
            <a:r>
              <a:rPr lang="en-US" sz="1400" dirty="0"/>
              <a:t>ex </a:t>
            </a:r>
            <a:r>
              <a:rPr lang="en-US" sz="1400" dirty="0" err="1"/>
              <a:t>parte</a:t>
            </a:r>
            <a:r>
              <a:rPr lang="en-US" sz="1400" dirty="0"/>
              <a:t>, 05 April 2019:  (includes the 03 April ex </a:t>
            </a:r>
            <a:r>
              <a:rPr lang="en-US" sz="1400" dirty="0" err="1"/>
              <a:t>parte</a:t>
            </a:r>
            <a:r>
              <a:rPr lang="en-US" sz="1400" dirty="0"/>
              <a:t>) </a:t>
            </a:r>
            <a:endParaRPr lang="en-US" sz="1400" u="sng" dirty="0">
              <a:hlinkClick r:id="rId3"/>
            </a:endParaRPr>
          </a:p>
          <a:p>
            <a:pPr lvl="1">
              <a:buFont typeface="Arial" panose="020B0604020202020204" pitchFamily="34" charset="0"/>
              <a:buChar char="•"/>
            </a:pPr>
            <a:r>
              <a:rPr lang="en-US" sz="1200" u="sng" dirty="0">
                <a:hlinkClick r:id="rId3"/>
              </a:rPr>
              <a:t>https://ecfsapi.fcc.gov/file/1040534706725/5GAA%20Ex%20Parte%20Notice%204.5.19.pdf</a:t>
            </a:r>
            <a:r>
              <a:rPr lang="en-US" sz="1200" dirty="0"/>
              <a:t> </a:t>
            </a:r>
            <a:endParaRPr lang="en-US" sz="1200" dirty="0">
              <a:hlinkClick r:id="rId4"/>
            </a:endParaRPr>
          </a:p>
          <a:p>
            <a:pPr lvl="1">
              <a:buFont typeface="Arial" panose="020B0604020202020204" pitchFamily="34" charset="0"/>
              <a:buChar char="•"/>
            </a:pPr>
            <a:r>
              <a:rPr lang="en-US" sz="1200" dirty="0">
                <a:hlinkClick r:id="rId4"/>
              </a:rPr>
              <a:t>https://mentor.ieee.org/802.18/dcn/19/18-19-0051-00-0000-5gaa-waiver-ex-parte-notice-4-5-19-fcc-gn-18-357.pdf</a:t>
            </a:r>
            <a:r>
              <a:rPr lang="en-US" sz="1200" dirty="0"/>
              <a:t> </a:t>
            </a:r>
          </a:p>
          <a:p>
            <a:pPr>
              <a:spcBef>
                <a:spcPts val="0"/>
              </a:spcBef>
              <a:buFont typeface="Arial" panose="020B0604020202020204" pitchFamily="34" charset="0"/>
              <a:buChar char="•"/>
            </a:pPr>
            <a:r>
              <a:rPr lang="en-US" sz="1400" dirty="0"/>
              <a:t>5GAA 05 April ex </a:t>
            </a:r>
            <a:r>
              <a:rPr lang="en-US" sz="1400" dirty="0" err="1"/>
              <a:t>parte</a:t>
            </a:r>
            <a:r>
              <a:rPr lang="en-US" sz="1400" dirty="0"/>
              <a:t>,  they propose to re-band 75MHz of the 5.9GHz ITS spectrum:</a:t>
            </a:r>
          </a:p>
          <a:p>
            <a:pPr lvl="3">
              <a:spcBef>
                <a:spcPts val="0"/>
              </a:spcBef>
            </a:pPr>
            <a:r>
              <a:rPr lang="en-US" sz="1400" dirty="0"/>
              <a:t> 		</a:t>
            </a:r>
            <a:r>
              <a:rPr lang="en-US" sz="1400" b="0" dirty="0"/>
              <a:t>5850-5855 5MHz 		Reserve Band</a:t>
            </a:r>
          </a:p>
          <a:p>
            <a:pPr lvl="4">
              <a:spcBef>
                <a:spcPts val="0"/>
              </a:spcBef>
            </a:pPr>
            <a:r>
              <a:rPr lang="en-US" sz="1400" dirty="0"/>
              <a:t>5855-5865 10MHz 	802.11 channel 172</a:t>
            </a:r>
          </a:p>
          <a:p>
            <a:pPr lvl="4">
              <a:spcBef>
                <a:spcPts val="0"/>
              </a:spcBef>
            </a:pPr>
            <a:r>
              <a:rPr lang="en-US" sz="1400" dirty="0"/>
              <a:t>5865-5905 40MHz 	for 5G-V2X</a:t>
            </a:r>
          </a:p>
          <a:p>
            <a:pPr lvl="4">
              <a:spcBef>
                <a:spcPts val="0"/>
              </a:spcBef>
            </a:pPr>
            <a:r>
              <a:rPr lang="en-US" sz="1400" dirty="0"/>
              <a:t>5905-5925 20MHz 	for LTE-V2X</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At Interim the RR-TAG approved this ex </a:t>
            </a:r>
            <a:r>
              <a:rPr lang="en-US" sz="1800" dirty="0" err="1"/>
              <a:t>parte</a:t>
            </a:r>
            <a:r>
              <a:rPr lang="en-US" sz="1800" dirty="0"/>
              <a:t>/comments to send to the FCC: </a:t>
            </a:r>
          </a:p>
          <a:p>
            <a:pPr lvl="1">
              <a:spcBef>
                <a:spcPts val="0"/>
              </a:spcBef>
              <a:buFont typeface="Arial" panose="020B0604020202020204" pitchFamily="34" charset="0"/>
              <a:buChar char="•"/>
            </a:pPr>
            <a:r>
              <a:rPr lang="en-US" altLang="en-US" sz="1100" dirty="0">
                <a:hlinkClick r:id="rId5"/>
              </a:rPr>
              <a:t>https://mentor.ieee.org/802.18/dcn/19/18-19-0064-03-0000-5gaa-ex-parte-05apr19-response-ieee-802-fcc-gn-18-357.docx</a:t>
            </a:r>
            <a:endParaRPr lang="en-US" altLang="en-US" sz="1100" dirty="0"/>
          </a:p>
          <a:p>
            <a:pPr>
              <a:spcBef>
                <a:spcPts val="0"/>
              </a:spcBef>
              <a:buFont typeface="Arial" panose="020B0604020202020204" pitchFamily="34" charset="0"/>
              <a:buChar char="•"/>
            </a:pPr>
            <a:r>
              <a:rPr lang="en-US" altLang="en-US" sz="1800" dirty="0"/>
              <a:t>Also at the interim, RR-TAG approved chair to do a cover letter to add to ex </a:t>
            </a:r>
            <a:r>
              <a:rPr lang="en-US" altLang="en-US" sz="1800" dirty="0" err="1"/>
              <a:t>parte</a:t>
            </a:r>
            <a:r>
              <a:rPr lang="en-US" altLang="en-US" sz="1800" dirty="0"/>
              <a:t>/comments to send to DoT:</a:t>
            </a:r>
          </a:p>
          <a:p>
            <a:pPr lvl="1">
              <a:spcBef>
                <a:spcPts val="0"/>
              </a:spcBef>
              <a:buFont typeface="Arial" panose="020B0604020202020204" pitchFamily="34" charset="0"/>
              <a:buChar char="•"/>
            </a:pPr>
            <a:r>
              <a:rPr lang="en-GB" sz="1200" dirty="0">
                <a:hlinkClick r:id="rId6"/>
              </a:rPr>
              <a:t>https://mentor.ieee.org/802.18/dcn/19/18-19-0069-01-0000-5gaa-ex-parte-05apr19-response-ieee-802-to-us-dot.docx</a:t>
            </a:r>
            <a:endParaRPr lang="en-GB" sz="1200" dirty="0"/>
          </a:p>
          <a:p>
            <a:pPr lvl="1">
              <a:spcBef>
                <a:spcPts val="0"/>
              </a:spcBef>
              <a:buFont typeface="Arial" panose="020B0604020202020204" pitchFamily="34" charset="0"/>
              <a:buChar char="•"/>
            </a:pPr>
            <a:r>
              <a:rPr lang="en-GB" sz="1600" dirty="0"/>
              <a:t>Note:  to who and how to send this to the DoT has been very involved also, got there. </a:t>
            </a:r>
          </a:p>
          <a:p>
            <a:pPr>
              <a:spcBef>
                <a:spcPts val="0"/>
              </a:spcBef>
              <a:buFont typeface="Arial" panose="020B0604020202020204" pitchFamily="34" charset="0"/>
              <a:buChar char="•"/>
            </a:pPr>
            <a:r>
              <a:rPr lang="en-US" altLang="en-US" sz="1800" dirty="0"/>
              <a:t>Status of LMSC ballots </a:t>
            </a:r>
            <a:r>
              <a:rPr lang="en-US" altLang="en-US" sz="1400" dirty="0"/>
              <a:t>(</a:t>
            </a:r>
            <a:r>
              <a:rPr lang="en-US" altLang="en-US" sz="1400" b="1" u="sng" dirty="0"/>
              <a:t>It was decided then to go to 2 ballots–30May teleconference)</a:t>
            </a:r>
            <a:endParaRPr lang="en-US" altLang="en-US" sz="1800" b="1" u="sng" dirty="0"/>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t>
            </a: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13 June 19</a:t>
            </a:r>
            <a:endParaRPr lang="en-GB" dirty="0"/>
          </a:p>
        </p:txBody>
      </p:sp>
      <p:sp>
        <p:nvSpPr>
          <p:cNvPr id="8" name="Footer Placeholder 7"/>
          <p:cNvSpPr>
            <a:spLocks noGrp="1"/>
          </p:cNvSpPr>
          <p:nvPr>
            <p:ph type="ftr" idx="14"/>
          </p:nvPr>
        </p:nvSpPr>
        <p:spPr>
          <a:xfrm>
            <a:off x="5334000" y="6629400"/>
            <a:ext cx="3184520" cy="180975"/>
          </a:xfrm>
        </p:spPr>
        <p:txBody>
          <a:bodyPr/>
          <a:lstStyle/>
          <a:p>
            <a:r>
              <a:rPr lang="en-US" dirty="0"/>
              <a:t>Jay Holcomb (Itron)</a:t>
            </a:r>
            <a:endParaRPr lang="en-GB" dirty="0"/>
          </a:p>
        </p:txBody>
      </p:sp>
    </p:spTree>
    <p:extLst>
      <p:ext uri="{BB962C8B-B14F-4D97-AF65-F5344CB8AC3E}">
        <p14:creationId xmlns:p14="http://schemas.microsoft.com/office/powerpoint/2010/main" val="37155787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819631" cy="631751"/>
          </a:xfrm>
        </p:spPr>
        <p:txBody>
          <a:bodyPr/>
          <a:lstStyle/>
          <a:p>
            <a:r>
              <a:rPr lang="en-US" sz="2000" dirty="0"/>
              <a:t>FCC and DoT on 5.9GHz</a:t>
            </a:r>
          </a:p>
        </p:txBody>
      </p:sp>
      <p:sp>
        <p:nvSpPr>
          <p:cNvPr id="3" name="Content Placeholder 2"/>
          <p:cNvSpPr>
            <a:spLocks noGrp="1"/>
          </p:cNvSpPr>
          <p:nvPr>
            <p:ph idx="1"/>
          </p:nvPr>
        </p:nvSpPr>
        <p:spPr>
          <a:xfrm>
            <a:off x="685801" y="1066799"/>
            <a:ext cx="8229600" cy="5432059"/>
          </a:xfrm>
        </p:spPr>
        <p:txBody>
          <a:bodyPr/>
          <a:lstStyle/>
          <a:p>
            <a:pPr>
              <a:buFont typeface="Arial" panose="020B0604020202020204" pitchFamily="34" charset="0"/>
              <a:buChar char="•"/>
            </a:pPr>
            <a:r>
              <a:rPr lang="en-US" sz="1800" dirty="0"/>
              <a:t>We are hearing the FCC is going for sharing with </a:t>
            </a:r>
            <a:r>
              <a:rPr lang="en-US" sz="1800" dirty="0" err="1"/>
              <a:t>WiFi</a:t>
            </a:r>
            <a:r>
              <a:rPr lang="en-US" sz="1800" dirty="0"/>
              <a:t> in the 5.9GHz and DoT will have to consider that. </a:t>
            </a:r>
          </a:p>
          <a:p>
            <a:pPr lvl="1">
              <a:buFont typeface="Arial" panose="020B0604020202020204" pitchFamily="34" charset="0"/>
              <a:buChar char="•"/>
            </a:pPr>
            <a:r>
              <a:rPr lang="en-US" sz="1600" dirty="0"/>
              <a:t>This will come out in the 19June agenda for the 10 July FCC Open Meeting with the FNPRM.   The 2 bigger topics are then: </a:t>
            </a:r>
          </a:p>
          <a:p>
            <a:pPr lvl="2">
              <a:buFont typeface="Arial" panose="020B0604020202020204" pitchFamily="34" charset="0"/>
              <a:buChar char="•"/>
            </a:pPr>
            <a:r>
              <a:rPr lang="en-US" sz="1600" dirty="0"/>
              <a:t>1) share with </a:t>
            </a:r>
            <a:r>
              <a:rPr lang="en-US" sz="1600" dirty="0" err="1"/>
              <a:t>WiFi</a:t>
            </a:r>
            <a:endParaRPr lang="en-US" sz="1600" dirty="0"/>
          </a:p>
          <a:p>
            <a:pPr lvl="2">
              <a:buFont typeface="Arial" panose="020B0604020202020204" pitchFamily="34" charset="0"/>
              <a:buChar char="•"/>
            </a:pPr>
            <a:r>
              <a:rPr lang="en-US" sz="1600" dirty="0"/>
              <a:t>2) where does C-V2X fit in</a:t>
            </a:r>
          </a:p>
          <a:p>
            <a:pPr>
              <a:buFont typeface="Arial" panose="020B0604020202020204" pitchFamily="34" charset="0"/>
              <a:buChar char="•"/>
            </a:pPr>
            <a:endParaRPr lang="en-US" sz="1800" dirty="0">
              <a:hlinkClick r:id="rId2"/>
            </a:endParaRPr>
          </a:p>
          <a:p>
            <a:pPr>
              <a:buFont typeface="Arial" panose="020B0604020202020204" pitchFamily="34" charset="0"/>
              <a:buChar char="•"/>
            </a:pPr>
            <a:r>
              <a:rPr lang="en-US" sz="1800" dirty="0"/>
              <a:t>Link to video on DoT 5.9 GHz meeting; Heidi King’s commentary is one worth listening. </a:t>
            </a:r>
          </a:p>
          <a:p>
            <a:pPr lvl="1">
              <a:buFont typeface="Arial" panose="020B0604020202020204" pitchFamily="34" charset="0"/>
              <a:buChar char="•"/>
            </a:pPr>
            <a:r>
              <a:rPr lang="en-US" sz="1600" dirty="0"/>
              <a:t>As well as the Panasonic commentary,  sharing DSRC and C-V2X.</a:t>
            </a:r>
          </a:p>
          <a:p>
            <a:pPr lvl="1">
              <a:buFont typeface="Arial" panose="020B0604020202020204" pitchFamily="34" charset="0"/>
              <a:buChar char="•"/>
            </a:pPr>
            <a:r>
              <a:rPr lang="en-US" sz="1600" dirty="0">
                <a:hlinkClick r:id="rId2"/>
              </a:rPr>
              <a:t>https://www.transportation.gov/content/traffic-safety-and-59-ghz-band-0</a:t>
            </a:r>
            <a:endParaRPr lang="en-US" sz="16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The upload link is back on the DoT website from the RFC last December to February</a:t>
            </a:r>
          </a:p>
          <a:p>
            <a:pPr lvl="1">
              <a:buFont typeface="Arial" panose="020B0604020202020204" pitchFamily="34" charset="0"/>
              <a:buChar char="•"/>
            </a:pPr>
            <a:r>
              <a:rPr lang="en-US" sz="1400" dirty="0">
                <a:hlinkClick r:id="rId3"/>
              </a:rPr>
              <a:t>https://www.regulations.gov/docketBrowser?rpp=25&amp;so=DESC&amp;sb=commentDueDate&amp;po=0&amp;D=DOT-OST-2018-0210</a:t>
            </a:r>
            <a:r>
              <a:rPr lang="en-US" sz="1400" dirty="0"/>
              <a:t>  </a:t>
            </a:r>
          </a:p>
          <a:p>
            <a:pPr lvl="1">
              <a:buFont typeface="Arial" panose="020B0604020202020204" pitchFamily="34" charset="0"/>
              <a:buChar char="•"/>
            </a:pPr>
            <a:r>
              <a:rPr lang="en-US" sz="1600" dirty="0"/>
              <a:t>The chair will adjust the DoT ex </a:t>
            </a:r>
            <a:r>
              <a:rPr lang="en-US" sz="1600" dirty="0" err="1"/>
              <a:t>parte</a:t>
            </a:r>
            <a:r>
              <a:rPr lang="en-US" sz="1600" dirty="0"/>
              <a:t> cover letter to upload to the DoT consultation as well as the DoT individuals identified. </a:t>
            </a: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13 June 19</a:t>
            </a:r>
            <a:endParaRPr lang="en-GB" dirty="0"/>
          </a:p>
        </p:txBody>
      </p:sp>
      <p:sp>
        <p:nvSpPr>
          <p:cNvPr id="8" name="Footer Placeholder 7"/>
          <p:cNvSpPr>
            <a:spLocks noGrp="1"/>
          </p:cNvSpPr>
          <p:nvPr>
            <p:ph type="ftr" idx="14"/>
          </p:nvPr>
        </p:nvSpPr>
        <p:spPr>
          <a:xfrm>
            <a:off x="5334000" y="6629400"/>
            <a:ext cx="3184520" cy="180975"/>
          </a:xfrm>
        </p:spPr>
        <p:txBody>
          <a:bodyPr/>
          <a:lstStyle/>
          <a:p>
            <a:r>
              <a:rPr lang="en-US" dirty="0"/>
              <a:t>Jay Holcomb (Itron)</a:t>
            </a:r>
            <a:endParaRPr lang="en-GB" dirty="0"/>
          </a:p>
        </p:txBody>
      </p:sp>
    </p:spTree>
    <p:extLst>
      <p:ext uri="{BB962C8B-B14F-4D97-AF65-F5344CB8AC3E}">
        <p14:creationId xmlns:p14="http://schemas.microsoft.com/office/powerpoint/2010/main" val="3189777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LMSC)</a:t>
            </a:r>
            <a:r>
              <a:rPr lang="en-US" altLang="en-US" sz="1800" dirty="0">
                <a:solidFill>
                  <a:schemeClr val="tx1"/>
                </a:solidFill>
              </a:rPr>
              <a:t>;  Nearly Voters: 6;   Aspirant members: 17</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13 June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40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5GAA ex parte comments and approval</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dirty="0"/>
              <a:t>Reviewed updated text from review and inputs at Tuesday’s meeting.  </a:t>
            </a:r>
          </a:p>
          <a:p>
            <a:pPr>
              <a:buFont typeface="Arial" panose="020B0604020202020204" pitchFamily="34" charset="0"/>
              <a:buChar char="•"/>
            </a:pPr>
            <a:r>
              <a:rPr lang="en-US" sz="1600" dirty="0"/>
              <a:t>Formatted for final document and made a few edits.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a:t>
            </a:r>
            <a:r>
              <a:rPr lang="en-US" sz="1600" b="0" dirty="0">
                <a:hlinkClick r:id="rId3"/>
              </a:rPr>
              <a:t>https://mentor.ieee.org/802.18/dcn/19/18-19-0064-03-0000-5gaa-ex-parte-05apr19-response-ieee-802-fcc-gn-18-357.docx</a:t>
            </a:r>
            <a:r>
              <a:rPr lang="en-US" sz="1600" b="0" dirty="0"/>
              <a:t> response to 5GAA’s ex parte to the FCC in GN docket 18-357 of 05 April 2019. With the chair of 802.18 to have editorial privileges and send to the LMSC(EC) for review/approval and submission to the FCC.</a:t>
            </a:r>
          </a:p>
          <a:p>
            <a:endParaRPr lang="en-US" altLang="en-US" sz="1600" dirty="0">
              <a:solidFill>
                <a:schemeClr val="tx1"/>
              </a:solidFill>
            </a:endParaRPr>
          </a:p>
          <a:p>
            <a:r>
              <a:rPr lang="en-US" altLang="en-US" sz="1600" dirty="0"/>
              <a:t>		Moved by:  	Carl K. 	</a:t>
            </a:r>
          </a:p>
          <a:p>
            <a:pPr lvl="1"/>
            <a:r>
              <a:rPr lang="en-US" altLang="en-US" sz="1600" b="1" dirty="0"/>
              <a:t>Seconded by:  	Mike L.</a:t>
            </a:r>
          </a:p>
          <a:p>
            <a:pPr lvl="1"/>
            <a:r>
              <a:rPr lang="en-US" altLang="en-US" sz="1600" b="1" dirty="0"/>
              <a:t>Discussion?	none</a:t>
            </a:r>
          </a:p>
          <a:p>
            <a:pPr lvl="1"/>
            <a:r>
              <a:rPr lang="en-US" altLang="en-US" sz="1600" b="1" dirty="0">
                <a:solidFill>
                  <a:schemeClr val="tx1"/>
                </a:solidFill>
              </a:rPr>
              <a:t>Vote:  _9_Y   /  _0_N   /  _1_A </a:t>
            </a:r>
          </a:p>
          <a:p>
            <a:pPr lvl="1"/>
            <a:endParaRPr lang="en-US" altLang="en-US" sz="1600" b="1" dirty="0">
              <a:solidFill>
                <a:schemeClr val="tx1"/>
              </a:solidFill>
            </a:endParaRPr>
          </a:p>
          <a:p>
            <a:pPr lvl="1"/>
            <a:r>
              <a:rPr lang="en-US" altLang="en-US" sz="1600" b="1" dirty="0">
                <a:solidFill>
                  <a:schemeClr val="tx1"/>
                </a:solidFill>
              </a:rPr>
              <a:t>Motion - Passed</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13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94793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5GAA ex parte comments and approval</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dirty="0"/>
              <a:t>Last minute input was received, would it be useful to also copy the US DoT on this IEEE 802 response.</a:t>
            </a:r>
          </a:p>
          <a:p>
            <a:pPr>
              <a:buFont typeface="Arial" panose="020B0604020202020204" pitchFamily="34" charset="0"/>
              <a:buChar char="•"/>
            </a:pPr>
            <a:r>
              <a:rPr lang="en-US" sz="1600" dirty="0"/>
              <a:t>Quick discussion and all were good with this.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a:t>
            </a:r>
            <a:r>
              <a:rPr lang="en-US" sz="1600" b="0" dirty="0">
                <a:hlinkClick r:id="rId3"/>
              </a:rPr>
              <a:t>https://mentor.ieee.org/802.18/dcn/19/18-19-0064-03-0000-5gaa-ex-parte-05apr19-response-ieee-802-fcc-gn-18-357.docx</a:t>
            </a:r>
            <a:r>
              <a:rPr lang="en-US" sz="1600" b="0" dirty="0"/>
              <a:t> response to 5GAA’s ex parte to the FCC in GN docket 18-357 of 05 April 2019. With the chair of 802.18 to have editorial privileges and permission to add cover letter and send to the LMSC(EC) for review/approval and submission to the US DoT.</a:t>
            </a:r>
          </a:p>
          <a:p>
            <a:endParaRPr lang="en-US" altLang="en-US" sz="1600" dirty="0">
              <a:solidFill>
                <a:schemeClr val="tx1"/>
              </a:solidFill>
            </a:endParaRPr>
          </a:p>
          <a:p>
            <a:r>
              <a:rPr lang="en-US" altLang="en-US" sz="1600" dirty="0"/>
              <a:t>		Moved by:  	Tim J. 	</a:t>
            </a:r>
          </a:p>
          <a:p>
            <a:pPr lvl="1"/>
            <a:r>
              <a:rPr lang="en-US" altLang="en-US" sz="1600" b="1" dirty="0"/>
              <a:t>Seconded by:  	Mike L. </a:t>
            </a:r>
          </a:p>
          <a:p>
            <a:pPr lvl="1"/>
            <a:r>
              <a:rPr lang="en-US" altLang="en-US" sz="1600" b="1" dirty="0"/>
              <a:t>Discussion?	none</a:t>
            </a:r>
          </a:p>
          <a:p>
            <a:pPr lvl="1"/>
            <a:r>
              <a:rPr lang="en-US" altLang="en-US" sz="1600" b="1" dirty="0">
                <a:solidFill>
                  <a:schemeClr val="tx1"/>
                </a:solidFill>
              </a:rPr>
              <a:t>Vote:  _6_Y   /  _0_N   /  _2_A </a:t>
            </a:r>
          </a:p>
          <a:p>
            <a:pPr lvl="1"/>
            <a:endParaRPr lang="en-US" altLang="en-US" sz="1600" b="1" dirty="0">
              <a:solidFill>
                <a:schemeClr val="tx1"/>
              </a:solidFill>
            </a:endParaRPr>
          </a:p>
          <a:p>
            <a:pPr lvl="1"/>
            <a:r>
              <a:rPr lang="en-US" altLang="en-US" sz="1600" b="1" dirty="0">
                <a:solidFill>
                  <a:schemeClr val="tx1"/>
                </a:solidFill>
              </a:rPr>
              <a:t>Motion - Passed</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13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218294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4" name="Date Placeholder 3">
            <a:extLst>
              <a:ext uri="{FF2B5EF4-FFF2-40B4-BE49-F238E27FC236}">
                <a16:creationId xmlns:a16="http://schemas.microsoft.com/office/drawing/2014/main" id="{1FF0D7E8-48E9-479B-BFC7-1D9E5E06BBE0}"/>
              </a:ext>
            </a:extLst>
          </p:cNvPr>
          <p:cNvSpPr>
            <a:spLocks noGrp="1"/>
          </p:cNvSpPr>
          <p:nvPr>
            <p:ph type="dt" idx="15"/>
          </p:nvPr>
        </p:nvSpPr>
        <p:spPr/>
        <p:txBody>
          <a:bodyPr/>
          <a:lstStyle/>
          <a:p>
            <a:r>
              <a:rPr lang="en-US"/>
              <a:t>13 June 19</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13 June 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June 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13 June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 thanks</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Singapore: Proposed Policy Allocation</a:t>
            </a:r>
          </a:p>
          <a:p>
            <a:pPr lvl="1">
              <a:buFont typeface="Arial" panose="020B0604020202020204" pitchFamily="34" charset="0"/>
              <a:buChar char="•"/>
            </a:pPr>
            <a:r>
              <a:rPr lang="en-US" altLang="en-US" sz="1400" dirty="0">
                <a:solidFill>
                  <a:schemeClr val="tx1"/>
                </a:solidFill>
              </a:rPr>
              <a:t>Japan: requesting inputs for WRC-19</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Singapore contributions</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Singapore: Proposed Policy Allocation </a:t>
            </a:r>
          </a:p>
          <a:p>
            <a:pPr lvl="1">
              <a:spcBef>
                <a:spcPts val="0"/>
              </a:spcBef>
              <a:buFont typeface="Arial" panose="020B0604020202020204" pitchFamily="34" charset="0"/>
              <a:buChar char="•"/>
            </a:pPr>
            <a:r>
              <a:rPr lang="en-US" sz="1400" b="0" dirty="0"/>
              <a:t>SRDs from 868 to 920 MHz </a:t>
            </a:r>
          </a:p>
          <a:p>
            <a:pPr lvl="1">
              <a:spcBef>
                <a:spcPts val="0"/>
              </a:spcBef>
              <a:buFont typeface="Arial" panose="020B0604020202020204" pitchFamily="34" charset="0"/>
              <a:buChar char="•"/>
            </a:pPr>
            <a:r>
              <a:rPr lang="en-US" sz="1400" dirty="0"/>
              <a:t>Due 15 July</a:t>
            </a:r>
            <a:endParaRPr lang="en-US" sz="1400" b="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Japan MIC requests inputs for WRC-19 </a:t>
            </a:r>
          </a:p>
          <a:p>
            <a:pPr lvl="1">
              <a:spcBef>
                <a:spcPts val="0"/>
              </a:spcBef>
              <a:buFont typeface="Arial" panose="020B0604020202020204" pitchFamily="34" charset="0"/>
              <a:buChar char="•"/>
            </a:pPr>
            <a:r>
              <a:rPr lang="en-US" altLang="en-US" sz="1400" kern="0" dirty="0"/>
              <a:t>Due 01 July </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5GAA requests FCC to look forward</a:t>
            </a:r>
          </a:p>
          <a:p>
            <a:pPr lvl="1">
              <a:spcBef>
                <a:spcPts val="0"/>
              </a:spcBef>
              <a:buFont typeface="Arial" panose="020B0604020202020204" pitchFamily="34" charset="0"/>
              <a:buChar char="•"/>
            </a:pPr>
            <a:r>
              <a:rPr lang="en-US" sz="1400" dirty="0"/>
              <a:t>FCC Oversite hearing</a:t>
            </a:r>
          </a:p>
          <a:p>
            <a:pPr lvl="1">
              <a:spcBef>
                <a:spcPts val="0"/>
              </a:spcBef>
              <a:buFont typeface="Arial" panose="020B0604020202020204" pitchFamily="34" charset="0"/>
              <a:buChar char="•"/>
            </a:pPr>
            <a:r>
              <a:rPr lang="en-US" sz="1400" dirty="0"/>
              <a:t>Coexistence workshop in July</a:t>
            </a:r>
            <a:endParaRPr lang="en-US" altLang="en-US" sz="1400" kern="0" dirty="0"/>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r>
              <a:rPr lang="en-US" altLang="en-US" sz="1200" kern="0" dirty="0"/>
              <a:t>July Plenary:</a:t>
            </a:r>
          </a:p>
          <a:p>
            <a:pPr lvl="2">
              <a:spcBef>
                <a:spcPts val="0"/>
              </a:spcBef>
              <a:buFont typeface="Arial" panose="020B0604020202020204" pitchFamily="34" charset="0"/>
              <a:buChar char="•"/>
            </a:pPr>
            <a:r>
              <a:rPr lang="en-US" altLang="en-US" sz="1200" kern="0" dirty="0"/>
              <a:t>Update to ITU-R SM.2352  on THz communications</a:t>
            </a:r>
          </a:p>
          <a:p>
            <a:pPr lvl="2">
              <a:spcBef>
                <a:spcPts val="0"/>
              </a:spcBef>
              <a:buFont typeface="Arial" panose="020B0604020202020204" pitchFamily="34" charset="0"/>
              <a:buChar char="•"/>
            </a:pPr>
            <a:r>
              <a:rPr lang="en-US" altLang="en-US" sz="1200" kern="0" dirty="0"/>
              <a:t>UWB status Japan</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a:spcBef>
                <a:spcPts val="400"/>
              </a:spcBef>
              <a:buFont typeface="Arial" panose="020B0604020202020204" pitchFamily="34" charset="0"/>
              <a:buChar char="•"/>
            </a:pPr>
            <a:r>
              <a:rPr lang="en-US" altLang="en-US" sz="1400" u="sng" dirty="0"/>
              <a:t>Motion:</a:t>
            </a:r>
            <a:r>
              <a:rPr lang="en-US" altLang="en-US" sz="1400" dirty="0"/>
              <a:t> To approve the agenda as presented on previous slide</a:t>
            </a:r>
          </a:p>
          <a:p>
            <a:pPr>
              <a:spcBef>
                <a:spcPts val="400"/>
              </a:spcBef>
            </a:pPr>
            <a:r>
              <a:rPr lang="en-US" altLang="en-US" sz="1400" b="1" dirty="0"/>
              <a:t>	</a:t>
            </a:r>
            <a:r>
              <a:rPr lang="en-US" altLang="en-US" sz="1400" b="1" dirty="0">
                <a:solidFill>
                  <a:schemeClr val="tx1"/>
                </a:solidFill>
              </a:rPr>
              <a:t>	</a:t>
            </a:r>
            <a:r>
              <a:rPr lang="en-US" altLang="en-US" sz="1400" dirty="0">
                <a:solidFill>
                  <a:schemeClr val="tx1"/>
                </a:solidFill>
              </a:rPr>
              <a:t>Moved by:  	Peter E.  </a:t>
            </a:r>
          </a:p>
          <a:p>
            <a:pPr>
              <a:spcBef>
                <a:spcPts val="400"/>
              </a:spcBef>
            </a:pPr>
            <a:r>
              <a:rPr lang="en-US" altLang="en-US" sz="1400" b="1" dirty="0">
                <a:solidFill>
                  <a:schemeClr val="tx1"/>
                </a:solidFill>
              </a:rPr>
              <a:t>		Seconded by:	Stuart K. </a:t>
            </a:r>
            <a:endParaRPr lang="en-US" altLang="en-US" sz="1400" dirty="0">
              <a:solidFill>
                <a:schemeClr val="tx1"/>
              </a:solidFill>
            </a:endParaRPr>
          </a:p>
          <a:p>
            <a:pPr lvl="1">
              <a:spcBef>
                <a:spcPts val="400"/>
              </a:spcBef>
            </a:pPr>
            <a:r>
              <a:rPr lang="en-US" altLang="en-US" sz="1400" b="1" dirty="0">
                <a:solidFill>
                  <a:schemeClr val="tx1"/>
                </a:solidFill>
              </a:rPr>
              <a:t>Discussion?  	None</a:t>
            </a:r>
          </a:p>
          <a:p>
            <a:pPr lvl="1">
              <a:spcBef>
                <a:spcPts val="400"/>
              </a:spcBef>
            </a:pPr>
            <a:r>
              <a:rPr lang="en-US" altLang="en-US" sz="1400" b="1" dirty="0">
                <a:solidFill>
                  <a:schemeClr val="tx1"/>
                </a:solidFill>
              </a:rPr>
              <a:t>Vote:  Unanimous consent</a:t>
            </a:r>
          </a:p>
          <a:p>
            <a:pPr lvl="4">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400" u="sng" dirty="0"/>
              <a:t>Motion:</a:t>
            </a:r>
            <a:r>
              <a:rPr lang="en-US" altLang="en-US" sz="1400" dirty="0"/>
              <a:t> To approve the minutes from the IEEE 802.18 teleconference 06 June 2019 in document: </a:t>
            </a:r>
            <a:r>
              <a:rPr lang="en-US" altLang="en-US" sz="1400" dirty="0">
                <a:hlinkClick r:id="rId2"/>
              </a:rPr>
              <a:t>https://mentor.ieee.org/802.18/dcn/19/18-19-0071-00-0000-minutes-06jun19-rrtag-teleconference.docx</a:t>
            </a:r>
            <a:r>
              <a:rPr lang="en-US" altLang="en-US" sz="1400" dirty="0"/>
              <a:t>   </a:t>
            </a:r>
            <a:r>
              <a:rPr lang="en-US" sz="1400" b="1" dirty="0"/>
              <a:t>Posted:  </a:t>
            </a:r>
            <a:r>
              <a:rPr lang="en-US" sz="1400" b="0" dirty="0"/>
              <a:t>07-Jun-2019 10:19:24 ET</a:t>
            </a:r>
          </a:p>
          <a:p>
            <a:pPr marL="0" indent="0">
              <a:spcBef>
                <a:spcPts val="400"/>
              </a:spcBef>
            </a:pPr>
            <a:r>
              <a:rPr lang="en-US" altLang="en-US" sz="1400" b="0" dirty="0">
                <a:solidFill>
                  <a:schemeClr val="tx1"/>
                </a:solidFill>
              </a:rPr>
              <a:t>	</a:t>
            </a:r>
            <a:r>
              <a:rPr lang="en-US" altLang="en-US" sz="1400" dirty="0">
                <a:solidFill>
                  <a:schemeClr val="tx1"/>
                </a:solidFill>
              </a:rPr>
              <a:t>Moved by:  	Mike L.</a:t>
            </a:r>
          </a:p>
          <a:p>
            <a:pPr marL="0" indent="0">
              <a:spcBef>
                <a:spcPts val="400"/>
              </a:spcBef>
            </a:pPr>
            <a:r>
              <a:rPr lang="en-US" altLang="en-US" sz="1400" dirty="0">
                <a:solidFill>
                  <a:schemeClr val="tx1"/>
                </a:solidFill>
              </a:rPr>
              <a:t>	Seconded:		Peter E. </a:t>
            </a:r>
          </a:p>
          <a:p>
            <a:pPr>
              <a:spcBef>
                <a:spcPts val="400"/>
              </a:spcBef>
            </a:pPr>
            <a:r>
              <a:rPr lang="en-US" altLang="en-US" sz="1400" b="1" dirty="0">
                <a:solidFill>
                  <a:schemeClr val="tx1"/>
                </a:solidFill>
              </a:rPr>
              <a:t>		Discussion?  	None</a:t>
            </a:r>
          </a:p>
          <a:p>
            <a:pPr>
              <a:spcBef>
                <a:spcPts val="400"/>
              </a:spcBef>
            </a:pPr>
            <a:r>
              <a:rPr lang="en-US" altLang="en-US" sz="1400" dirty="0">
                <a:solidFill>
                  <a:schemeClr val="tx1"/>
                </a:solidFill>
              </a:rPr>
              <a:t>		</a:t>
            </a:r>
            <a:r>
              <a:rPr lang="en-US" altLang="en-US" sz="1400" b="1" dirty="0">
                <a:solidFill>
                  <a:schemeClr val="tx1"/>
                </a:solidFill>
              </a:rPr>
              <a:t>Vote:  </a:t>
            </a:r>
            <a:r>
              <a:rPr lang="en-US" altLang="en-US" sz="1400" dirty="0">
                <a:solidFill>
                  <a:schemeClr val="tx1"/>
                </a:solidFill>
              </a:rPr>
              <a:t>Unanimous consent</a:t>
            </a:r>
          </a:p>
          <a:p>
            <a:pPr>
              <a:spcBef>
                <a:spcPts val="400"/>
              </a:spcBef>
            </a:pPr>
            <a:endParaRPr lang="en-US" altLang="en-US" sz="1400" dirty="0">
              <a:solidFill>
                <a:schemeClr val="bg1">
                  <a:lumMod val="75000"/>
                </a:schemeClr>
              </a:solidFill>
            </a:endParaRPr>
          </a:p>
          <a:p>
            <a:pPr>
              <a:spcBef>
                <a:spcPts val="400"/>
              </a:spcBef>
              <a:buFont typeface="Arial" panose="020B0604020202020204" pitchFamily="34" charset="0"/>
              <a:buChar char="•"/>
            </a:pPr>
            <a:r>
              <a:rPr lang="en-US" altLang="en-US" sz="1400" u="sng" dirty="0"/>
              <a:t>Motion:</a:t>
            </a:r>
            <a:r>
              <a:rPr lang="en-US" altLang="en-US" sz="1400" dirty="0"/>
              <a:t> To approve the minutes from the IEEE 802.18 teleconference 30 May 2019 in document: </a:t>
            </a:r>
            <a:r>
              <a:rPr lang="en-US" altLang="en-US" sz="1400" dirty="0">
                <a:hlinkClick r:id="rId3"/>
              </a:rPr>
              <a:t>https://mentor.ieee.org/802.18/dcn/19/18-19-0068-00-0000-minutes-30may19-rrtag-teleconference.docx</a:t>
            </a:r>
            <a:r>
              <a:rPr lang="en-US" altLang="en-US" sz="1400" dirty="0"/>
              <a:t>  </a:t>
            </a:r>
            <a:r>
              <a:rPr lang="en-US" sz="1400" dirty="0"/>
              <a:t>Posted:  </a:t>
            </a:r>
            <a:r>
              <a:rPr lang="en-US" sz="1400" b="0" dirty="0"/>
              <a:t>31-May-2019 08:39:01 ET</a:t>
            </a:r>
          </a:p>
          <a:p>
            <a:pPr marL="0" indent="0">
              <a:spcBef>
                <a:spcPts val="400"/>
              </a:spcBef>
            </a:pPr>
            <a:r>
              <a:rPr lang="en-US" altLang="en-US" sz="1400" b="0" dirty="0">
                <a:solidFill>
                  <a:schemeClr val="tx1"/>
                </a:solidFill>
              </a:rPr>
              <a:t>	</a:t>
            </a:r>
            <a:r>
              <a:rPr lang="en-US" altLang="en-US" sz="1400" dirty="0">
                <a:solidFill>
                  <a:schemeClr val="tx1"/>
                </a:solidFill>
              </a:rPr>
              <a:t>Moved by:  	Stuart K.</a:t>
            </a:r>
          </a:p>
          <a:p>
            <a:pPr>
              <a:spcBef>
                <a:spcPts val="400"/>
              </a:spcBef>
            </a:pPr>
            <a:r>
              <a:rPr lang="en-US" altLang="en-US" sz="1400" dirty="0">
                <a:solidFill>
                  <a:schemeClr val="tx1"/>
                </a:solidFill>
              </a:rPr>
              <a:t>		Seconded:		Jay H. </a:t>
            </a:r>
          </a:p>
          <a:p>
            <a:pPr>
              <a:spcBef>
                <a:spcPts val="400"/>
              </a:spcBef>
            </a:pPr>
            <a:r>
              <a:rPr lang="en-US" altLang="en-US" sz="1400" dirty="0">
                <a:solidFill>
                  <a:schemeClr val="tx1"/>
                </a:solidFill>
              </a:rPr>
              <a:t>		Discussion?  	None</a:t>
            </a:r>
          </a:p>
          <a:p>
            <a:pPr>
              <a:spcBef>
                <a:spcPts val="400"/>
              </a:spcBef>
            </a:pPr>
            <a:r>
              <a:rPr lang="en-US" altLang="en-US" sz="1400" dirty="0">
                <a:solidFill>
                  <a:schemeClr val="tx1"/>
                </a:solidFill>
              </a:rPr>
              <a:t>		Vote:  Unanimous consent</a:t>
            </a:r>
          </a:p>
          <a:p>
            <a:pPr>
              <a:spcBef>
                <a:spcPts val="400"/>
              </a:spcBef>
              <a:buFont typeface="Arial" panose="020B0604020202020204" pitchFamily="34" charset="0"/>
              <a:buChar char="•"/>
            </a:pPr>
            <a:r>
              <a:rPr lang="en-US" altLang="en-US" sz="1400" dirty="0">
                <a:solidFill>
                  <a:schemeClr val="tx1"/>
                </a:solidFill>
              </a:rPr>
              <a:t>RR-TAG is in need of a vice-chair and secretary, </a:t>
            </a:r>
            <a:r>
              <a:rPr lang="en-US" altLang="en-US" sz="1400" dirty="0">
                <a:solidFill>
                  <a:srgbClr val="7030A0"/>
                </a:solidFill>
              </a:rPr>
              <a:t>is there anyone that can help? </a:t>
            </a:r>
            <a:r>
              <a:rPr lang="en-US" altLang="en-US" sz="14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13 June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a:t>
            </a:r>
          </a:p>
          <a:p>
            <a:pPr lvl="1">
              <a:spcBef>
                <a:spcPts val="0"/>
              </a:spcBef>
              <a:buFont typeface="Arial" panose="020B0604020202020204" pitchFamily="34" charset="0"/>
              <a:buChar char="•"/>
            </a:pPr>
            <a:r>
              <a:rPr lang="en-US" sz="1600" dirty="0"/>
              <a:t>New WI, PWI_BRAN_1901_v1, came up on a new Harmonized Standard for 5.925 – 6.425GHz. This will be a different standard from the current 5GHz EN 301 893. </a:t>
            </a:r>
          </a:p>
          <a:p>
            <a:pPr lvl="1">
              <a:spcBef>
                <a:spcPts val="0"/>
              </a:spcBef>
              <a:buFont typeface="Arial" panose="020B0604020202020204" pitchFamily="34" charset="0"/>
              <a:buChar char="•"/>
            </a:pPr>
            <a:r>
              <a:rPr lang="en-US" sz="1600" dirty="0"/>
              <a:t>There is significant number of attendees for the meeting next week and it is in a small facility.   (Many thought voting for chair would occur, though not this meeting.)</a:t>
            </a:r>
          </a:p>
          <a:p>
            <a:pPr lvl="1">
              <a:spcBef>
                <a:spcPts val="0"/>
              </a:spcBef>
              <a:buFont typeface="Arial" panose="020B0604020202020204" pitchFamily="34" charset="0"/>
              <a:buChar char="•"/>
            </a:pPr>
            <a:r>
              <a:rPr lang="en-US" sz="1600" dirty="0"/>
              <a:t> </a:t>
            </a:r>
            <a:r>
              <a:rPr lang="en-GB" sz="1600" dirty="0"/>
              <a:t>Effort progresses finding a new chair. </a:t>
            </a:r>
          </a:p>
          <a:p>
            <a:pPr lvl="3">
              <a:spcBef>
                <a:spcPts val="0"/>
              </a:spcBef>
              <a:buFont typeface="Arial" panose="020B0604020202020204" pitchFamily="34" charset="0"/>
              <a:buChar char="•"/>
            </a:pPr>
            <a:r>
              <a:rPr lang="en-GB" sz="1200" dirty="0"/>
              <a:t>Voting will be in October.  (This is a 2 year, term and nomination continue though the Oct. meeting.)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02-03 July</a:t>
            </a:r>
          </a:p>
          <a:p>
            <a:pPr lvl="1">
              <a:spcBef>
                <a:spcPts val="0"/>
              </a:spcBef>
              <a:buFont typeface="Arial" panose="020B0604020202020204" pitchFamily="34" charset="0"/>
              <a:buChar char="•"/>
            </a:pPr>
            <a:r>
              <a:rPr lang="en-US" sz="1600" dirty="0">
                <a:solidFill>
                  <a:schemeClr val="tx1"/>
                </a:solidFill>
              </a:rPr>
              <a:t>No candidate for chair at this time. </a:t>
            </a:r>
          </a:p>
          <a:p>
            <a:pPr lvl="1">
              <a:spcBef>
                <a:spcPts val="0"/>
              </a:spcBef>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t>Delegated Act on C-ITS is still not fully in force.</a:t>
            </a:r>
          </a:p>
          <a:p>
            <a:pPr lvl="1">
              <a:buFont typeface="Arial" panose="020B0604020202020204" pitchFamily="34" charset="0"/>
              <a:buChar char="•"/>
            </a:pPr>
            <a:r>
              <a:rPr lang="en-US" sz="1600" dirty="0"/>
              <a:t>Objection period is until 13 July 2019.</a:t>
            </a:r>
          </a:p>
          <a:p>
            <a:pPr>
              <a:spcBef>
                <a:spcPts val="0"/>
              </a:spcBef>
              <a:buFont typeface="Arial" panose="020B0604020202020204" pitchFamily="34" charset="0"/>
              <a:buChar char="•"/>
            </a:pPr>
            <a:endParaRPr lang="en-US" sz="2000" dirty="0"/>
          </a:p>
          <a:p>
            <a:pPr lvl="5">
              <a:spcBef>
                <a:spcPts val="0"/>
              </a:spcBef>
              <a:buFont typeface="Arial" panose="020B0604020202020204" pitchFamily="34" charset="0"/>
              <a:buChar char="•"/>
            </a:pP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June 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799"/>
            <a:ext cx="7057845" cy="5408613"/>
          </a:xfrm>
        </p:spPr>
        <p:txBody>
          <a:bodyPr/>
          <a:lstStyle/>
          <a:p>
            <a:pPr lvl="4">
              <a:buFont typeface="Arial" panose="020B0604020202020204" pitchFamily="34" charset="0"/>
              <a:buChar char="•"/>
            </a:pPr>
            <a:endParaRPr lang="en-US" sz="7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3"/>
              </a:rPr>
              <a:t>&lt;SE45&gt;</a:t>
            </a:r>
            <a:r>
              <a:rPr lang="en-US" altLang="en-US" sz="1400" b="0" dirty="0"/>
              <a:t>- set aside  and ECC </a:t>
            </a:r>
            <a:r>
              <a:rPr lang="en-US" altLang="en-US" sz="1400" b="0" dirty="0">
                <a:hlinkClick r:id="rId4"/>
              </a:rPr>
              <a:t>&lt;WGSE&gt; </a:t>
            </a:r>
            <a:endParaRPr lang="en-US" sz="1400" dirty="0"/>
          </a:p>
          <a:p>
            <a:pPr lvl="1">
              <a:buFont typeface="Arial" panose="020B0604020202020204" pitchFamily="34" charset="0"/>
              <a:buChar char="•"/>
            </a:pPr>
            <a:r>
              <a:rPr lang="en-US" sz="1400" dirty="0">
                <a:solidFill>
                  <a:schemeClr val="tx1"/>
                </a:solidFill>
              </a:rPr>
              <a:t>SE 45will be picking up some sharing studies, so this group will be continuing.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5"/>
              </a:rPr>
              <a:t>&lt;FM57&gt;</a:t>
            </a:r>
            <a:r>
              <a:rPr lang="en-US" altLang="en-US" sz="1400" b="0" dirty="0"/>
              <a:t>  </a:t>
            </a:r>
            <a:r>
              <a:rPr lang="en-US" sz="1400" dirty="0"/>
              <a:t>next meeting #8, 24-26 Sept, 2019, _____</a:t>
            </a:r>
            <a:endParaRPr lang="en-US" sz="1400" b="0" dirty="0"/>
          </a:p>
          <a:p>
            <a:pPr lvl="1">
              <a:buFont typeface="Arial" panose="020B0604020202020204" pitchFamily="34" charset="0"/>
              <a:buChar char="•"/>
            </a:pPr>
            <a:r>
              <a:rPr lang="en-US" sz="1500" dirty="0">
                <a:solidFill>
                  <a:schemeClr val="tx1"/>
                </a:solidFill>
              </a:rPr>
              <a:t> Nothing new. </a:t>
            </a:r>
          </a:p>
          <a:p>
            <a:pPr lvl="1">
              <a:buFont typeface="Arial" panose="020B0604020202020204" pitchFamily="34" charset="0"/>
              <a:buChar char="•"/>
            </a:pPr>
            <a:endParaRPr lang="en-US" sz="1500" dirty="0">
              <a:solidFill>
                <a:schemeClr val="tx1"/>
              </a:solidFill>
            </a:endParaRPr>
          </a:p>
          <a:p>
            <a:pPr>
              <a:buFont typeface="Arial" panose="020B0604020202020204" pitchFamily="34" charset="0"/>
              <a:buChar char="•"/>
            </a:pPr>
            <a:r>
              <a:rPr lang="en-US" sz="1400" dirty="0">
                <a:solidFill>
                  <a:schemeClr val="tx1"/>
                </a:solidFill>
              </a:rPr>
              <a:t>CEPT – ECC </a:t>
            </a:r>
            <a:r>
              <a:rPr lang="en-US" sz="1400" dirty="0">
                <a:solidFill>
                  <a:schemeClr val="tx1"/>
                </a:solidFill>
                <a:hlinkClick r:id="rId6"/>
              </a:rPr>
              <a:t>&lt;WGFM&gt;</a:t>
            </a:r>
            <a:r>
              <a:rPr lang="en-US" sz="1400" dirty="0">
                <a:solidFill>
                  <a:schemeClr val="tx1"/>
                </a:solidFill>
              </a:rPr>
              <a:t>  meeting #94, 03-07 June, Estonia</a:t>
            </a:r>
          </a:p>
          <a:p>
            <a:pPr lvl="1">
              <a:buFont typeface="Arial" panose="020B0604020202020204" pitchFamily="34" charset="0"/>
              <a:buChar char="•"/>
            </a:pPr>
            <a:r>
              <a:rPr lang="en-US" sz="1400" dirty="0">
                <a:solidFill>
                  <a:schemeClr val="tx1"/>
                </a:solidFill>
              </a:rPr>
              <a:t>WG FM did endorse the draft CEPT Report A </a:t>
            </a:r>
          </a:p>
          <a:p>
            <a:pPr lvl="1">
              <a:buFont typeface="Arial" panose="020B0604020202020204" pitchFamily="34" charset="0"/>
              <a:buChar char="•"/>
            </a:pPr>
            <a:r>
              <a:rPr lang="en-US" sz="1400" dirty="0">
                <a:solidFill>
                  <a:schemeClr val="tx1"/>
                </a:solidFill>
              </a:rPr>
              <a:t>NWI for harmonized technical condition, 5925-6425 MHz</a:t>
            </a:r>
          </a:p>
          <a:p>
            <a:pPr lvl="1">
              <a:buFont typeface="Arial" panose="020B0604020202020204" pitchFamily="34" charset="0"/>
              <a:buChar char="•"/>
            </a:pPr>
            <a:r>
              <a:rPr lang="en-US" sz="1400" dirty="0">
                <a:solidFill>
                  <a:schemeClr val="tx1"/>
                </a:solidFill>
              </a:rPr>
              <a:t>NWI for development of a new ECC Report on 5725-5850MHz</a:t>
            </a: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June 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987911" cy="631751"/>
          </a:xfrm>
        </p:spPr>
        <p:txBody>
          <a:bodyPr/>
          <a:lstStyle/>
          <a:p>
            <a:r>
              <a:rPr lang="en-US" sz="2000" dirty="0"/>
              <a:t>Singapore: Proposed Policy Allocation of SRD from 868 to 920 MHz -1 </a:t>
            </a:r>
          </a:p>
        </p:txBody>
      </p:sp>
      <p:sp>
        <p:nvSpPr>
          <p:cNvPr id="3" name="Content Placeholder 2"/>
          <p:cNvSpPr>
            <a:spLocks noGrp="1"/>
          </p:cNvSpPr>
          <p:nvPr>
            <p:ph idx="1"/>
          </p:nvPr>
        </p:nvSpPr>
        <p:spPr>
          <a:xfrm>
            <a:off x="724402" y="1263649"/>
            <a:ext cx="8387602" cy="5211763"/>
          </a:xfrm>
        </p:spPr>
        <p:txBody>
          <a:bodyPr/>
          <a:lstStyle/>
          <a:p>
            <a:pPr>
              <a:buFont typeface="Arial" panose="020B0604020202020204" pitchFamily="34" charset="0"/>
              <a:buChar char="•"/>
            </a:pPr>
            <a:r>
              <a:rPr lang="en-US" sz="1800" dirty="0"/>
              <a:t>Singapore: PROPOSED POLICY FRAMEWORKS FOR THE ALLOCATION OF 800 MHZ, TDD 1900 MHZ AND FDD 2100 MHZ SPECTRUM BANDS  </a:t>
            </a:r>
          </a:p>
          <a:p>
            <a:pPr lvl="1">
              <a:buFont typeface="Arial" panose="020B0604020202020204" pitchFamily="34" charset="0"/>
              <a:buChar char="•"/>
            </a:pPr>
            <a:r>
              <a:rPr lang="en-US" sz="1600" dirty="0">
                <a:hlinkClick r:id="rId3"/>
              </a:rPr>
              <a:t>https://mentor.ieee.org/802.18/dcn/19/18-19-0066-00-0000-singapore-consultation-866-869mhz-srds-move-to-920-925mhz.pdf</a:t>
            </a:r>
            <a:r>
              <a:rPr lang="en-US" sz="1600" dirty="0"/>
              <a:t>  </a:t>
            </a:r>
          </a:p>
          <a:p>
            <a:pPr>
              <a:buFont typeface="Arial" panose="020B0604020202020204" pitchFamily="34" charset="0"/>
              <a:buChar char="•"/>
            </a:pPr>
            <a:r>
              <a:rPr lang="en-US" sz="1800" dirty="0"/>
              <a:t>IMDA (</a:t>
            </a:r>
            <a:r>
              <a:rPr lang="en-US" sz="1800" b="1" dirty="0"/>
              <a:t>Info-communications Media Development Authority – Their FCC)</a:t>
            </a:r>
            <a:r>
              <a:rPr lang="en-US" sz="1800" dirty="0"/>
              <a:t> is now proposing to reconfirm the </a:t>
            </a:r>
            <a:r>
              <a:rPr lang="en-US" sz="1800" dirty="0" err="1"/>
              <a:t>refarming</a:t>
            </a:r>
            <a:r>
              <a:rPr lang="en-US" sz="1800" dirty="0"/>
              <a:t> of 868-869 MHz band for enterprise and public mobile use and migrate all SRDs from 866-869 MHz to 920-925 MHz bands.</a:t>
            </a:r>
          </a:p>
          <a:p>
            <a:pPr lvl="1">
              <a:buFont typeface="Arial" panose="020B0604020202020204" pitchFamily="34" charset="0"/>
              <a:buChar char="•"/>
            </a:pPr>
            <a:r>
              <a:rPr lang="en-US" sz="1600" dirty="0"/>
              <a:t>For details, you would refer to Section 2 of the new IMDA consultation (Public Consultation on Allocation of Spectrum for Enterprise and Public Mobile use), especially footnote 3, paragraph 2.8, and paragraph 2.14:</a:t>
            </a:r>
          </a:p>
          <a:p>
            <a:pPr>
              <a:buFont typeface="Arial" panose="020B0604020202020204" pitchFamily="34" charset="0"/>
              <a:buChar char="•"/>
            </a:pPr>
            <a:r>
              <a:rPr lang="en-US" sz="1800" dirty="0"/>
              <a:t>The consultation deadline is July 15, Singapore local time.  (27June latest RR-TAG approval) </a:t>
            </a:r>
          </a:p>
          <a:p>
            <a:pPr>
              <a:buFont typeface="Arial" panose="020B0604020202020204" pitchFamily="34" charset="0"/>
              <a:buChar char="•"/>
            </a:pPr>
            <a:r>
              <a:rPr lang="en-US" sz="1800" b="1" dirty="0"/>
              <a:t>The lean is we should be put some paragraphs together and respond to not </a:t>
            </a:r>
            <a:r>
              <a:rPr lang="en-US" sz="1800" dirty="0"/>
              <a:t>l</a:t>
            </a:r>
            <a:r>
              <a:rPr lang="en-US" sz="1800" b="1" dirty="0"/>
              <a:t>ose the 3MHz of licensed exempt spectrum.   </a:t>
            </a:r>
          </a:p>
          <a:p>
            <a:pPr>
              <a:buFont typeface="Arial" panose="020B0604020202020204" pitchFamily="34" charset="0"/>
              <a:buChar char="•"/>
            </a:pPr>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13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35816</TotalTime>
  <Words>3119</Words>
  <Application>Microsoft Office PowerPoint</Application>
  <PresentationFormat>On-screen Show (4:3)</PresentationFormat>
  <Paragraphs>419</Paragraphs>
  <Slides>22</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31"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Singapore: Proposed Policy Allocation of SRD from 868 to 920 MHz -1 </vt:lpstr>
      <vt:lpstr>Singapore: Proposed Policy Allocation of SRD from 868 to 920 MHz -2 </vt:lpstr>
      <vt:lpstr>Japan: new consultation published by Japan MIC re the WRC 19</vt:lpstr>
      <vt:lpstr>General Discussion Items</vt:lpstr>
      <vt:lpstr>General Discussion Items</vt:lpstr>
      <vt:lpstr>Actions Required</vt:lpstr>
      <vt:lpstr>Any Other Business</vt:lpstr>
      <vt:lpstr>Adjourn</vt:lpstr>
      <vt:lpstr>PowerPoint Presentation</vt:lpstr>
      <vt:lpstr>5GAA requests the Commission consider a forward-looking approach</vt:lpstr>
      <vt:lpstr>FCC and DoT on 5.9GHz</vt:lpstr>
      <vt:lpstr>5GAA ex parte comments and approval</vt:lpstr>
      <vt:lpstr>5GAA ex parte comments and approval</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1547</cp:revision>
  <cp:lastPrinted>1601-01-01T00:00:00Z</cp:lastPrinted>
  <dcterms:created xsi:type="dcterms:W3CDTF">2016-03-03T14:54:45Z</dcterms:created>
  <dcterms:modified xsi:type="dcterms:W3CDTF">2019-06-13T21:23:32Z</dcterms:modified>
</cp:coreProperties>
</file>