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41" r:id="rId3"/>
    <p:sldId id="329" r:id="rId4"/>
    <p:sldId id="330" r:id="rId5"/>
    <p:sldId id="516" r:id="rId6"/>
    <p:sldId id="559" r:id="rId7"/>
    <p:sldId id="517" r:id="rId8"/>
    <p:sldId id="486" r:id="rId9"/>
    <p:sldId id="572" r:id="rId10"/>
    <p:sldId id="588" r:id="rId11"/>
    <p:sldId id="582" r:id="rId12"/>
    <p:sldId id="585" r:id="rId13"/>
    <p:sldId id="524" r:id="rId14"/>
    <p:sldId id="498" r:id="rId15"/>
    <p:sldId id="402" r:id="rId16"/>
    <p:sldId id="403" r:id="rId17"/>
    <p:sldId id="573" r:id="rId18"/>
    <p:sldId id="586" r:id="rId19"/>
    <p:sldId id="578" r:id="rId20"/>
    <p:sldId id="581" r:id="rId21"/>
    <p:sldId id="574"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802.18-19/0075r00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72-00-0000-opinions-concerning-japan-s-way-of-thinking-draft-for-wrc-19.docx" TargetMode="External"/><Relationship Id="rId2" Type="http://schemas.openxmlformats.org/officeDocument/2006/relationships/hyperlink" Target="http://www.soumu.go.jp/menu_news/s-news/01kiban10_02000032.html" TargetMode="External"/><Relationship Id="rId1" Type="http://schemas.openxmlformats.org/officeDocument/2006/relationships/slideLayout" Target="../slideLayouts/slideLayout1.xml"/><Relationship Id="rId4" Type="http://schemas.openxmlformats.org/officeDocument/2006/relationships/hyperlink" Target="https://mentor.ieee.org/802.18/dcn/17/18-17-0073-07-0000-ieee-802-viewpoints-on-wrc-19-agenda-items.ppt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69-01-0000-5gaa-ex-parte-05apr19-response-ieee-802-to-us-dot.docx" TargetMode="Externa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51-00-0000-5gaa-waiver-ex-parte-notice-4-5-19-fcc-gn-18-357.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egulations.gov/docketBrowser?rpp=25&amp;so=DESC&amp;sb=commentDueDate&amp;po=0&amp;D=DOT-OST-2018-0210" TargetMode="External"/><Relationship Id="rId2" Type="http://schemas.openxmlformats.org/officeDocument/2006/relationships/hyperlink" Target="https://www.transportation.gov/content/traffic-safety-and-59-ghz-band-0"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9/18-19-0068-00-0000-minutes-30may19-rrtag-teleconference.docx" TargetMode="External"/><Relationship Id="rId2" Type="http://schemas.openxmlformats.org/officeDocument/2006/relationships/hyperlink" Target="https://mentor.ieee.org/802.18/dcn/19/18-19-0071-00-0000-minutes-06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wg-se/se-45/client/introduction/" TargetMode="External"/><Relationship Id="rId7" Type="http://schemas.openxmlformats.org/officeDocument/2006/relationships/hyperlink" Target="https://www.cept.org/Documents/wg-se/51677/se-19-082a04_ecc-report-302-agreed-wgs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Documents/se-45/50937/se45-19-004a2_table-of-resolution-of-comments-from-pc-on-draft-ecc-report-302" TargetMode="External"/><Relationship Id="rId5"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ecc/groups/ecc/wg-fm/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1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-2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r>
              <a:rPr lang="en-US" sz="2200" b="0" dirty="0"/>
              <a:t>Is there anyone willing to start up some text for comments?  </a:t>
            </a:r>
          </a:p>
          <a:p>
            <a:pPr lvl="1">
              <a:buFont typeface="Arial" panose="020B0604020202020204" pitchFamily="34" charset="0"/>
              <a:buChar char="•"/>
            </a:pPr>
            <a:r>
              <a:rPr lang="en-US" sz="1800" dirty="0"/>
              <a:t>Also need to work out logistics for how to file. </a:t>
            </a:r>
            <a:r>
              <a:rPr lang="en-US" sz="1800" b="0" dirty="0"/>
              <a:t>  </a:t>
            </a:r>
          </a:p>
          <a:p>
            <a:pPr>
              <a:buFont typeface="Arial" panose="020B0604020202020204" pitchFamily="34" charset="0"/>
              <a:buChar char="•"/>
            </a:pPr>
            <a:r>
              <a:rPr lang="en-US" sz="2200" b="0" dirty="0"/>
              <a:t> </a:t>
            </a:r>
          </a:p>
          <a:p>
            <a:pPr>
              <a:buFont typeface="Arial" panose="020B0604020202020204" pitchFamily="34" charset="0"/>
              <a:buChar char="•"/>
            </a:pPr>
            <a:r>
              <a:rPr lang="en-US" sz="2200" b="0" dirty="0"/>
              <a:t> </a:t>
            </a:r>
          </a:p>
          <a:p>
            <a:pPr>
              <a:buFont typeface="Arial" panose="020B0604020202020204" pitchFamily="34" charset="0"/>
              <a:buChar char="•"/>
            </a:pPr>
            <a:r>
              <a:rPr lang="en-US" sz="2200" b="0" dirty="0"/>
              <a:t>  </a:t>
            </a:r>
          </a:p>
          <a:p>
            <a:pPr>
              <a:buFont typeface="Arial" panose="020B0604020202020204" pitchFamily="34" charset="0"/>
              <a:buChar char="•"/>
            </a:pPr>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000" dirty="0"/>
              <a:t>Japan: </a:t>
            </a:r>
            <a:r>
              <a:rPr lang="en-US" sz="2000" dirty="0"/>
              <a:t>new consultation published by Japan MIC re the WRC 19</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APG19-5 will be held in late July followed by WRC 19 in October this year.  Similar to what MIC has done in December 2018 to seek public comments on MIC's stances on various WRC 19 topic prior to APG19-4 in January 2019, MIC is now issuing a consultation that seek public opinions on its stance on all WRC 19 agenda.  For details, please refer to </a:t>
            </a:r>
            <a:r>
              <a:rPr lang="en-US" sz="1800" u="sng" dirty="0">
                <a:hlinkClick r:id="rId2"/>
              </a:rPr>
              <a:t>http://www.soumu.go.jp/menu_news/s-news/01kiban10_02000032.html</a:t>
            </a:r>
            <a:r>
              <a:rPr lang="en-US" sz="1800" dirty="0"/>
              <a:t>.</a:t>
            </a:r>
          </a:p>
          <a:p>
            <a:pPr lvl="1">
              <a:buFont typeface="Arial" panose="020B0604020202020204" pitchFamily="34" charset="0"/>
              <a:buChar char="•"/>
            </a:pPr>
            <a:r>
              <a:rPr lang="en-US" sz="1400" dirty="0">
                <a:hlinkClick r:id="rId3"/>
              </a:rPr>
              <a:t>https://mentor.ieee.org/802.18/dcn/19/18-19-0072-00-0000-opinions-concerning-japan-s-way-of-thinking-draft-for-wrc-19.docx</a:t>
            </a:r>
            <a:endParaRPr lang="en-US" sz="1400" dirty="0"/>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consultation deadline is July 1, 2019 (Tokyo local time). </a:t>
            </a:r>
          </a:p>
          <a:p>
            <a:pPr lvl="1">
              <a:buFont typeface="Arial" panose="020B0604020202020204" pitchFamily="34" charset="0"/>
              <a:buChar char="•"/>
            </a:pPr>
            <a:r>
              <a:rPr lang="en-US" sz="1600" dirty="0"/>
              <a:t>13June latest RR-TAG approval - today</a:t>
            </a:r>
          </a:p>
          <a:p>
            <a:pPr>
              <a:buFont typeface="Arial" panose="020B0604020202020204" pitchFamily="34" charset="0"/>
              <a:buChar char="•"/>
            </a:pPr>
            <a:r>
              <a:rPr lang="en-US" sz="1800" dirty="0"/>
              <a:t>From before we could do just a cover letter on out approved IEEE 802 WRC-19 viewpoints. </a:t>
            </a:r>
            <a:endParaRPr lang="en-US" sz="2000" b="0" dirty="0">
              <a:hlinkClick r:id="rId4"/>
            </a:endParaRPr>
          </a:p>
          <a:p>
            <a:pPr lvl="1">
              <a:buFont typeface="Arial" panose="020B0604020202020204" pitchFamily="34" charset="0"/>
              <a:buChar char="•"/>
            </a:pPr>
            <a:r>
              <a:rPr lang="en-US" sz="1600" b="0" dirty="0">
                <a:hlinkClick r:id="rId4"/>
              </a:rPr>
              <a:t>https://mentor.ieee.org/802.18/dcn/17/18-17-0073-07-0000-ieee-802-viewpoints-on-wrc-19-agenda-items.pptx</a:t>
            </a:r>
            <a:r>
              <a:rPr lang="en-US" sz="1600" b="0" dirty="0"/>
              <a:t> </a:t>
            </a:r>
          </a:p>
          <a:p>
            <a:pPr>
              <a:buFont typeface="Arial" panose="020B0604020202020204" pitchFamily="34" charset="0"/>
              <a:buChar char="•"/>
            </a:pPr>
            <a:r>
              <a:rPr lang="en-US" sz="1800" dirty="0"/>
              <a:t>Did learn all has to be in Japanese, why the request on the list server.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hlinkClick r:id="rId3"/>
            </a:endParaRPr>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1274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closed with just enough votes to pass. Filed Wed. morning, 12</a:t>
            </a:r>
            <a:r>
              <a:rPr lang="en-US" sz="1600" baseline="30000" dirty="0"/>
              <a:t>th</a:t>
            </a:r>
            <a:r>
              <a:rPr lang="en-US" sz="16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started yesterday, the 12</a:t>
            </a:r>
            <a:r>
              <a:rPr lang="en-US" sz="1600" baseline="30000" dirty="0"/>
              <a:t>th</a:t>
            </a:r>
            <a:r>
              <a:rPr lang="en-US" sz="1600" dirty="0"/>
              <a:t>.</a:t>
            </a:r>
          </a:p>
          <a:p>
            <a:pPr lvl="2">
              <a:spcBef>
                <a:spcPts val="0"/>
              </a:spcBef>
              <a:buFont typeface="Arial" panose="020B0604020202020204" pitchFamily="34" charset="0"/>
              <a:buChar char="•"/>
            </a:pPr>
            <a:r>
              <a:rPr lang="en-GB" sz="1400" dirty="0">
                <a:hlinkClick r:id="rId2"/>
              </a:rPr>
              <a:t>https://mentor.ieee.org/802.18/dcn/19/18-19-0069</a:t>
            </a:r>
            <a:endParaRPr lang="en-GB" sz="1400" dirty="0"/>
          </a:p>
          <a:p>
            <a:pPr lvl="2">
              <a:spcBef>
                <a:spcPts val="0"/>
              </a:spcBef>
              <a:buFont typeface="Arial" panose="020B0604020202020204" pitchFamily="34" charset="0"/>
              <a:buChar char="•"/>
            </a:pPr>
            <a:r>
              <a:rPr lang="en-US" altLang="en-US" sz="16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endParaRPr lang="en-US" sz="180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p>
          <a:p>
            <a:pPr lvl="5">
              <a:buFont typeface="Arial" panose="020B0604020202020204" pitchFamily="34" charset="0"/>
              <a:buChar char="•"/>
            </a:pP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Need contributions for Singapore consultation on SRD 868 to 920 MHz</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600" dirty="0">
                <a:solidFill>
                  <a:srgbClr val="00B0F0"/>
                </a:solidFill>
              </a:rPr>
              <a:t>Ongoing:  Need to keep active, monitoring the agenda items for WRC-23 and ITU-R activity.</a:t>
            </a:r>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20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5GAA requests the Commission consider a forward-looking approach</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400" dirty="0"/>
              <a:t>Proceeding:</a:t>
            </a:r>
          </a:p>
          <a:p>
            <a:pPr lvl="1">
              <a:buFont typeface="Arial" panose="020B0604020202020204" pitchFamily="34" charset="0"/>
              <a:buChar char="•"/>
            </a:pPr>
            <a:r>
              <a:rPr lang="en-US" sz="1200" dirty="0">
                <a:hlinkClick r:id="rId2"/>
              </a:rPr>
              <a:t>https://www.fcc.gov/ecfs/search/filings?proceedings_name=18-357&amp;sort=date_disseminated,DESC</a:t>
            </a:r>
            <a:r>
              <a:rPr lang="en-US" sz="1200" dirty="0"/>
              <a:t> </a:t>
            </a:r>
          </a:p>
          <a:p>
            <a:pPr>
              <a:buFont typeface="Arial" panose="020B0604020202020204" pitchFamily="34" charset="0"/>
              <a:buChar char="•"/>
            </a:pPr>
            <a:r>
              <a:rPr lang="en-US" sz="1400" dirty="0"/>
              <a:t>ex </a:t>
            </a:r>
            <a:r>
              <a:rPr lang="en-US" sz="1400" dirty="0" err="1"/>
              <a:t>parte</a:t>
            </a:r>
            <a:r>
              <a:rPr lang="en-US" sz="1400" dirty="0"/>
              <a:t>, 05 April 2019:  (includes the 03 April ex </a:t>
            </a:r>
            <a:r>
              <a:rPr lang="en-US" sz="1400" dirty="0" err="1"/>
              <a:t>parte</a:t>
            </a:r>
            <a:r>
              <a:rPr lang="en-US" sz="1400" dirty="0"/>
              <a:t>) </a:t>
            </a:r>
            <a:endParaRPr lang="en-US" sz="14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pPr>
              <a:spcBef>
                <a:spcPts val="0"/>
              </a:spcBef>
              <a:buFont typeface="Arial" panose="020B0604020202020204" pitchFamily="34" charset="0"/>
              <a:buChar char="•"/>
            </a:pPr>
            <a:r>
              <a:rPr lang="en-US" sz="1400" dirty="0"/>
              <a:t>5GAA 05 April ex </a:t>
            </a:r>
            <a:r>
              <a:rPr lang="en-US" sz="1400" dirty="0" err="1"/>
              <a:t>parte</a:t>
            </a:r>
            <a:r>
              <a:rPr lang="en-US" sz="1400" dirty="0"/>
              <a:t>,  they propose to re-band 75MHz of the 5.9GHz ITS spectrum:</a:t>
            </a:r>
          </a:p>
          <a:p>
            <a:pPr lvl="3">
              <a:spcBef>
                <a:spcPts val="0"/>
              </a:spcBef>
            </a:pPr>
            <a:r>
              <a:rPr lang="en-US" sz="1400" dirty="0"/>
              <a:t> 		</a:t>
            </a:r>
            <a:r>
              <a:rPr lang="en-US" sz="1400" b="0" dirty="0"/>
              <a:t>5850-5855 5MHz 		Reserve Band</a:t>
            </a:r>
          </a:p>
          <a:p>
            <a:pPr lvl="4">
              <a:spcBef>
                <a:spcPts val="0"/>
              </a:spcBef>
            </a:pPr>
            <a:r>
              <a:rPr lang="en-US" sz="1400" dirty="0"/>
              <a:t>5855-5865 10MHz 	802.11 channel 172</a:t>
            </a:r>
          </a:p>
          <a:p>
            <a:pPr lvl="4">
              <a:spcBef>
                <a:spcPts val="0"/>
              </a:spcBef>
            </a:pPr>
            <a:r>
              <a:rPr lang="en-US" sz="1400" dirty="0"/>
              <a:t>5865-5905 40MHz 	for 5G-V2X</a:t>
            </a:r>
          </a:p>
          <a:p>
            <a:pPr lvl="4">
              <a:spcBef>
                <a:spcPts val="0"/>
              </a:spcBef>
            </a:pPr>
            <a:r>
              <a:rPr lang="en-US" sz="1400"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this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100" dirty="0">
                <a:hlinkClick r:id="rId5"/>
              </a:rPr>
              <a:t>https://mentor.ieee.org/802.18/dcn/19/18-19-0064-03-0000-5gaa-ex-parte-05apr19-response-ieee-802-fcc-gn-18-357.docx</a:t>
            </a:r>
            <a:endParaRPr lang="en-US" altLang="en-US" sz="1100" dirty="0"/>
          </a:p>
          <a:p>
            <a:pPr>
              <a:spcBef>
                <a:spcPts val="0"/>
              </a:spcBef>
              <a:buFont typeface="Arial" panose="020B0604020202020204" pitchFamily="34" charset="0"/>
              <a:buChar char="•"/>
            </a:pPr>
            <a:r>
              <a:rPr lang="en-US" altLang="en-US" sz="1800" dirty="0"/>
              <a:t>Also at the interim, RR-TAG approved chair to do a cover letter to add to ex </a:t>
            </a:r>
            <a:r>
              <a:rPr lang="en-US" altLang="en-US" sz="1800" dirty="0" err="1"/>
              <a:t>parte</a:t>
            </a:r>
            <a:r>
              <a:rPr lang="en-US" altLang="en-US" sz="1800" dirty="0"/>
              <a:t>/comments to send to DoT:</a:t>
            </a:r>
          </a:p>
          <a:p>
            <a:pPr lvl="1">
              <a:spcBef>
                <a:spcPts val="0"/>
              </a:spcBef>
              <a:buFont typeface="Arial" panose="020B0604020202020204" pitchFamily="34" charset="0"/>
              <a:buChar char="•"/>
            </a:pPr>
            <a:r>
              <a:rPr lang="en-GB" sz="1200" dirty="0">
                <a:hlinkClick r:id="rId6"/>
              </a:rPr>
              <a:t>https://mentor.ieee.org/802.18/dcn/19/18-19-0069-01-0000-5gaa-ex-parte-05apr19-response-ieee-802-to-us-dot.docx</a:t>
            </a:r>
            <a:endParaRPr lang="en-GB" sz="1200" dirty="0"/>
          </a:p>
          <a:p>
            <a:pPr lvl="1">
              <a:spcBef>
                <a:spcPts val="0"/>
              </a:spcBef>
              <a:buFont typeface="Arial" panose="020B0604020202020204" pitchFamily="34" charset="0"/>
              <a:buChar char="•"/>
            </a:pPr>
            <a:r>
              <a:rPr lang="en-GB" sz="1600" dirty="0"/>
              <a:t>Note:  to who and how to send this to the DoT has been very involved also, got there. </a:t>
            </a:r>
          </a:p>
          <a:p>
            <a:pPr>
              <a:spcBef>
                <a:spcPts val="0"/>
              </a:spcBef>
              <a:buFont typeface="Arial" panose="020B0604020202020204" pitchFamily="34" charset="0"/>
              <a:buChar char="•"/>
            </a:pPr>
            <a:r>
              <a:rPr lang="en-US" altLang="en-US" sz="1800" dirty="0"/>
              <a:t>Status of LMSC ballots </a:t>
            </a:r>
            <a:r>
              <a:rPr lang="en-US" altLang="en-US" sz="1400" dirty="0"/>
              <a:t>(</a:t>
            </a:r>
            <a:r>
              <a:rPr lang="en-US" altLang="en-US" sz="1400" b="1" u="sng" dirty="0"/>
              <a:t>It was decided then to go to 2 ballots–30May teleconference)</a:t>
            </a:r>
            <a:endParaRPr lang="en-US" altLang="en-US" sz="1800" b="1" u="sng" dirty="0"/>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FCC and DoT on 5.9GHz</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800" dirty="0"/>
              <a:t>We are hearing the FCC is going for sharing with </a:t>
            </a:r>
            <a:r>
              <a:rPr lang="en-US" sz="1800" dirty="0" err="1"/>
              <a:t>WiFi</a:t>
            </a:r>
            <a:r>
              <a:rPr lang="en-US" sz="1800" dirty="0"/>
              <a:t> in the 5.9GHz and DoT will have to consider that. </a:t>
            </a:r>
          </a:p>
          <a:p>
            <a:pPr lvl="1">
              <a:buFont typeface="Arial" panose="020B0604020202020204" pitchFamily="34" charset="0"/>
              <a:buChar char="•"/>
            </a:pPr>
            <a:r>
              <a:rPr lang="en-US" sz="1600" dirty="0"/>
              <a:t>This will come out in the 19June agenda for the 10 July FCC Open Meeting with the FNPRM.   The 2 bigger topics are then: </a:t>
            </a:r>
          </a:p>
          <a:p>
            <a:pPr lvl="2">
              <a:buFont typeface="Arial" panose="020B0604020202020204" pitchFamily="34" charset="0"/>
              <a:buChar char="•"/>
            </a:pPr>
            <a:r>
              <a:rPr lang="en-US" sz="1600" dirty="0"/>
              <a:t>1) share with </a:t>
            </a:r>
            <a:r>
              <a:rPr lang="en-US" sz="1600" dirty="0" err="1"/>
              <a:t>WiFi</a:t>
            </a:r>
            <a:endParaRPr lang="en-US" sz="1600" dirty="0"/>
          </a:p>
          <a:p>
            <a:pPr lvl="2">
              <a:buFont typeface="Arial" panose="020B0604020202020204" pitchFamily="34" charset="0"/>
              <a:buChar char="•"/>
            </a:pPr>
            <a:r>
              <a:rPr lang="en-US" sz="1600" dirty="0"/>
              <a:t>2) where does C-V2X fit in</a:t>
            </a:r>
          </a:p>
          <a:p>
            <a:pPr>
              <a:buFont typeface="Arial" panose="020B0604020202020204" pitchFamily="34" charset="0"/>
              <a:buChar char="•"/>
            </a:pPr>
            <a:endParaRPr lang="en-US" sz="1800" dirty="0">
              <a:hlinkClick r:id="rId2"/>
            </a:endParaRPr>
          </a:p>
          <a:p>
            <a:pPr>
              <a:buFont typeface="Arial" panose="020B0604020202020204" pitchFamily="34" charset="0"/>
              <a:buChar char="•"/>
            </a:pPr>
            <a:r>
              <a:rPr lang="en-US" sz="1800" dirty="0"/>
              <a:t>Link to video on DoT 5.9 GHz meeting; Heidi King’s commentary is one worth listening. </a:t>
            </a:r>
          </a:p>
          <a:p>
            <a:pPr lvl="1">
              <a:buFont typeface="Arial" panose="020B0604020202020204" pitchFamily="34" charset="0"/>
              <a:buChar char="•"/>
            </a:pPr>
            <a:r>
              <a:rPr lang="en-US" sz="1600" dirty="0"/>
              <a:t>As well as the Panasonic commentary,  sharing DSRC and C-V2X.</a:t>
            </a:r>
          </a:p>
          <a:p>
            <a:pPr lvl="1">
              <a:buFont typeface="Arial" panose="020B0604020202020204" pitchFamily="34" charset="0"/>
              <a:buChar char="•"/>
            </a:pPr>
            <a:r>
              <a:rPr lang="en-US" sz="1600" dirty="0">
                <a:hlinkClick r:id="rId2"/>
              </a:rPr>
              <a:t>https://www.transportation.gov/content/traffic-safety-and-59-ghz-band-0</a:t>
            </a:r>
            <a:endParaRPr lang="en-US" sz="16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upload link is back on the DoT website from the RFC last December to February</a:t>
            </a:r>
          </a:p>
          <a:p>
            <a:pPr lvl="1">
              <a:buFont typeface="Arial" panose="020B0604020202020204" pitchFamily="34" charset="0"/>
              <a:buChar char="•"/>
            </a:pPr>
            <a:r>
              <a:rPr lang="en-US" sz="1400" dirty="0">
                <a:hlinkClick r:id="rId3"/>
              </a:rPr>
              <a:t>https://www.regulations.gov/docketBrowser?rpp=25&amp;so=DESC&amp;sb=commentDueDate&amp;po=0&amp;D=DOT-OST-2018-0210</a:t>
            </a:r>
            <a:r>
              <a:rPr lang="en-US" sz="1400" dirty="0"/>
              <a:t>  </a:t>
            </a:r>
          </a:p>
          <a:p>
            <a:pPr lvl="1">
              <a:buFont typeface="Arial" panose="020B0604020202020204" pitchFamily="34" charset="0"/>
              <a:buChar char="•"/>
            </a:pPr>
            <a:r>
              <a:rPr lang="en-US" sz="1600" dirty="0"/>
              <a:t>The chair will adjust the DoT ex </a:t>
            </a:r>
            <a:r>
              <a:rPr lang="en-US" sz="1600" dirty="0" err="1"/>
              <a:t>parte</a:t>
            </a:r>
            <a:r>
              <a:rPr lang="en-US" sz="1600" dirty="0"/>
              <a:t> cover letter to upload to the DoT consultation as well as the DoT individuals identified.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189777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9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75000"/>
                  </a:schemeClr>
                </a:solidFill>
              </a:rPr>
              <a:t>,  Peter E. </a:t>
            </a:r>
            <a:r>
              <a:rPr lang="en-US" altLang="en-US" sz="1400" dirty="0">
                <a:solidFill>
                  <a:schemeClr val="tx1"/>
                </a:solidFill>
              </a:rPr>
              <a:t>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Japan: requesting inputs for WRC-19</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Singapore contributions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b="0" dirty="0"/>
              <a:t>SRDs from 868 to 920 MHz </a:t>
            </a:r>
          </a:p>
          <a:p>
            <a:pPr lvl="1">
              <a:spcBef>
                <a:spcPts val="0"/>
              </a:spcBef>
              <a:buFont typeface="Arial" panose="020B0604020202020204" pitchFamily="34" charset="0"/>
              <a:buChar char="•"/>
            </a:pPr>
            <a:r>
              <a:rPr lang="en-US" sz="1400" dirty="0"/>
              <a:t>Due 15 July</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Japan MIC requests inputs for WRC-19 </a:t>
            </a:r>
          </a:p>
          <a:p>
            <a:pPr lvl="1">
              <a:spcBef>
                <a:spcPts val="0"/>
              </a:spcBef>
              <a:buFont typeface="Arial" panose="020B0604020202020204" pitchFamily="34" charset="0"/>
              <a:buChar char="•"/>
            </a:pPr>
            <a:r>
              <a:rPr lang="en-US" altLang="en-US" sz="1400" kern="0" dirty="0"/>
              <a:t>Due 01 July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  </a:t>
            </a:r>
            <a:r>
              <a:rPr lang="en-US" sz="1400" dirty="0"/>
              <a:t>5GAA requests FCC to look forward</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r>
              <a:rPr lang="en-US" altLang="en-US" sz="1400" u="sng" dirty="0"/>
              <a:t>Motion:</a:t>
            </a:r>
            <a:r>
              <a:rPr lang="en-US" altLang="en-US" sz="1400" dirty="0"/>
              <a:t> To approve the agenda as presented on previous slide</a:t>
            </a:r>
          </a:p>
          <a:p>
            <a:pPr>
              <a:spcBef>
                <a:spcPts val="400"/>
              </a:spcBef>
            </a:pPr>
            <a:r>
              <a:rPr lang="en-US" altLang="en-US" sz="1400" b="1" dirty="0"/>
              <a:t>	</a:t>
            </a:r>
            <a:r>
              <a:rPr lang="en-US" altLang="en-US" sz="1400" b="1" dirty="0">
                <a:solidFill>
                  <a:schemeClr val="tx1"/>
                </a:solidFill>
              </a:rPr>
              <a:t>	</a:t>
            </a:r>
            <a:r>
              <a:rPr lang="en-US" altLang="en-US" sz="1400" dirty="0">
                <a:solidFill>
                  <a:schemeClr val="tx1"/>
                </a:solidFill>
              </a:rPr>
              <a:t>Moved by:  	</a:t>
            </a:r>
            <a:r>
              <a:rPr lang="en-US" altLang="en-US" sz="1400" dirty="0">
                <a:solidFill>
                  <a:schemeClr val="bg1">
                    <a:lumMod val="75000"/>
                  </a:schemeClr>
                </a:solidFill>
              </a:rPr>
              <a:t>Peter E.  </a:t>
            </a:r>
          </a:p>
          <a:p>
            <a:pPr>
              <a:spcBef>
                <a:spcPts val="400"/>
              </a:spcBef>
            </a:pPr>
            <a:r>
              <a:rPr lang="en-US" altLang="en-US" sz="1400" b="1" dirty="0">
                <a:solidFill>
                  <a:schemeClr val="bg1">
                    <a:lumMod val="75000"/>
                  </a:schemeClr>
                </a:solidFill>
              </a:rPr>
              <a:t>		Seconded by:	Tim H. </a:t>
            </a:r>
            <a:endParaRPr lang="en-US" altLang="en-US" sz="1400" dirty="0">
              <a:solidFill>
                <a:schemeClr val="bg1">
                  <a:lumMod val="75000"/>
                </a:schemeClr>
              </a:solidFill>
            </a:endParaRPr>
          </a:p>
          <a:p>
            <a:pPr lvl="1">
              <a:spcBef>
                <a:spcPts val="400"/>
              </a:spcBef>
            </a:pPr>
            <a:r>
              <a:rPr lang="en-US" altLang="en-US" sz="1400" b="1" dirty="0">
                <a:solidFill>
                  <a:schemeClr val="bg1">
                    <a:lumMod val="75000"/>
                  </a:schemeClr>
                </a:solidFill>
              </a:rPr>
              <a:t>Discussion?  	None</a:t>
            </a:r>
          </a:p>
          <a:p>
            <a:pPr lvl="1">
              <a:spcBef>
                <a:spcPts val="400"/>
              </a:spcBef>
            </a:pPr>
            <a:r>
              <a:rPr lang="en-US" altLang="en-US" sz="1400" b="1" dirty="0">
                <a:solidFill>
                  <a:schemeClr val="bg1">
                    <a:lumMod val="75000"/>
                  </a:schemeClr>
                </a:solidFill>
              </a:rPr>
              <a:t>Vote:  Unanimous consent</a:t>
            </a:r>
          </a:p>
          <a:p>
            <a:pPr lvl="4">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400" u="sng" dirty="0"/>
              <a:t>Motion:</a:t>
            </a:r>
            <a:r>
              <a:rPr lang="en-US" altLang="en-US" sz="1400" dirty="0"/>
              <a:t> To approve the minutes from the IEEE 802.18 teleconference 06 June 2019 in document: </a:t>
            </a:r>
            <a:r>
              <a:rPr lang="en-US" altLang="en-US" sz="1400" dirty="0">
                <a:hlinkClick r:id="rId2"/>
              </a:rPr>
              <a:t>https://mentor.ieee.org/802.18/dcn/19/18-19-0071-00-0000-minutes-06jun19-rrtag-teleconference.docx</a:t>
            </a:r>
            <a:r>
              <a:rPr lang="en-US" altLang="en-US" sz="1400" dirty="0"/>
              <a:t>   </a:t>
            </a:r>
            <a:r>
              <a:rPr lang="en-US" sz="1400" b="1" dirty="0"/>
              <a:t>Posted:  </a:t>
            </a:r>
            <a:r>
              <a:rPr lang="en-US" sz="1400" b="0" dirty="0"/>
              <a:t>07-Jun-2019 10:19:24 ET</a:t>
            </a:r>
          </a:p>
          <a:p>
            <a:pPr marL="0" indent="0">
              <a:spcBef>
                <a:spcPts val="400"/>
              </a:spcBef>
            </a:pPr>
            <a:r>
              <a:rPr lang="en-US" altLang="en-US" sz="1400" b="0" dirty="0">
                <a:solidFill>
                  <a:schemeClr val="tx1"/>
                </a:solidFill>
              </a:rPr>
              <a:t>	</a:t>
            </a:r>
            <a:r>
              <a:rPr lang="en-US" altLang="en-US" sz="1400" dirty="0">
                <a:solidFill>
                  <a:schemeClr val="tx1"/>
                </a:solidFill>
              </a:rPr>
              <a:t>Moved by:  	___</a:t>
            </a:r>
          </a:p>
          <a:p>
            <a:pPr marL="0" indent="0">
              <a:spcBef>
                <a:spcPts val="400"/>
              </a:spcBef>
            </a:pPr>
            <a:r>
              <a:rPr lang="en-US" altLang="en-US" sz="1400" dirty="0">
                <a:solidFill>
                  <a:schemeClr val="tx1"/>
                </a:solidFill>
              </a:rPr>
              <a:t>	Seconded:		___</a:t>
            </a:r>
          </a:p>
          <a:p>
            <a:pPr>
              <a:spcBef>
                <a:spcPts val="400"/>
              </a:spcBef>
            </a:pPr>
            <a:r>
              <a:rPr lang="en-US" altLang="en-US" sz="1400" b="1" dirty="0">
                <a:solidFill>
                  <a:schemeClr val="bg1">
                    <a:lumMod val="75000"/>
                  </a:schemeClr>
                </a:solidFill>
              </a:rPr>
              <a:t>		Discussion?  	None</a:t>
            </a:r>
          </a:p>
          <a:p>
            <a:pPr>
              <a:spcBef>
                <a:spcPts val="400"/>
              </a:spcBef>
            </a:pPr>
            <a:r>
              <a:rPr lang="en-US" altLang="en-US" sz="1400" dirty="0">
                <a:solidFill>
                  <a:schemeClr val="bg1">
                    <a:lumMod val="75000"/>
                  </a:schemeClr>
                </a:solidFill>
              </a:rPr>
              <a:t>		</a:t>
            </a:r>
            <a:r>
              <a:rPr lang="en-US" altLang="en-US" sz="1400" b="1" dirty="0">
                <a:solidFill>
                  <a:schemeClr val="bg1">
                    <a:lumMod val="75000"/>
                  </a:schemeClr>
                </a:solidFill>
              </a:rPr>
              <a:t>Vote:  </a:t>
            </a:r>
            <a:r>
              <a:rPr lang="en-US" altLang="en-US" sz="1400" dirty="0">
                <a:solidFill>
                  <a:schemeClr val="bg1">
                    <a:lumMod val="75000"/>
                  </a:schemeClr>
                </a:solidFill>
              </a:rPr>
              <a:t>Unanimous consent</a:t>
            </a:r>
          </a:p>
          <a:p>
            <a:pPr>
              <a:spcBef>
                <a:spcPts val="400"/>
              </a:spcBef>
            </a:pPr>
            <a:endParaRPr lang="en-US" altLang="en-US" sz="1400" dirty="0">
              <a:solidFill>
                <a:schemeClr val="bg1">
                  <a:lumMod val="75000"/>
                </a:schemeClr>
              </a:solidFill>
            </a:endParaRPr>
          </a:p>
          <a:p>
            <a:pPr>
              <a:spcBef>
                <a:spcPts val="400"/>
              </a:spcBef>
              <a:buFont typeface="Arial" panose="020B0604020202020204" pitchFamily="34" charset="0"/>
              <a:buChar char="•"/>
            </a:pPr>
            <a:r>
              <a:rPr lang="en-US" altLang="en-US" sz="1400" u="sng" dirty="0"/>
              <a:t>Motion:</a:t>
            </a:r>
            <a:r>
              <a:rPr lang="en-US" altLang="en-US" sz="1400" dirty="0"/>
              <a:t> To approve the minutes from the IEEE 802.18 teleconference 30 May 2019 in document: </a:t>
            </a:r>
            <a:r>
              <a:rPr lang="en-US" altLang="en-US" sz="1400" dirty="0">
                <a:hlinkClick r:id="rId3"/>
              </a:rPr>
              <a:t>https://mentor.ieee.org/802.18/dcn/19/18-19-0068-00-0000-minutes-30may19-rrtag-teleconference.docx</a:t>
            </a:r>
            <a:r>
              <a:rPr lang="en-US" altLang="en-US" sz="1400" dirty="0"/>
              <a:t>  </a:t>
            </a:r>
            <a:r>
              <a:rPr lang="en-US" sz="1400" dirty="0"/>
              <a:t>Posted:  </a:t>
            </a:r>
            <a:r>
              <a:rPr lang="en-US" sz="1400" b="0" dirty="0"/>
              <a:t>31-May-2019 08:39:01 ET</a:t>
            </a:r>
          </a:p>
          <a:p>
            <a:pPr marL="0" indent="0">
              <a:spcBef>
                <a:spcPts val="400"/>
              </a:spcBef>
            </a:pPr>
            <a:r>
              <a:rPr lang="en-US" altLang="en-US" sz="1400" b="0" dirty="0">
                <a:solidFill>
                  <a:schemeClr val="tx1"/>
                </a:solidFill>
              </a:rPr>
              <a:t>	</a:t>
            </a:r>
            <a:r>
              <a:rPr lang="en-US" altLang="en-US" sz="1400" dirty="0">
                <a:solidFill>
                  <a:schemeClr val="tx1"/>
                </a:solidFill>
              </a:rPr>
              <a:t>Moved by:  			catch later </a:t>
            </a:r>
            <a:r>
              <a:rPr lang="en-US" altLang="en-US" sz="1400" dirty="0">
                <a:solidFill>
                  <a:schemeClr val="bg1">
                    <a:lumMod val="65000"/>
                  </a:schemeClr>
                </a:solidFill>
              </a:rPr>
              <a:t>(Stuart, Paul, Hassan, jay) </a:t>
            </a:r>
          </a:p>
          <a:p>
            <a:pPr>
              <a:spcBef>
                <a:spcPts val="400"/>
              </a:spcBef>
            </a:pPr>
            <a:r>
              <a:rPr lang="en-US" altLang="en-US" sz="1400" dirty="0">
                <a:solidFill>
                  <a:schemeClr val="bg1">
                    <a:lumMod val="75000"/>
                  </a:schemeClr>
                </a:solidFill>
              </a:rPr>
              <a:t>		Seconded:		</a:t>
            </a:r>
          </a:p>
          <a:p>
            <a:pPr>
              <a:spcBef>
                <a:spcPts val="400"/>
              </a:spcBef>
            </a:pPr>
            <a:r>
              <a:rPr lang="en-US" altLang="en-US" sz="1400" dirty="0">
                <a:solidFill>
                  <a:schemeClr val="bg1">
                    <a:lumMod val="75000"/>
                  </a:schemeClr>
                </a:solidFill>
              </a:rPr>
              <a:t>		Discussion?  	None</a:t>
            </a:r>
          </a:p>
          <a:p>
            <a:pPr>
              <a:spcBef>
                <a:spcPts val="400"/>
              </a:spcBef>
            </a:pPr>
            <a:r>
              <a:rPr lang="en-US" altLang="en-US" sz="1400" dirty="0">
                <a:solidFill>
                  <a:schemeClr val="bg1">
                    <a:lumMod val="75000"/>
                  </a:schemeClr>
                </a:solidFill>
              </a:rPr>
              <a:t>		Vote:  Unanimous consent</a:t>
            </a:r>
          </a:p>
          <a:p>
            <a:pPr>
              <a:spcBef>
                <a:spcPts val="400"/>
              </a:spcBef>
              <a:buFont typeface="Arial" panose="020B0604020202020204" pitchFamily="34" charset="0"/>
              <a:buChar char="•"/>
            </a:pPr>
            <a:r>
              <a:rPr lang="en-US" altLang="en-US" sz="1400" dirty="0">
                <a:solidFill>
                  <a:schemeClr val="tx1"/>
                </a:solidFill>
              </a:rPr>
              <a:t>RR-TAG is in need of a vice-chair and secretary, </a:t>
            </a:r>
            <a:r>
              <a:rPr lang="en-US" altLang="en-US" sz="1400" dirty="0">
                <a:solidFill>
                  <a:srgbClr val="7030A0"/>
                </a:solidFill>
              </a:rPr>
              <a:t>is there anyone that can help? </a:t>
            </a:r>
            <a:r>
              <a:rPr lang="en-US" altLang="en-US" sz="14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Before: BRAN(19)102008 … - </a:t>
            </a:r>
            <a:r>
              <a:rPr lang="en-GB" sz="1600" dirty="0"/>
              <a:t>Effort going on for a new chair. </a:t>
            </a:r>
          </a:p>
          <a:p>
            <a:pPr lvl="3">
              <a:spcBef>
                <a:spcPts val="0"/>
              </a:spcBef>
              <a:buFont typeface="Arial" panose="020B0604020202020204" pitchFamily="34" charset="0"/>
              <a:buChar char="•"/>
            </a:pPr>
            <a:r>
              <a:rPr lang="en-GB" sz="1200" dirty="0"/>
              <a:t>Voting will be in October. </a:t>
            </a:r>
          </a:p>
          <a:p>
            <a:pPr lvl="2">
              <a:spcBef>
                <a:spcPts val="0"/>
              </a:spcBef>
              <a:buFont typeface="Arial" panose="020B0604020202020204" pitchFamily="34" charset="0"/>
              <a:buChar char="•"/>
            </a:pPr>
            <a:r>
              <a:rPr lang="en-GB" sz="1400" dirty="0"/>
              <a:t>Agenda closed on Monday. New WI from Facebook on 60GHz didn’t make the agenda. </a:t>
            </a:r>
          </a:p>
          <a:p>
            <a:pPr lvl="2">
              <a:spcBef>
                <a:spcPts val="0"/>
              </a:spcBef>
              <a:buFont typeface="Arial" panose="020B0604020202020204" pitchFamily="34" charset="0"/>
              <a:buChar char="•"/>
            </a:pPr>
            <a:r>
              <a:rPr lang="en-GB" sz="1400" dirty="0"/>
              <a:t>There are many agenda items and meeting #102 will be busy.  </a:t>
            </a:r>
            <a:endParaRPr lang="en-US" sz="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534400"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3"/>
              </a:rPr>
              <a:t>&lt;SE45&gt;</a:t>
            </a:r>
            <a:r>
              <a:rPr lang="en-US" altLang="en-US" sz="1400" b="0" dirty="0"/>
              <a:t>- set aside  and ECC </a:t>
            </a:r>
            <a:r>
              <a:rPr lang="en-US" altLang="en-US" sz="1400" b="0" dirty="0">
                <a:hlinkClick r:id="rId4"/>
              </a:rPr>
              <a:t>&lt;WGSE&gt; </a:t>
            </a:r>
            <a:endParaRPr lang="en-US" sz="1400" dirty="0"/>
          </a:p>
          <a:p>
            <a:pPr lvl="1">
              <a:buFont typeface="Arial" panose="020B0604020202020204" pitchFamily="34" charset="0"/>
              <a:buChar char="•"/>
            </a:pPr>
            <a:r>
              <a:rPr lang="en-GB" sz="1400" dirty="0"/>
              <a:t> </a:t>
            </a:r>
          </a:p>
          <a:p>
            <a:pPr lvl="2">
              <a:buFont typeface="Arial" panose="020B0604020202020204" pitchFamily="34" charset="0"/>
              <a:buChar char="•"/>
            </a:pPr>
            <a:r>
              <a:rPr lang="en-GB" sz="1200" dirty="0"/>
              <a:t>Before: Final draft version of ECC Report 302 (see </a:t>
            </a:r>
            <a:r>
              <a:rPr lang="en-GB" sz="1200" u="sng" dirty="0">
                <a:hlinkClick r:id="rId5" tooltip="SE45(19)004A1R1_Draft ECC Report 302 - after SE45#7 with track changes.docx"/>
              </a:rPr>
              <a:t>SE45(19)004A1R1</a:t>
            </a:r>
            <a:r>
              <a:rPr lang="en-GB" sz="1200" u="sng" dirty="0"/>
              <a:t> </a:t>
            </a:r>
            <a:r>
              <a:rPr lang="en-GB" sz="1200" dirty="0"/>
              <a:t>and </a:t>
            </a:r>
            <a:r>
              <a:rPr lang="en-GB" sz="1200" u="sng" dirty="0">
                <a:hlinkClick r:id="rId6"/>
              </a:rPr>
              <a:t>SE45(19)004A2</a:t>
            </a:r>
            <a:r>
              <a:rPr lang="en-GB" sz="1200" dirty="0"/>
              <a:t>) to </a:t>
            </a:r>
            <a:r>
              <a:rPr lang="en-GB" sz="1200" dirty="0">
                <a:hlinkClick r:id="rId4"/>
              </a:rPr>
              <a:t>&lt;WGSE&gt;</a:t>
            </a:r>
            <a:r>
              <a:rPr lang="en-GB" sz="1200" dirty="0"/>
              <a:t> for consideration for publication at their meeting in Prague</a:t>
            </a:r>
            <a:r>
              <a:rPr lang="en-US" sz="1200" dirty="0"/>
              <a:t>, 27-29 May.  </a:t>
            </a:r>
          </a:p>
          <a:p>
            <a:pPr lvl="3">
              <a:buFont typeface="Arial" panose="020B0604020202020204" pitchFamily="34" charset="0"/>
              <a:buChar char="•"/>
            </a:pPr>
            <a:r>
              <a:rPr lang="en-GB" sz="1200" dirty="0"/>
              <a:t>After having reviewed the input documents on this topic and agreed on some minor editorial modifications, WG SE adopted the ECC Report 302 for publication (as contained in </a:t>
            </a:r>
            <a:r>
              <a:rPr lang="en-GB" sz="1200" u="sng" dirty="0">
                <a:hlinkClick r:id="rId7"/>
              </a:rPr>
              <a:t>Annex 04</a:t>
            </a:r>
            <a:r>
              <a:rPr lang="en-GB" sz="1200" dirty="0"/>
              <a:t>).</a:t>
            </a:r>
          </a:p>
          <a:p>
            <a:pPr lvl="2">
              <a:buFont typeface="Arial" panose="020B0604020202020204" pitchFamily="34" charset="0"/>
              <a:buChar char="•"/>
            </a:pPr>
            <a:r>
              <a:rPr lang="en-US" sz="1400" dirty="0">
                <a:solidFill>
                  <a:schemeClr val="tx1"/>
                </a:solidFill>
              </a:rPr>
              <a:t>SE will be picking up some sharing studies.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8"/>
              </a:rPr>
              <a:t>&lt;FM57&gt;</a:t>
            </a:r>
            <a:r>
              <a:rPr lang="en-US" altLang="en-US" sz="1400" b="0" dirty="0"/>
              <a:t>  </a:t>
            </a:r>
            <a:r>
              <a:rPr lang="en-US" sz="1400" dirty="0"/>
              <a:t>next meeting #8, 24-26 June, tbd</a:t>
            </a:r>
            <a:endParaRPr lang="en-US" sz="1400" b="0" dirty="0"/>
          </a:p>
          <a:p>
            <a:pPr lvl="1">
              <a:buFont typeface="Arial" panose="020B0604020202020204" pitchFamily="34" charset="0"/>
              <a:buChar char="•"/>
            </a:pPr>
            <a:r>
              <a:rPr lang="en-GB" sz="1400" dirty="0">
                <a:solidFill>
                  <a:schemeClr val="tx1"/>
                </a:solidFill>
              </a:rPr>
              <a:t> </a:t>
            </a:r>
          </a:p>
          <a:p>
            <a:pPr lvl="2">
              <a:buFont typeface="Arial" panose="020B0604020202020204" pitchFamily="34" charset="0"/>
              <a:buChar char="•"/>
            </a:pPr>
            <a:r>
              <a:rPr lang="en-GB" sz="1200" dirty="0">
                <a:solidFill>
                  <a:schemeClr val="tx1"/>
                </a:solidFill>
              </a:rPr>
              <a:t>Before: Will work on resolutions for the public comments in #8.  </a:t>
            </a:r>
            <a:endParaRPr lang="en-US" sz="1200" dirty="0">
              <a:solidFill>
                <a:schemeClr val="tx1"/>
              </a:solidFill>
            </a:endParaRPr>
          </a:p>
          <a:p>
            <a:pPr lvl="3">
              <a:buFont typeface="Arial" panose="020B0604020202020204" pitchFamily="34" charset="0"/>
              <a:buChar char="•"/>
            </a:pPr>
            <a:r>
              <a:rPr lang="en-US" sz="1000" dirty="0">
                <a:solidFill>
                  <a:schemeClr val="tx1"/>
                </a:solidFill>
              </a:rPr>
              <a:t>Sounds like France got some changes made in the exec summary in the meantime, which will cause discussion. </a:t>
            </a:r>
          </a:p>
          <a:p>
            <a:pPr lvl="2">
              <a:buFont typeface="Arial" panose="020B0604020202020204" pitchFamily="34" charset="0"/>
              <a:buChar char="•"/>
            </a:pPr>
            <a:r>
              <a:rPr lang="en-GB" sz="1200" dirty="0"/>
              <a:t>FM57(19)018 - </a:t>
            </a:r>
            <a:r>
              <a:rPr lang="en-US" sz="1200" dirty="0"/>
              <a:t>Proposal for new ECC Work Item (ECC Decision for RLAN/WAS in 5925 - 6425 MHz), from Germany (draft regulations by March 2020).</a:t>
            </a:r>
          </a:p>
          <a:p>
            <a:pPr lvl="3">
              <a:buFont typeface="Arial" panose="020B0604020202020204" pitchFamily="34" charset="0"/>
              <a:buChar char="•"/>
            </a:pPr>
            <a:r>
              <a:rPr lang="en-US" sz="1000" dirty="0"/>
              <a:t>The German proposal for a new WI to develop an ECC Decision on 6 GHz RLAN was supported by Estonia, Switzerland, Liechtenstein, Sweden, United Kingdom, Czech Republic, France, Lithuania, Ireland, and The Netherlands. The WI was adopted.</a:t>
            </a:r>
          </a:p>
          <a:p>
            <a:pPr lvl="5">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solidFill>
                  <a:schemeClr val="tx1"/>
                </a:solidFill>
              </a:rPr>
              <a:t>CEPT – ECC </a:t>
            </a:r>
            <a:r>
              <a:rPr lang="en-US" sz="1400" dirty="0">
                <a:solidFill>
                  <a:schemeClr val="tx1"/>
                </a:solidFill>
                <a:hlinkClick r:id="rId9"/>
              </a:rPr>
              <a:t>&lt;WGFM&gt;</a:t>
            </a:r>
            <a:r>
              <a:rPr lang="en-US" sz="1400" dirty="0">
                <a:solidFill>
                  <a:schemeClr val="tx1"/>
                </a:solidFill>
              </a:rPr>
              <a:t>  meeting #94, 03-07 June, Estonia</a:t>
            </a:r>
          </a:p>
          <a:p>
            <a:pPr lvl="1">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200" dirty="0">
                <a:solidFill>
                  <a:schemeClr val="tx1"/>
                </a:solidFill>
              </a:rPr>
              <a:t>Before: Editing at the table and some was rejected on Report A. </a:t>
            </a:r>
          </a:p>
          <a:p>
            <a:pPr lvl="3">
              <a:buFont typeface="Arial" panose="020B0604020202020204" pitchFamily="34" charset="0"/>
              <a:buChar char="•"/>
            </a:pPr>
            <a:r>
              <a:rPr lang="en-US" sz="1000" dirty="0"/>
              <a:t>Report A was cleaned up and approved to go to public inquiry.</a:t>
            </a:r>
          </a:p>
          <a:p>
            <a:pPr lvl="3">
              <a:buFont typeface="Arial" panose="020B0604020202020204" pitchFamily="34" charset="0"/>
              <a:buChar char="•"/>
            </a:pPr>
            <a:r>
              <a:rPr lang="en-US" sz="1000" dirty="0">
                <a:solidFill>
                  <a:schemeClr val="tx1"/>
                </a:solidFill>
              </a:rPr>
              <a:t>More IMT designations requests </a:t>
            </a: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-1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to lose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35709</TotalTime>
  <Words>3068</Words>
  <Application>Microsoft Office PowerPoint</Application>
  <PresentationFormat>On-screen Show (4:3)</PresentationFormat>
  <Paragraphs>409</Paragraphs>
  <Slides>21</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vt:lpstr>
      <vt:lpstr>Singapore: Proposed Policy Allocation of SRD from 868 to 920 MHz -2 </vt:lpstr>
      <vt:lpstr>Japan: new consultation published by Japan MIC re the WRC 19</vt:lpstr>
      <vt:lpstr>General Discussion Items</vt:lpstr>
      <vt:lpstr>Actions Required</vt:lpstr>
      <vt:lpstr>Any Other Business</vt:lpstr>
      <vt:lpstr>Adjourn</vt:lpstr>
      <vt:lpstr>PowerPoint Presentation</vt:lpstr>
      <vt:lpstr>5GAA requests the Commission consider a forward-looking approach</vt:lpstr>
      <vt:lpstr>FCC and DoT on 5.9GHz</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1533</cp:revision>
  <cp:lastPrinted>1601-01-01T00:00:00Z</cp:lastPrinted>
  <dcterms:created xsi:type="dcterms:W3CDTF">2016-03-03T14:54:45Z</dcterms:created>
  <dcterms:modified xsi:type="dcterms:W3CDTF">2019-06-12T17:09:36Z</dcterms:modified>
</cp:coreProperties>
</file>