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341" r:id="rId3"/>
    <p:sldId id="329" r:id="rId4"/>
    <p:sldId id="330" r:id="rId5"/>
    <p:sldId id="516" r:id="rId6"/>
    <p:sldId id="559" r:id="rId7"/>
    <p:sldId id="517" r:id="rId8"/>
    <p:sldId id="486" r:id="rId9"/>
    <p:sldId id="571" r:id="rId10"/>
    <p:sldId id="573" r:id="rId11"/>
    <p:sldId id="572" r:id="rId12"/>
    <p:sldId id="524" r:id="rId13"/>
    <p:sldId id="498" r:id="rId14"/>
    <p:sldId id="402" r:id="rId15"/>
    <p:sldId id="403" r:id="rId16"/>
    <p:sldId id="578" r:id="rId17"/>
    <p:sldId id="581" r:id="rId18"/>
    <p:sldId id="574"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23" autoAdjust="0"/>
    <p:restoredTop sz="96366" autoAdjust="0"/>
  </p:normalViewPr>
  <p:slideViewPr>
    <p:cSldViewPr>
      <p:cViewPr varScale="1">
        <p:scale>
          <a:sx n="109" d="100"/>
          <a:sy n="109" d="100"/>
        </p:scale>
        <p:origin x="924" y="11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31-May-19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284313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buFont typeface="Arial" panose="020B0604020202020204" pitchFamily="34" charset="0"/>
              <a:buChar char="•"/>
            </a:pPr>
            <a:r>
              <a:rPr lang="en-US" altLang="en-US" sz="1600" dirty="0"/>
              <a:t>The ACMA is exploring whether it might design a new spectrum space apparatus licence type. </a:t>
            </a:r>
          </a:p>
          <a:p>
            <a:pPr lvl="1">
              <a:buFont typeface="Arial" panose="020B0604020202020204" pitchFamily="34" charset="0"/>
              <a:buChar char="•"/>
            </a:pPr>
            <a:r>
              <a:rPr lang="en-US" altLang="en-US" sz="1600" dirty="0"/>
              <a:t>Currently, apparatus licence types are generally linked to a specific purpose (e.g. a maritime licence is for maritime purposes). A spectrum space apparatus licence would not be linked to a specific use and could allow the licensee to operate multiple radiocommunications devices at a specified frequency or frequencies in a specified geographic area, subject to any conditions on the licence that the ACMA considers appropriate. Such a spectrum space apparatus licence would provide analogous technical and operational flexibility to a spectrum licence. The spectrum space licence would assist the ACMA in authorising new and emerging technologies in use-cases where spectrum licensing may be inappropriate. </a:t>
            </a:r>
          </a:p>
          <a:p>
            <a:pPr lvl="1">
              <a:buFont typeface="Arial" panose="020B0604020202020204" pitchFamily="34" charset="0"/>
              <a:buChar char="•"/>
            </a:pPr>
            <a:r>
              <a:rPr lang="en-US" altLang="en-US" sz="1600" dirty="0"/>
              <a:t>The ACMA expects to consult with stakeholders as part of its exploration of the design of a spectrum space licence type in Q4 2018–19.</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898772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buFont typeface="Arial" panose="020B0604020202020204" pitchFamily="34" charset="0"/>
              <a:buChar char="•"/>
            </a:pPr>
            <a:r>
              <a:rPr lang="en-US" altLang="en-US" sz="1600" dirty="0"/>
              <a:t>The ACMA is exploring whether it might design a new spectrum space apparatus licence type. </a:t>
            </a:r>
          </a:p>
          <a:p>
            <a:pPr lvl="1">
              <a:buFont typeface="Arial" panose="020B0604020202020204" pitchFamily="34" charset="0"/>
              <a:buChar char="•"/>
            </a:pPr>
            <a:r>
              <a:rPr lang="en-US" altLang="en-US" sz="1600" dirty="0"/>
              <a:t>Currently, apparatus licence types are generally linked to a specific purpose (e.g. a maritime licence is for maritime purposes). A spectrum space apparatus licence would not be linked to a specific use and could allow the licensee to operate multiple radiocommunications devices at a specified frequency or frequencies in a specified geographic area, subject to any conditions on the licence that the ACMA considers appropriate. Such a spectrum space apparatus licence would provide analogous technical and operational flexibility to a spectrum licence. The spectrum space licence would assist the ACMA in authorising new and emerging technologies in use-cases where spectrum licensing may be inappropriate. </a:t>
            </a:r>
          </a:p>
          <a:p>
            <a:pPr lvl="1">
              <a:buFont typeface="Arial" panose="020B0604020202020204" pitchFamily="34" charset="0"/>
              <a:buChar char="•"/>
            </a:pPr>
            <a:r>
              <a:rPr lang="en-US" altLang="en-US" sz="1600" dirty="0"/>
              <a:t>The ACMA expects to consult with stakeholders as part of its exploration of the design of a spectrum space licence type in Q4 2018–19.</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3036295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30 May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30 May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30 May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802.18-19/0067r01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9/18-19-0069-00-0000-5gaa-ex-parte-05apr19-response-ieee-802-to-us-dot.docx" TargetMode="External"/><Relationship Id="rId2" Type="http://schemas.openxmlformats.org/officeDocument/2006/relationships/hyperlink" Target="https://mentor.ieee.org/802.18/dcn/19/18-19-0064-03-0000-5gaa-ex-parte-05apr19-response-ieee-802-fcc-gn-18-357.docx"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8/dcn/19/18-19-0066-00-0000-singapore-consultation-866-869mhz-srds-move-to-920-925mhz.pdf"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8/dcn/16/18-16-0038-12-0000-teleconference-call-in-info.pptx"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19/18-19-0064-03-0000-5gaa-ex-parte-05apr19-response-ieee-802-fcc-gn-18-357.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19/18-19-0064-03-0000-5gaa-ex-parte-05apr19-response-ieee-802-fcc-gn-18-357.doc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19/18-19-0007-01-0000-european-commission-v2x-draft-law.pdf" TargetMode="External"/><Relationship Id="rId2" Type="http://schemas.openxmlformats.org/officeDocument/2006/relationships/hyperlink" Target="https://urldefense.proofpoint.com/v2/url?u=https-3A__ec.europa.eu_transport_themes_its_news_2019-2D03-2D13-2Dc-2Dits-5Fen&amp;d=DwMFAg&amp;c=pqcuzKEN_84c78MOSc5_fw&amp;r=z8R-nWJ8GIxwjOjNKhEFByb-tZ6XE3GZXWSggNdVo-w&amp;m=xwsJSIpdkXphp9yJ6sqp09if5MQ270E-QdGhVHkUoT0&amp;s=Hggugr9gepDP0oZRG_q47454KnvpFEZCsmrpdkapQJg&amp;e="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60-00-0000-minutes-09may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portal.etsi.org/tb.aspx?tbid=442&amp;SubTB=442" TargetMode="External"/><Relationship Id="rId4" Type="http://schemas.openxmlformats.org/officeDocument/2006/relationships/hyperlink" Target="https://portal.etsi.org/tb.aspx?tbid=287&amp;SubTB=287"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45/client/introduction/"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Documents/se-45/50937/se45-19-004a2_table-of-resolution-of-comments-from-pc-on-draft-ecc-report-302" TargetMode="External"/><Relationship Id="rId4" Type="http://schemas.openxmlformats.org/officeDocument/2006/relationships/hyperlink" Target="https://urldefense.proofpoint.com/v2/url?u=https-3A__cept.org_Documents_se-2D45_50936_se45-2D19-2D004a1r1-5Fdraft-2Decc-2Dreport-2D302-2Dafter-2Dse457-2Dwith-2Dtrack-2Dchanges&amp;d=DwMFaQ&amp;c=pqcuzKEN_84c78MOSc5_fw&amp;r=z8R-nWJ8GIxwjOjNKhEFByb-tZ6XE3GZXWSggNdVo-w&amp;m=pQYZSZRYXVLznZvws7AKRdYkfZqMI2NCND1w-kCXznA&amp;s=iBYwsPM1oRRjlU5VyaRuWNTMZoQr2O4lZQwCFO5jBoY&amp;e="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ecfsapi.fcc.gov/file/1040534706725/5GAA%20Ex%20Parte%20Notice%204.5.19.pdf" TargetMode="External"/><Relationship Id="rId2" Type="http://schemas.openxmlformats.org/officeDocument/2006/relationships/hyperlink" Target="https://www.fcc.gov/ecfs/search/filings?proceedings_name=18-357&amp;sort=date_disseminated,DESC" TargetMode="External"/><Relationship Id="rId1" Type="http://schemas.openxmlformats.org/officeDocument/2006/relationships/slideLayout" Target="../slideLayouts/slideLayout1.xml"/><Relationship Id="rId4" Type="http://schemas.openxmlformats.org/officeDocument/2006/relationships/hyperlink" Target="https://mentor.ieee.org/802.18/dcn/19/18-19-0051-00-0000-5gaa-waiver-ex-parte-notice-4-5-19-fcc-gn-18-357.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30 May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30 May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472"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445111" cy="631751"/>
          </a:xfrm>
        </p:spPr>
        <p:txBody>
          <a:bodyPr/>
          <a:lstStyle/>
          <a:p>
            <a:r>
              <a:rPr lang="en-US" sz="2000" dirty="0"/>
              <a:t>5GAA requests the Commission consider a forward-looking approach 2 of 2 </a:t>
            </a:r>
          </a:p>
        </p:txBody>
      </p:sp>
      <p:sp>
        <p:nvSpPr>
          <p:cNvPr id="3" name="Content Placeholder 2"/>
          <p:cNvSpPr>
            <a:spLocks noGrp="1"/>
          </p:cNvSpPr>
          <p:nvPr>
            <p:ph idx="1"/>
          </p:nvPr>
        </p:nvSpPr>
        <p:spPr>
          <a:xfrm>
            <a:off x="685801" y="1066799"/>
            <a:ext cx="8229600" cy="5432059"/>
          </a:xfrm>
        </p:spPr>
        <p:txBody>
          <a:bodyPr/>
          <a:lstStyle/>
          <a:p>
            <a:pPr>
              <a:spcBef>
                <a:spcPts val="0"/>
              </a:spcBef>
              <a:buFont typeface="Arial" panose="020B0604020202020204" pitchFamily="34" charset="0"/>
              <a:buChar char="•"/>
            </a:pPr>
            <a:r>
              <a:rPr lang="en-US" sz="1800" dirty="0"/>
              <a:t>5GAA 05 April ex </a:t>
            </a:r>
            <a:r>
              <a:rPr lang="en-US" sz="1800" dirty="0" err="1"/>
              <a:t>parte</a:t>
            </a:r>
            <a:r>
              <a:rPr lang="en-US" sz="1800" dirty="0"/>
              <a:t>,  they propose to re-band 75MHz of the 5.9GHz ITS spectrum:</a:t>
            </a:r>
          </a:p>
          <a:p>
            <a:pPr lvl="3">
              <a:spcBef>
                <a:spcPts val="0"/>
              </a:spcBef>
            </a:pPr>
            <a:r>
              <a:rPr lang="en-US" sz="600" dirty="0"/>
              <a:t> 	</a:t>
            </a:r>
            <a:r>
              <a:rPr lang="en-US" dirty="0"/>
              <a:t>	</a:t>
            </a:r>
            <a:r>
              <a:rPr lang="en-US" b="0" dirty="0"/>
              <a:t>5850-5855 5MHz 	Reserve Band</a:t>
            </a:r>
          </a:p>
          <a:p>
            <a:pPr lvl="4">
              <a:spcBef>
                <a:spcPts val="0"/>
              </a:spcBef>
            </a:pPr>
            <a:r>
              <a:rPr lang="en-US" dirty="0"/>
              <a:t>5855-5865 10MHz 	802.11 channel 172</a:t>
            </a:r>
          </a:p>
          <a:p>
            <a:pPr lvl="4">
              <a:spcBef>
                <a:spcPts val="0"/>
              </a:spcBef>
            </a:pPr>
            <a:r>
              <a:rPr lang="en-US" dirty="0"/>
              <a:t>5865-5905 40MHz 	for 5G-V2X</a:t>
            </a:r>
          </a:p>
          <a:p>
            <a:pPr lvl="4">
              <a:spcBef>
                <a:spcPts val="0"/>
              </a:spcBef>
            </a:pPr>
            <a:r>
              <a:rPr lang="en-US" dirty="0"/>
              <a:t>5905-5925 20MHz 	for LTE-V2X</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At Interim the RR-TAG approved an ex </a:t>
            </a:r>
            <a:r>
              <a:rPr lang="en-US" sz="1800" dirty="0" err="1"/>
              <a:t>parte</a:t>
            </a:r>
            <a:r>
              <a:rPr lang="en-US" sz="1800" dirty="0"/>
              <a:t>/comments to send to the FCC: </a:t>
            </a:r>
          </a:p>
          <a:p>
            <a:pPr lvl="1">
              <a:spcBef>
                <a:spcPts val="0"/>
              </a:spcBef>
              <a:buFont typeface="Arial" panose="020B0604020202020204" pitchFamily="34" charset="0"/>
              <a:buChar char="•"/>
            </a:pPr>
            <a:r>
              <a:rPr lang="en-US" altLang="en-US" sz="1600" dirty="0">
                <a:hlinkClick r:id="rId2"/>
              </a:rPr>
              <a:t>https://mentor.ieee.org/802.18/dcn/19/18-19-0064-03-0000-5gaa-ex-parte-05apr19-response-ieee-802-fcc-gn-18-357.docx</a:t>
            </a:r>
            <a:r>
              <a:rPr lang="en-US" altLang="en-US" sz="1600" dirty="0"/>
              <a:t> </a:t>
            </a:r>
          </a:p>
          <a:p>
            <a:pPr lvl="3">
              <a:spcBef>
                <a:spcPts val="0"/>
              </a:spcBef>
              <a:buFont typeface="Arial" panose="020B0604020202020204" pitchFamily="34" charset="0"/>
              <a:buChar char="•"/>
            </a:pPr>
            <a:endParaRPr lang="en-US" altLang="en-US" sz="1000" dirty="0"/>
          </a:p>
          <a:p>
            <a:pPr>
              <a:spcBef>
                <a:spcPts val="0"/>
              </a:spcBef>
              <a:buFont typeface="Arial" panose="020B0604020202020204" pitchFamily="34" charset="0"/>
              <a:buChar char="•"/>
            </a:pPr>
            <a:r>
              <a:rPr lang="en-US" altLang="en-US" sz="1800" dirty="0"/>
              <a:t>Also at the interim, RR-TAG approved to send comments to DoT, however learned later the upload on the last DoT consultation has been removed. </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Working on cover letter and several logistics to send to the DoT also? </a:t>
            </a:r>
          </a:p>
          <a:p>
            <a:pPr lvl="1">
              <a:spcBef>
                <a:spcPts val="0"/>
              </a:spcBef>
              <a:buFont typeface="Arial" panose="020B0604020202020204" pitchFamily="34" charset="0"/>
              <a:buChar char="•"/>
            </a:pPr>
            <a:r>
              <a:rPr lang="en-GB" sz="1600" b="1" dirty="0"/>
              <a:t>A start of the document for DoT:  </a:t>
            </a:r>
            <a:r>
              <a:rPr lang="en-GB" sz="1600" b="1" dirty="0">
                <a:hlinkClick r:id="rId3"/>
              </a:rPr>
              <a:t>https://mentor.ieee.org/802.18/dcn/19/18-19-0069-00-0000-5gaa-ex-parte-05apr19-response-ieee-802-to-us-dot.docx</a:t>
            </a:r>
            <a:r>
              <a:rPr lang="en-GB" sz="1600" b="1" dirty="0"/>
              <a:t> </a:t>
            </a:r>
            <a:endParaRPr lang="en-US" sz="1600" b="1" dirty="0"/>
          </a:p>
          <a:p>
            <a:pPr lvl="1">
              <a:spcBef>
                <a:spcPts val="0"/>
              </a:spcBef>
              <a:buFont typeface="Arial" panose="020B0604020202020204" pitchFamily="34" charset="0"/>
              <a:buChar char="•"/>
            </a:pPr>
            <a:r>
              <a:rPr lang="en-US" altLang="en-US" sz="1600" dirty="0"/>
              <a:t>We reviewed and all on the call were okay with how it was done and the text in it. </a:t>
            </a:r>
          </a:p>
          <a:p>
            <a:pPr lvl="1">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t>Note, this is holding up LMSC ballot, unless we split to 2 LMSC ballots. </a:t>
            </a:r>
          </a:p>
          <a:p>
            <a:pPr lvl="1">
              <a:spcBef>
                <a:spcPts val="0"/>
              </a:spcBef>
              <a:buFont typeface="Arial" panose="020B0604020202020204" pitchFamily="34" charset="0"/>
              <a:buChar char="•"/>
            </a:pPr>
            <a:r>
              <a:rPr lang="en-US" altLang="en-US" sz="1400" b="1" u="sng" dirty="0"/>
              <a:t>It was decided then to go to 2 ballots </a:t>
            </a:r>
            <a:r>
              <a:rPr lang="en-US" altLang="en-US" sz="1400" dirty="0"/>
              <a:t>and get the FCC one started and follow up with the DoT once we get the needed emails (to DoT folks) and our final ex </a:t>
            </a:r>
            <a:r>
              <a:rPr lang="en-US" altLang="en-US" sz="1400" dirty="0" err="1"/>
              <a:t>parte</a:t>
            </a:r>
            <a:r>
              <a:rPr lang="en-US" altLang="en-US" sz="1400" dirty="0"/>
              <a:t> which might be edited in its ballot. </a:t>
            </a:r>
            <a:endParaRPr 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30 May 2019</a:t>
            </a:r>
            <a:endParaRPr lang="en-GB" dirty="0"/>
          </a:p>
        </p:txBody>
      </p:sp>
      <p:sp>
        <p:nvSpPr>
          <p:cNvPr id="8" name="Footer Placeholder 7"/>
          <p:cNvSpPr>
            <a:spLocks noGrp="1"/>
          </p:cNvSpPr>
          <p:nvPr>
            <p:ph type="ftr" idx="14"/>
          </p:nvPr>
        </p:nvSpPr>
        <p:spPr>
          <a:xfrm>
            <a:off x="5334000" y="6629400"/>
            <a:ext cx="3184520" cy="180975"/>
          </a:xfrm>
        </p:spPr>
        <p:txBody>
          <a:bodyPr/>
          <a:lstStyle/>
          <a:p>
            <a:r>
              <a:rPr lang="en-US" dirty="0"/>
              <a:t>Jay Holcomb (Itron)</a:t>
            </a:r>
            <a:endParaRPr lang="en-GB" dirty="0"/>
          </a:p>
        </p:txBody>
      </p:sp>
    </p:spTree>
    <p:extLst>
      <p:ext uri="{BB962C8B-B14F-4D97-AF65-F5344CB8AC3E}">
        <p14:creationId xmlns:p14="http://schemas.microsoft.com/office/powerpoint/2010/main" val="37155787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724402" y="1128971"/>
            <a:ext cx="8387602" cy="5346442"/>
          </a:xfrm>
        </p:spPr>
        <p:txBody>
          <a:bodyPr/>
          <a:lstStyle/>
          <a:p>
            <a:pPr>
              <a:buFont typeface="Arial" panose="020B0604020202020204" pitchFamily="34" charset="0"/>
              <a:buChar char="•"/>
            </a:pPr>
            <a:r>
              <a:rPr lang="en-US" sz="1800" dirty="0"/>
              <a:t>Singapore: PROPOSED POLICY FRAMEWORKS FOR THE ALLOCATION OF 800 MHZ, TDD 1900 MHZ AND FDD 2100 MHZ SPECTRUM BANDS  </a:t>
            </a:r>
          </a:p>
          <a:p>
            <a:pPr lvl="1">
              <a:buFont typeface="Arial" panose="020B0604020202020204" pitchFamily="34" charset="0"/>
              <a:buChar char="•"/>
            </a:pPr>
            <a:r>
              <a:rPr lang="en-US" sz="1600" dirty="0">
                <a:hlinkClick r:id="rId2"/>
              </a:rPr>
              <a:t>https://mentor.ieee.org/802.18/dcn/19/18-19-0066-00-0000-singapore-consultation-866-869mhz-srds-move-to-920-925mhz.pdf</a:t>
            </a:r>
            <a:r>
              <a:rPr lang="en-US" sz="1600" dirty="0"/>
              <a:t>  </a:t>
            </a:r>
          </a:p>
          <a:p>
            <a:pPr lvl="1">
              <a:buFont typeface="Arial" panose="020B0604020202020204" pitchFamily="34" charset="0"/>
              <a:buChar char="•"/>
            </a:pPr>
            <a:r>
              <a:rPr lang="en-US" sz="1400" dirty="0"/>
              <a:t>IMDA </a:t>
            </a:r>
            <a:r>
              <a:rPr lang="en-US" sz="1200" dirty="0"/>
              <a:t>(</a:t>
            </a:r>
            <a:r>
              <a:rPr lang="en-US" sz="1200" b="1" dirty="0"/>
              <a:t>Info-communications Media Development Authority – Their FCC)</a:t>
            </a:r>
            <a:r>
              <a:rPr lang="en-US" sz="1400" dirty="0"/>
              <a:t> is now proposing to reconfirm the </a:t>
            </a:r>
            <a:r>
              <a:rPr lang="en-US" sz="1400" dirty="0" err="1"/>
              <a:t>refarming</a:t>
            </a:r>
            <a:r>
              <a:rPr lang="en-US" sz="1400" dirty="0"/>
              <a:t> of 868-869 MHz band for enterprise and public mobile use, and migrate all SRDs from 866-869 MHz to 920-925 MHz bands.</a:t>
            </a:r>
          </a:p>
          <a:p>
            <a:pPr lvl="1">
              <a:buFont typeface="Arial" panose="020B0604020202020204" pitchFamily="34" charset="0"/>
              <a:buChar char="•"/>
            </a:pPr>
            <a:r>
              <a:rPr lang="en-US" sz="1400" dirty="0"/>
              <a:t>For details, you would refer to Section 2 of the new IMDA consultation (Public Consultation on Allocation of Spectrum for Enterprise and Public Mobile use), especially footnote 3, paragraph 2.8, and paragraph 2.14:</a:t>
            </a:r>
          </a:p>
          <a:p>
            <a:pPr lvl="1">
              <a:buFont typeface="Arial" panose="020B0604020202020204" pitchFamily="34" charset="0"/>
              <a:buChar char="•"/>
            </a:pPr>
            <a:r>
              <a:rPr lang="en-US" sz="1400" dirty="0"/>
              <a:t>The consultation deadline is July 15, Singapore local time.</a:t>
            </a:r>
          </a:p>
          <a:p>
            <a:pPr lvl="1">
              <a:buFont typeface="Arial" panose="020B0604020202020204" pitchFamily="34" charset="0"/>
              <a:buChar char="•"/>
            </a:pPr>
            <a:r>
              <a:rPr lang="en-US" sz="1400" b="1" dirty="0"/>
              <a:t>The lean is we should be put some paragraphs together and respond to not to lose the 3MHz of licensed exempt spectrum.   </a:t>
            </a:r>
            <a:r>
              <a:rPr lang="en-US" sz="1400" b="1" dirty="0">
                <a:solidFill>
                  <a:srgbClr val="00B0F0"/>
                </a:solidFill>
              </a:rPr>
              <a:t>(Need to look up 802.11 and 802.15 usage in these bands.)</a:t>
            </a:r>
          </a:p>
          <a:p>
            <a:pPr lvl="5">
              <a:buFont typeface="Arial" panose="020B0604020202020204" pitchFamily="34" charset="0"/>
              <a:buChar char="•"/>
            </a:pPr>
            <a:endParaRPr lang="en-US" sz="800" dirty="0"/>
          </a:p>
          <a:p>
            <a:pPr>
              <a:buFont typeface="Arial" panose="020B0604020202020204" pitchFamily="34" charset="0"/>
              <a:buChar char="•"/>
            </a:pPr>
            <a:r>
              <a:rPr lang="en-US" sz="1600" dirty="0"/>
              <a:t>July Plenary: </a:t>
            </a:r>
          </a:p>
          <a:p>
            <a:pPr lvl="1">
              <a:buFont typeface="Arial" panose="020B0604020202020204" pitchFamily="34" charset="0"/>
              <a:buChar char="•"/>
            </a:pPr>
            <a:r>
              <a:rPr lang="en-US" sz="1400" dirty="0"/>
              <a:t>Chair of 802.15.3d has brought up, ITU-R SM.2352 on THz communications needs to be updated.   There is an ITU-R WP1 meeting ending 05 June.</a:t>
            </a:r>
          </a:p>
          <a:p>
            <a:pPr lvl="2">
              <a:buFont typeface="Arial" panose="020B0604020202020204" pitchFamily="34" charset="0"/>
              <a:buChar char="•"/>
            </a:pPr>
            <a:r>
              <a:rPr lang="en-US" sz="1200" dirty="0"/>
              <a:t>The chair of 802.15.3d will be working on the updated text for review in 802.18 and current plan is to share with 802.15 in Atlanta wireless interim and approve it there, for the SC (aka EC) quick ballot and submission to ITU-R.  </a:t>
            </a:r>
          </a:p>
          <a:p>
            <a:pPr lvl="2">
              <a:buFont typeface="Arial" panose="020B0604020202020204" pitchFamily="34" charset="0"/>
              <a:buChar char="•"/>
            </a:pPr>
            <a:r>
              <a:rPr lang="en-US" sz="1200" b="1" dirty="0"/>
              <a:t>Status:  </a:t>
            </a:r>
            <a:r>
              <a:rPr lang="en-US" sz="1200" dirty="0"/>
              <a:t>we can hold till June and work on communications during July plenary.  </a:t>
            </a:r>
          </a:p>
          <a:p>
            <a:pPr lvl="1">
              <a:buFont typeface="Arial" panose="020B0604020202020204" pitchFamily="34" charset="0"/>
              <a:buChar char="•"/>
            </a:pPr>
            <a:r>
              <a:rPr lang="en-US" sz="1400" dirty="0"/>
              <a:t>UWB status in Japan</a:t>
            </a:r>
          </a:p>
          <a:p>
            <a:pPr lvl="5">
              <a:buFont typeface="Arial" panose="020B0604020202020204" pitchFamily="34" charset="0"/>
              <a:buChar char="•"/>
            </a:pPr>
            <a:endParaRPr lang="en-US" sz="10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30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83550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310596"/>
          </a:xfrm>
        </p:spPr>
        <p:txBody>
          <a:bodyPr/>
          <a:lstStyle/>
          <a:p>
            <a:pPr>
              <a:buFont typeface="Arial" panose="020B0604020202020204" pitchFamily="34" charset="0"/>
              <a:buChar char="•"/>
            </a:pPr>
            <a:endParaRPr lang="en-US" sz="1800" dirty="0">
              <a:solidFill>
                <a:srgbClr val="00B0F0"/>
              </a:solidFill>
            </a:endParaRPr>
          </a:p>
          <a:p>
            <a:pPr>
              <a:buFont typeface="Arial" panose="020B0604020202020204" pitchFamily="34" charset="0"/>
              <a:buChar char="•"/>
            </a:pPr>
            <a:r>
              <a:rPr lang="en-US" sz="1800" dirty="0">
                <a:solidFill>
                  <a:srgbClr val="00B0F0"/>
                </a:solidFill>
              </a:rPr>
              <a:t>5GAA ex </a:t>
            </a:r>
            <a:r>
              <a:rPr lang="en-US" sz="1800" dirty="0" err="1">
                <a:solidFill>
                  <a:srgbClr val="00B0F0"/>
                </a:solidFill>
              </a:rPr>
              <a:t>parte</a:t>
            </a:r>
            <a:r>
              <a:rPr lang="en-US" sz="1800" dirty="0">
                <a:solidFill>
                  <a:srgbClr val="00B0F0"/>
                </a:solidFill>
              </a:rPr>
              <a:t> comments to LMSC for FCC and DoT as 2 ballots. </a:t>
            </a:r>
          </a:p>
          <a:p>
            <a:pPr>
              <a:buFont typeface="Arial" panose="020B0604020202020204" pitchFamily="34" charset="0"/>
              <a:buChar char="•"/>
            </a:pPr>
            <a:r>
              <a:rPr lang="en-US" sz="1800" dirty="0">
                <a:solidFill>
                  <a:srgbClr val="00B0F0"/>
                </a:solidFill>
              </a:rPr>
              <a:t>Research Singapore more on IEEE 802 usage.  </a:t>
            </a: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marL="0" indent="0"/>
            <a:endParaRPr lang="en-US" sz="1600" dirty="0"/>
          </a:p>
          <a:p>
            <a:pPr>
              <a:buFont typeface="Arial" panose="020B0604020202020204" pitchFamily="34" charset="0"/>
              <a:buChar char="•"/>
            </a:pPr>
            <a:r>
              <a:rPr lang="en-US" sz="1600" dirty="0">
                <a:solidFill>
                  <a:srgbClr val="00B0F0"/>
                </a:solidFill>
              </a:rPr>
              <a:t>Ongoing:  Need to keep active, monitoring the agenda items for WRC-23 and ITU-R activity.</a:t>
            </a:r>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30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Nothing brought up.</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r>
              <a:rPr lang="en-US" sz="1800" dirty="0">
                <a:solidFill>
                  <a:schemeClr val="tx1"/>
                </a:solidFill>
              </a:rPr>
              <a:t>Note:  registration is out for July 2019 Plenary in Vienna, Austria. </a:t>
            </a:r>
          </a:p>
          <a:p>
            <a:pPr marL="285750" indent="-285750">
              <a:buFont typeface="Arial" panose="020B0604020202020204" pitchFamily="34" charset="0"/>
              <a:buChar char="•"/>
            </a:pPr>
            <a:r>
              <a:rPr lang="en-US" sz="1800" dirty="0">
                <a:solidFill>
                  <a:schemeClr val="tx1"/>
                </a:solidFill>
              </a:rPr>
              <a:t>And registration is out for September 2019 Wireless Interim at the </a:t>
            </a:r>
            <a:r>
              <a:rPr lang="en-US" sz="1800" dirty="0"/>
              <a:t>JW Marriott Hotel, Hanoi, Vietnam.</a:t>
            </a:r>
            <a:r>
              <a:rPr lang="en-US" sz="1800" dirty="0">
                <a:solidFill>
                  <a:schemeClr val="tx1"/>
                </a:solidFill>
              </a:rPr>
              <a:t>  (We need to fill 60% of the room block by 11 July, or lose some of the remaining room block). </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0" indent="0"/>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30 May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1" y="721183"/>
            <a:ext cx="7856538"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06 June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https://mentor.ieee.org/802.18/dcn/16/18-16-0038-12-0000-teleconference-call-in-info.pptx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marL="457200" lvl="1" indent="0"/>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15:32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16 – 18 July Plenary in the Austria Center Vienna, Vienna, Austria</a:t>
            </a:r>
          </a:p>
          <a:p>
            <a:pPr lvl="1">
              <a:buFont typeface="Arial" panose="020B0604020202020204" pitchFamily="34" charset="0"/>
              <a:buChar char="•"/>
            </a:pPr>
            <a:r>
              <a:rPr lang="en-US" sz="1600" dirty="0"/>
              <a:t>Normal time slots, Tuesday AM2 and Thursday AM1</a:t>
            </a:r>
          </a:p>
          <a:p>
            <a:pPr marL="457200" lvl="1" indent="0"/>
            <a:r>
              <a:rPr lang="en-US" sz="1400" dirty="0"/>
              <a:t> </a:t>
            </a:r>
          </a:p>
          <a:p>
            <a:pPr>
              <a:buFont typeface="Arial" panose="020B0604020202020204" pitchFamily="34" charset="0"/>
              <a:buChar char="•"/>
            </a:pPr>
            <a:r>
              <a:rPr lang="en-US" sz="2000"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May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30 May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369332"/>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 </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altLang="en-US" sz="2400" dirty="0"/>
              <a:t>5GAA ex parte comments and approval</a:t>
            </a:r>
            <a:endParaRPr lang="en-US" sz="2400" dirty="0"/>
          </a:p>
        </p:txBody>
      </p:sp>
      <p:sp>
        <p:nvSpPr>
          <p:cNvPr id="3" name="Content Placeholder 2"/>
          <p:cNvSpPr>
            <a:spLocks noGrp="1"/>
          </p:cNvSpPr>
          <p:nvPr>
            <p:ph idx="1"/>
          </p:nvPr>
        </p:nvSpPr>
        <p:spPr>
          <a:xfrm>
            <a:off x="685800" y="1295400"/>
            <a:ext cx="8305800" cy="5180012"/>
          </a:xfrm>
        </p:spPr>
        <p:txBody>
          <a:bodyPr/>
          <a:lstStyle/>
          <a:p>
            <a:pPr>
              <a:buFont typeface="Arial" panose="020B0604020202020204" pitchFamily="34" charset="0"/>
              <a:buChar char="•"/>
            </a:pPr>
            <a:r>
              <a:rPr lang="en-US" sz="1600" dirty="0"/>
              <a:t>Reviewed updated text from review and inputs at Tuesday’s meeting.  </a:t>
            </a:r>
          </a:p>
          <a:p>
            <a:pPr>
              <a:buFont typeface="Arial" panose="020B0604020202020204" pitchFamily="34" charset="0"/>
              <a:buChar char="•"/>
            </a:pPr>
            <a:r>
              <a:rPr lang="en-US" sz="1600" dirty="0"/>
              <a:t>Formatted for final document and made a few edits.  </a:t>
            </a:r>
          </a:p>
          <a:p>
            <a:pPr>
              <a:buFont typeface="Arial" panose="020B0604020202020204" pitchFamily="34" charset="0"/>
              <a:buChar char="•"/>
            </a:pPr>
            <a:endParaRPr lang="en-US" sz="1600" u="sng" dirty="0"/>
          </a:p>
          <a:p>
            <a:pPr>
              <a:buFont typeface="Arial" panose="020B0604020202020204" pitchFamily="34" charset="0"/>
              <a:buChar char="•"/>
            </a:pPr>
            <a:r>
              <a:rPr lang="en-US" sz="1600" u="sng" dirty="0"/>
              <a:t>Motion:</a:t>
            </a:r>
            <a:r>
              <a:rPr lang="en-US" sz="1600" dirty="0"/>
              <a:t> </a:t>
            </a:r>
            <a:r>
              <a:rPr lang="en-US" sz="1600" b="0" dirty="0"/>
              <a:t>Move to approve the comments </a:t>
            </a:r>
            <a:r>
              <a:rPr lang="en-US" sz="1600" b="0" dirty="0">
                <a:hlinkClick r:id="rId3"/>
              </a:rPr>
              <a:t>https://mentor.ieee.org/802.18/dcn/19/18-19-0064-03-0000-5gaa-ex-parte-05apr19-response-ieee-802-fcc-gn-18-357.docx</a:t>
            </a:r>
            <a:r>
              <a:rPr lang="en-US" sz="1600" b="0" dirty="0"/>
              <a:t> response to 5GAA’s ex parte to the FCC in GN docket 18-357 of 05 April 2019. With the chair of 802.18 to have editorial privileges and send to the LMSC(EC) for review/approval and submission to the FCC.</a:t>
            </a:r>
          </a:p>
          <a:p>
            <a:endParaRPr lang="en-US" altLang="en-US" sz="1600" dirty="0">
              <a:solidFill>
                <a:schemeClr val="tx1"/>
              </a:solidFill>
            </a:endParaRPr>
          </a:p>
          <a:p>
            <a:r>
              <a:rPr lang="en-US" altLang="en-US" sz="1600" dirty="0"/>
              <a:t>		Moved by:  	Carl K. 	</a:t>
            </a:r>
          </a:p>
          <a:p>
            <a:pPr lvl="1"/>
            <a:r>
              <a:rPr lang="en-US" altLang="en-US" sz="1600" b="1" dirty="0"/>
              <a:t>Seconded by:  	Mike L.</a:t>
            </a:r>
          </a:p>
          <a:p>
            <a:pPr lvl="1"/>
            <a:r>
              <a:rPr lang="en-US" altLang="en-US" sz="1600" b="1" dirty="0"/>
              <a:t>Discussion?	none</a:t>
            </a:r>
          </a:p>
          <a:p>
            <a:pPr lvl="1"/>
            <a:r>
              <a:rPr lang="en-US" altLang="en-US" sz="1600" b="1" dirty="0">
                <a:solidFill>
                  <a:schemeClr val="tx1"/>
                </a:solidFill>
              </a:rPr>
              <a:t>Vote:  _9_Y   /  _0_N   /  _1_A </a:t>
            </a:r>
          </a:p>
          <a:p>
            <a:pPr lvl="1"/>
            <a:endParaRPr lang="en-US" altLang="en-US" sz="1600" b="1" dirty="0">
              <a:solidFill>
                <a:schemeClr val="tx1"/>
              </a:solidFill>
            </a:endParaRPr>
          </a:p>
          <a:p>
            <a:pPr lvl="1"/>
            <a:r>
              <a:rPr lang="en-US" altLang="en-US" sz="1600" b="1" dirty="0">
                <a:solidFill>
                  <a:schemeClr val="tx1"/>
                </a:solidFill>
              </a:rPr>
              <a:t>Motion - Passed</a:t>
            </a:r>
          </a:p>
          <a:p>
            <a:pPr lvl="1"/>
            <a:endParaRPr lang="en-US" altLang="en-US" sz="1600" b="1"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dirty="0"/>
              <a:t>14-16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94793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altLang="en-US" sz="2400" dirty="0"/>
              <a:t>5GAA ex parte comments and approval</a:t>
            </a:r>
            <a:endParaRPr lang="en-US" sz="2400" dirty="0"/>
          </a:p>
        </p:txBody>
      </p:sp>
      <p:sp>
        <p:nvSpPr>
          <p:cNvPr id="3" name="Content Placeholder 2"/>
          <p:cNvSpPr>
            <a:spLocks noGrp="1"/>
          </p:cNvSpPr>
          <p:nvPr>
            <p:ph idx="1"/>
          </p:nvPr>
        </p:nvSpPr>
        <p:spPr>
          <a:xfrm>
            <a:off x="685800" y="1295400"/>
            <a:ext cx="8305800" cy="5180012"/>
          </a:xfrm>
        </p:spPr>
        <p:txBody>
          <a:bodyPr/>
          <a:lstStyle/>
          <a:p>
            <a:pPr>
              <a:buFont typeface="Arial" panose="020B0604020202020204" pitchFamily="34" charset="0"/>
              <a:buChar char="•"/>
            </a:pPr>
            <a:r>
              <a:rPr lang="en-US" sz="1600" dirty="0"/>
              <a:t>Last minute input was received, would it be useful to also copy the US DoT on this IEEE 802 response.</a:t>
            </a:r>
          </a:p>
          <a:p>
            <a:pPr>
              <a:buFont typeface="Arial" panose="020B0604020202020204" pitchFamily="34" charset="0"/>
              <a:buChar char="•"/>
            </a:pPr>
            <a:r>
              <a:rPr lang="en-US" sz="1600" dirty="0"/>
              <a:t>Quick discussion and all were good with this.  </a:t>
            </a:r>
          </a:p>
          <a:p>
            <a:pPr>
              <a:buFont typeface="Arial" panose="020B0604020202020204" pitchFamily="34" charset="0"/>
              <a:buChar char="•"/>
            </a:pPr>
            <a:endParaRPr lang="en-US" sz="1600" u="sng" dirty="0"/>
          </a:p>
          <a:p>
            <a:pPr>
              <a:buFont typeface="Arial" panose="020B0604020202020204" pitchFamily="34" charset="0"/>
              <a:buChar char="•"/>
            </a:pPr>
            <a:r>
              <a:rPr lang="en-US" sz="1600" u="sng" dirty="0"/>
              <a:t>Motion:</a:t>
            </a:r>
            <a:r>
              <a:rPr lang="en-US" sz="1600" dirty="0"/>
              <a:t> </a:t>
            </a:r>
            <a:r>
              <a:rPr lang="en-US" sz="1600" b="0" dirty="0"/>
              <a:t>Move to approve the comments </a:t>
            </a:r>
            <a:r>
              <a:rPr lang="en-US" sz="1600" b="0" dirty="0">
                <a:hlinkClick r:id="rId3"/>
              </a:rPr>
              <a:t>https://mentor.ieee.org/802.18/dcn/19/18-19-0064-03-0000-5gaa-ex-parte-05apr19-response-ieee-802-fcc-gn-18-357.docx</a:t>
            </a:r>
            <a:r>
              <a:rPr lang="en-US" sz="1600" b="0" dirty="0"/>
              <a:t> response to 5GAA’s ex parte to the FCC in GN docket 18-357 of 05 April 2019. With the chair of 802.18 to have editorial privileges and permission to add cover letter and send to the LMSC(EC) for review/approval and submission to the US DoT.</a:t>
            </a:r>
          </a:p>
          <a:p>
            <a:endParaRPr lang="en-US" altLang="en-US" sz="1600" dirty="0">
              <a:solidFill>
                <a:schemeClr val="tx1"/>
              </a:solidFill>
            </a:endParaRPr>
          </a:p>
          <a:p>
            <a:r>
              <a:rPr lang="en-US" altLang="en-US" sz="1600" dirty="0"/>
              <a:t>		Moved by:  	Tim J. 	</a:t>
            </a:r>
          </a:p>
          <a:p>
            <a:pPr lvl="1"/>
            <a:r>
              <a:rPr lang="en-US" altLang="en-US" sz="1600" b="1" dirty="0"/>
              <a:t>Seconded by:  	Mike L. </a:t>
            </a:r>
          </a:p>
          <a:p>
            <a:pPr lvl="1"/>
            <a:r>
              <a:rPr lang="en-US" altLang="en-US" sz="1600" b="1" dirty="0"/>
              <a:t>Discussion?	none</a:t>
            </a:r>
          </a:p>
          <a:p>
            <a:pPr lvl="1"/>
            <a:r>
              <a:rPr lang="en-US" altLang="en-US" sz="1600" b="1" dirty="0">
                <a:solidFill>
                  <a:schemeClr val="tx1"/>
                </a:solidFill>
              </a:rPr>
              <a:t>Vote:  _6_Y   /  _0_N   /  _2_A </a:t>
            </a:r>
          </a:p>
          <a:p>
            <a:pPr lvl="1"/>
            <a:endParaRPr lang="en-US" altLang="en-US" sz="1600" b="1" dirty="0">
              <a:solidFill>
                <a:schemeClr val="tx1"/>
              </a:solidFill>
            </a:endParaRPr>
          </a:p>
          <a:p>
            <a:pPr lvl="1"/>
            <a:r>
              <a:rPr lang="en-US" altLang="en-US" sz="1600" b="1" dirty="0">
                <a:solidFill>
                  <a:schemeClr val="tx1"/>
                </a:solidFill>
              </a:rPr>
              <a:t>Motion - Passed</a:t>
            </a:r>
          </a:p>
          <a:p>
            <a:pPr lvl="1"/>
            <a:endParaRPr lang="en-US" altLang="en-US" sz="1600" b="1"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dirty="0"/>
              <a:t>14-16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218294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EU V2X – Delegated Act, regulation latest was published 13.3.2019.</a:t>
            </a:r>
          </a:p>
          <a:p>
            <a:pPr marL="685800" lvl="1">
              <a:buFont typeface="Arial" panose="020B0604020202020204" pitchFamily="34" charset="0"/>
              <a:buChar char="•"/>
            </a:pPr>
            <a:r>
              <a:rPr lang="en-US" sz="1600" dirty="0">
                <a:solidFill>
                  <a:schemeClr val="tx1"/>
                </a:solidFill>
              </a:rPr>
              <a:t>5GAA has been lobbying the EU parliament hard to not accept this and  which has now caused a full vote next week. </a:t>
            </a:r>
            <a:endParaRPr lang="en-US" sz="1600" dirty="0">
              <a:solidFill>
                <a:schemeClr val="bg1">
                  <a:lumMod val="85000"/>
                </a:schemeClr>
              </a:solidFill>
            </a:endParaRPr>
          </a:p>
          <a:p>
            <a:pPr marL="685800" lvl="1">
              <a:buFont typeface="Arial" panose="020B0604020202020204" pitchFamily="34" charset="0"/>
              <a:buChar char="•"/>
            </a:pPr>
            <a:r>
              <a:rPr lang="en-US" sz="1600" dirty="0">
                <a:solidFill>
                  <a:schemeClr val="tx1"/>
                </a:solidFill>
              </a:rPr>
              <a:t>If </a:t>
            </a:r>
            <a:r>
              <a:rPr lang="en-US" sz="1600" b="1" dirty="0">
                <a:solidFill>
                  <a:schemeClr val="tx1"/>
                </a:solidFill>
              </a:rPr>
              <a:t>anyone</a:t>
            </a:r>
            <a:r>
              <a:rPr lang="en-US" sz="1600" dirty="0">
                <a:solidFill>
                  <a:schemeClr val="tx1"/>
                </a:solidFill>
              </a:rPr>
              <a:t> can let the EU parliament know your concerns and opinion and to support the regulation in the short time till next Wednesday, please do. </a:t>
            </a:r>
          </a:p>
          <a:p>
            <a:pPr marL="685800" lvl="1">
              <a:buFont typeface="Arial" panose="020B0604020202020204" pitchFamily="34" charset="0"/>
              <a:buChar char="•"/>
            </a:pPr>
            <a:r>
              <a:rPr lang="en-US" sz="1600" dirty="0">
                <a:solidFill>
                  <a:schemeClr val="tx1"/>
                </a:solidFill>
              </a:rPr>
              <a:t>Key is to go with the evolution with DSRC and not to fragment the spectrum. </a:t>
            </a:r>
          </a:p>
          <a:p>
            <a:pPr marL="685800" lvl="1">
              <a:buFont typeface="Arial" panose="020B0604020202020204" pitchFamily="34" charset="0"/>
              <a:buChar char="•"/>
            </a:pPr>
            <a:r>
              <a:rPr lang="en-US" sz="1600" dirty="0">
                <a:solidFill>
                  <a:schemeClr val="tx1"/>
                </a:solidFill>
              </a:rPr>
              <a:t>The Delegated Act can be found at: </a:t>
            </a:r>
          </a:p>
          <a:p>
            <a:pPr marL="685800" lvl="1">
              <a:buFont typeface="Arial" panose="020B0604020202020204" pitchFamily="34" charset="0"/>
              <a:buChar char="•"/>
            </a:pPr>
            <a:r>
              <a:rPr lang="en-US" sz="1600" dirty="0"/>
              <a:t>Posted here: </a:t>
            </a:r>
            <a:r>
              <a:rPr lang="en-US" sz="1600" u="sng" dirty="0">
                <a:hlinkClick r:id="rId2"/>
              </a:rPr>
              <a:t>https://ec.europa.eu/transport/themes/its/news/2019-03-13-c-its_en</a:t>
            </a:r>
            <a:endParaRPr lang="en-US" sz="1600" u="sng" dirty="0"/>
          </a:p>
          <a:p>
            <a:pPr marL="685800" lvl="1">
              <a:buFont typeface="Arial" panose="020B0604020202020204" pitchFamily="34" charset="0"/>
              <a:buChar char="•"/>
            </a:pPr>
            <a:r>
              <a:rPr lang="en-US" sz="1600" dirty="0">
                <a:solidFill>
                  <a:schemeClr val="tx1"/>
                </a:solidFill>
              </a:rPr>
              <a:t>And revised on Mentor from draft posted here in January: </a:t>
            </a:r>
          </a:p>
          <a:p>
            <a:pPr marL="685800" lvl="1">
              <a:buFont typeface="Arial" panose="020B0604020202020204" pitchFamily="34" charset="0"/>
              <a:buChar char="•"/>
            </a:pPr>
            <a:r>
              <a:rPr lang="en-US" sz="1600" u="sng" dirty="0">
                <a:hlinkClick r:id="rId3"/>
              </a:rPr>
              <a:t>https://mentor.ieee.org/802.18/dcn/19/18-19-0007-01-0000-european-commission-v2x-draft-law.pdf</a:t>
            </a:r>
            <a:r>
              <a:rPr lang="en-US" sz="1600" u="sng" dirty="0"/>
              <a:t> </a:t>
            </a:r>
          </a:p>
          <a:p>
            <a:pPr>
              <a:spcBef>
                <a:spcPts val="0"/>
              </a:spcBef>
              <a:buFont typeface="Arial" panose="020B0604020202020204" pitchFamily="34" charset="0"/>
              <a:buChar char="•"/>
            </a:pPr>
            <a:r>
              <a:rPr lang="en-US" sz="1600" b="0" dirty="0"/>
              <a:t>BTW – it’s title: </a:t>
            </a:r>
            <a:endParaRPr lang="en-US" b="0" dirty="0"/>
          </a:p>
          <a:p>
            <a:pPr algn="ctr">
              <a:spcBef>
                <a:spcPts val="0"/>
              </a:spcBef>
            </a:pPr>
            <a:r>
              <a:rPr lang="en-US" b="0" dirty="0"/>
              <a:t> </a:t>
            </a:r>
            <a:r>
              <a:rPr lang="en-US" sz="1600" b="0" dirty="0"/>
              <a:t>COMMISSION DELEGATED REGULATION (EU) …/... </a:t>
            </a:r>
          </a:p>
          <a:p>
            <a:pPr algn="ctr">
              <a:spcBef>
                <a:spcPts val="0"/>
              </a:spcBef>
            </a:pPr>
            <a:r>
              <a:rPr lang="en-US" sz="1600" b="0" dirty="0"/>
              <a:t>of 13.3.2019 </a:t>
            </a:r>
          </a:p>
          <a:p>
            <a:pPr algn="ctr">
              <a:spcBef>
                <a:spcPts val="0"/>
              </a:spcBef>
            </a:pPr>
            <a:r>
              <a:rPr lang="en-US" sz="1600" b="0" dirty="0"/>
              <a:t>supplementing Directive 2010/40/EU of the European Parliament and of the Council with regard to the deployment and operational use of cooperative intelligent transport systems </a:t>
            </a:r>
            <a:endParaRPr lang="en-US" sz="1600"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716629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42 (9 on LMSC)</a:t>
            </a:r>
            <a:r>
              <a:rPr lang="en-US" altLang="en-US" sz="1800" dirty="0">
                <a:solidFill>
                  <a:schemeClr val="tx1"/>
                </a:solidFill>
              </a:rPr>
              <a:t>;  Nearly Voters: 6;   Aspirant members: 17</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30 May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350"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30 May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May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30 May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1037411"/>
            <a:ext cx="3875088"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Ben R.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5GAA requests FCC to look forward</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5GAA ex </a:t>
            </a:r>
            <a:r>
              <a:rPr lang="en-US" altLang="en-US" sz="1400" dirty="0" err="1">
                <a:solidFill>
                  <a:schemeClr val="tx1"/>
                </a:solidFill>
              </a:rPr>
              <a:t>parte</a:t>
            </a:r>
            <a:r>
              <a:rPr lang="en-US" altLang="en-US" sz="1400" dirty="0">
                <a:solidFill>
                  <a:schemeClr val="tx1"/>
                </a:solidFill>
              </a:rPr>
              <a:t> LMSC ballot</a:t>
            </a:r>
          </a:p>
          <a:p>
            <a:pPr lvl="1">
              <a:buFont typeface="Arial" panose="020B0604020202020204" pitchFamily="34" charset="0"/>
              <a:buChar char="•"/>
            </a:pPr>
            <a:r>
              <a:rPr lang="en-US" altLang="en-US" sz="1400" dirty="0">
                <a:solidFill>
                  <a:schemeClr val="tx1"/>
                </a:solidFill>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5GAA requests FCC to look forward</a:t>
            </a:r>
          </a:p>
          <a:p>
            <a:pPr lvl="1">
              <a:spcBef>
                <a:spcPts val="0"/>
              </a:spcBef>
              <a:buFont typeface="Arial" panose="020B0604020202020204" pitchFamily="34" charset="0"/>
              <a:buChar char="•"/>
            </a:pPr>
            <a:r>
              <a:rPr lang="en-US" altLang="en-US" sz="1400" b="0" kern="0" dirty="0"/>
              <a:t>LMSC ballot(s) status </a:t>
            </a:r>
          </a:p>
          <a:p>
            <a:pPr lvl="1">
              <a:spcBef>
                <a:spcPts val="0"/>
              </a:spcBef>
              <a:buFont typeface="Arial" panose="020B0604020202020204" pitchFamily="34" charset="0"/>
              <a:buChar char="•"/>
            </a:pPr>
            <a:r>
              <a:rPr lang="en-US" altLang="en-US" sz="1400" kern="0" dirty="0"/>
              <a:t>DoT filing specifically</a:t>
            </a:r>
            <a:endParaRPr lang="en-US" altLang="en-US" sz="1400" b="0" kern="0" dirty="0"/>
          </a:p>
          <a:p>
            <a:pPr lvl="1">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dirty="0"/>
              <a:t>Singapore 868MHz SRDs to 920MHz </a:t>
            </a:r>
          </a:p>
          <a:p>
            <a:pPr lvl="1">
              <a:spcBef>
                <a:spcPts val="0"/>
              </a:spcBef>
              <a:buFont typeface="Arial" panose="020B0604020202020204" pitchFamily="34" charset="0"/>
              <a:buChar char="•"/>
            </a:pPr>
            <a:r>
              <a:rPr lang="en-US" altLang="en-US" sz="1400" kern="0" dirty="0"/>
              <a:t> </a:t>
            </a:r>
          </a:p>
          <a:p>
            <a:pPr lvl="1">
              <a:spcBef>
                <a:spcPts val="0"/>
              </a:spcBef>
              <a:buFont typeface="Arial" panose="020B0604020202020204" pitchFamily="34" charset="0"/>
              <a:buChar char="•"/>
            </a:pPr>
            <a:r>
              <a:rPr lang="en-US" altLang="en-US" sz="1400" kern="0" dirty="0"/>
              <a:t>July Plenary:</a:t>
            </a:r>
          </a:p>
          <a:p>
            <a:pPr lvl="2">
              <a:spcBef>
                <a:spcPts val="0"/>
              </a:spcBef>
              <a:buFont typeface="Arial" panose="020B0604020202020204" pitchFamily="34" charset="0"/>
              <a:buChar char="•"/>
            </a:pPr>
            <a:r>
              <a:rPr lang="en-US" altLang="en-US" sz="1400" kern="0" dirty="0"/>
              <a:t>Update to ITU-R SM.2352  on THz communications</a:t>
            </a:r>
          </a:p>
          <a:p>
            <a:pPr lvl="2">
              <a:spcBef>
                <a:spcPts val="0"/>
              </a:spcBef>
              <a:buFont typeface="Arial" panose="020B0604020202020204" pitchFamily="34" charset="0"/>
              <a:buChar char="•"/>
            </a:pPr>
            <a:r>
              <a:rPr lang="en-US" altLang="en-US" sz="1400" kern="0" dirty="0"/>
              <a:t>UWB status Japan</a:t>
            </a:r>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1011149"/>
            <a:ext cx="8229602" cy="5457337"/>
          </a:xfrm>
        </p:spPr>
        <p:txBody>
          <a:bodyPr/>
          <a:lstStyle/>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Stuart  K. </a:t>
            </a:r>
          </a:p>
          <a:p>
            <a:r>
              <a:rPr lang="en-US" altLang="en-US" sz="1600" b="1" dirty="0">
                <a:solidFill>
                  <a:schemeClr val="tx1"/>
                </a:solidFill>
              </a:rPr>
              <a:t>		Seconded by:	Hassan Y.</a:t>
            </a:r>
            <a:endParaRPr lang="en-US" altLang="en-US" sz="1600" dirty="0">
              <a:solidFill>
                <a:schemeClr val="tx1"/>
              </a:solidFill>
            </a:endParaRPr>
          </a:p>
          <a:p>
            <a:pPr lvl="1"/>
            <a:r>
              <a:rPr lang="en-US" altLang="en-US" sz="1600" b="1" dirty="0">
                <a:solidFill>
                  <a:schemeClr val="tx1"/>
                </a:solidFill>
              </a:rPr>
              <a:t>Discussion?  	None</a:t>
            </a:r>
          </a:p>
          <a:p>
            <a:pPr lvl="1"/>
            <a:r>
              <a:rPr lang="en-US" altLang="en-US" sz="1600" b="1" dirty="0">
                <a:solidFill>
                  <a:schemeClr val="tx1"/>
                </a:solidFill>
              </a:rPr>
              <a:t>Vote:  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09 May 2019 in document: </a:t>
            </a:r>
            <a:r>
              <a:rPr lang="en-US" sz="1600" u="sng" dirty="0">
                <a:hlinkClick r:id="rId2"/>
              </a:rPr>
              <a:t>https://mentor.ieee.org/802.18/dcn/19/18-19-0060-00-0000-minutes-09may19-rrtag-teleconference.docx</a:t>
            </a:r>
            <a:r>
              <a:rPr lang="en-US" sz="1600" u="sng" dirty="0"/>
              <a:t> </a:t>
            </a:r>
            <a:r>
              <a:rPr lang="en-US" sz="1600" b="1" dirty="0"/>
              <a:t>Posted:  </a:t>
            </a:r>
            <a:r>
              <a:rPr lang="en-US" sz="1600" b="0" dirty="0"/>
              <a:t>10-May-2019 08:34:33 ET</a:t>
            </a:r>
          </a:p>
          <a:p>
            <a:pPr marL="0" indent="0"/>
            <a:r>
              <a:rPr lang="en-US" altLang="en-US" sz="1600" b="0" dirty="0">
                <a:solidFill>
                  <a:schemeClr val="tx1"/>
                </a:solidFill>
              </a:rPr>
              <a:t>	</a:t>
            </a:r>
            <a:r>
              <a:rPr lang="en-US" altLang="en-US" sz="1600" dirty="0">
                <a:solidFill>
                  <a:schemeClr val="tx1"/>
                </a:solidFill>
              </a:rPr>
              <a:t>Moved by:  	Hassan Y.</a:t>
            </a:r>
          </a:p>
          <a:p>
            <a:r>
              <a:rPr lang="en-US" altLang="en-US" sz="1600" dirty="0">
                <a:solidFill>
                  <a:schemeClr val="tx1"/>
                </a:solidFill>
              </a:rPr>
              <a:t>		Seconded:		Jay H.		</a:t>
            </a:r>
          </a:p>
          <a:p>
            <a:r>
              <a:rPr lang="en-US" altLang="en-US" sz="1600" b="1" dirty="0">
                <a:solidFill>
                  <a:schemeClr val="tx1"/>
                </a:solidFill>
              </a:rPr>
              <a:t>		Discussion?  	None</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tx1"/>
                </a:solidFill>
              </a:rPr>
              <a:t>Unanimous consent</a:t>
            </a:r>
          </a:p>
          <a:p>
            <a:endParaRPr lang="en-US" altLang="en-US" sz="1600" dirty="0">
              <a:solidFill>
                <a:schemeClr val="bg1">
                  <a:lumMod val="75000"/>
                </a:schemeClr>
              </a:solidFill>
            </a:endParaRPr>
          </a:p>
          <a:p>
            <a:pPr>
              <a:buFont typeface="Arial" panose="020B0604020202020204" pitchFamily="34" charset="0"/>
              <a:buChar char="•"/>
            </a:pPr>
            <a:r>
              <a:rPr lang="en-US" altLang="en-US" sz="1600" dirty="0">
                <a:solidFill>
                  <a:schemeClr val="tx1"/>
                </a:solidFill>
              </a:rPr>
              <a:t>RR-TAG is in need of a vice-chair and secretary, </a:t>
            </a:r>
            <a:r>
              <a:rPr lang="en-US" altLang="en-US" sz="1600" dirty="0">
                <a:solidFill>
                  <a:srgbClr val="7030A0"/>
                </a:solidFill>
              </a:rPr>
              <a:t>is there anyone that can help? </a:t>
            </a:r>
            <a:r>
              <a:rPr lang="en-US" altLang="en-US" sz="1600" dirty="0">
                <a:solidFill>
                  <a:schemeClr val="tx1"/>
                </a:solidFill>
              </a:rPr>
              <a:t>________</a:t>
            </a: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30 May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2"/>
              </a:rPr>
              <a:t>&lt;</a:t>
            </a:r>
            <a:r>
              <a:rPr lang="en-US" altLang="en-US" sz="1800" b="0" dirty="0" err="1">
                <a:hlinkClick r:id="rId2"/>
              </a:rPr>
              <a:t>ojeu</a:t>
            </a:r>
            <a:r>
              <a:rPr lang="en-US" altLang="en-US" sz="1800" b="0" dirty="0">
                <a:hlinkClick r:id="rId2"/>
              </a:rPr>
              <a:t>&gt;</a:t>
            </a:r>
            <a:r>
              <a:rPr lang="en-US" altLang="en-US" sz="1800" b="0" dirty="0"/>
              <a:t>   </a:t>
            </a:r>
            <a:r>
              <a:rPr lang="en-US" altLang="en-US" sz="1800" b="0" dirty="0">
                <a:hlinkClick r:id="rId3"/>
              </a:rPr>
              <a:t>&lt;</a:t>
            </a:r>
            <a:r>
              <a:rPr lang="en-US" altLang="en-US" sz="1800" b="0" dirty="0" err="1">
                <a:hlinkClick r:id="rId3"/>
              </a:rPr>
              <a:t>HStds</a:t>
            </a:r>
            <a:r>
              <a:rPr lang="en-US" altLang="en-US" sz="1800" b="0" dirty="0">
                <a:hlinkClick r:id="rId3"/>
              </a:rPr>
              <a:t>&gt;</a:t>
            </a:r>
            <a:r>
              <a:rPr lang="en-US" altLang="en-US" sz="1800" b="0" dirty="0"/>
              <a:t>   </a:t>
            </a: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#102, 17-20 June, Sophia Antipolis , </a:t>
            </a:r>
          </a:p>
          <a:p>
            <a:pPr lvl="1">
              <a:spcBef>
                <a:spcPts val="0"/>
              </a:spcBef>
              <a:buFont typeface="Arial" panose="020B0604020202020204" pitchFamily="34" charset="0"/>
              <a:buChar char="•"/>
            </a:pPr>
            <a:r>
              <a:rPr lang="en-GB" sz="1600" dirty="0"/>
              <a:t> Nothing mentioned.</a:t>
            </a:r>
          </a:p>
          <a:p>
            <a:pPr lvl="2">
              <a:spcBef>
                <a:spcPts val="0"/>
              </a:spcBef>
              <a:buFont typeface="Arial" panose="020B0604020202020204" pitchFamily="34" charset="0"/>
              <a:buChar char="•"/>
            </a:pPr>
            <a:r>
              <a:rPr lang="en-GB" sz="1200" dirty="0"/>
              <a:t>Before: BRAN EN 302 567 E&amp;Y comments resolution meeting providing justification (see BRAN(19)001001) as to why additional Rx Requirements are not required in the 60GHz Standard</a:t>
            </a:r>
            <a:endParaRPr lang="en-US" sz="1200" dirty="0">
              <a:solidFill>
                <a:schemeClr val="tx1"/>
              </a:solidFill>
            </a:endParaRPr>
          </a:p>
          <a:p>
            <a:pPr lvl="4">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5"/>
              </a:rPr>
              <a:t>&lt;TG-11&gt;</a:t>
            </a:r>
            <a:r>
              <a:rPr lang="en-US" altLang="en-US" sz="1800" b="0" dirty="0"/>
              <a:t>  </a:t>
            </a:r>
            <a:r>
              <a:rPr lang="en-US" sz="1800" dirty="0">
                <a:solidFill>
                  <a:schemeClr val="tx1"/>
                </a:solidFill>
              </a:rPr>
              <a:t>next meeting #55, 02-03 July</a:t>
            </a:r>
          </a:p>
          <a:p>
            <a:pPr lvl="1">
              <a:spcBef>
                <a:spcPts val="0"/>
              </a:spcBef>
              <a:buFont typeface="Arial" panose="020B0604020202020204" pitchFamily="34" charset="0"/>
              <a:buChar char="•"/>
            </a:pPr>
            <a:r>
              <a:rPr lang="en-GB" sz="1600" dirty="0"/>
              <a:t>Nothing mentioned</a:t>
            </a:r>
            <a:r>
              <a:rPr lang="en-US" sz="1600" dirty="0"/>
              <a:t> 	</a:t>
            </a:r>
          </a:p>
          <a:p>
            <a:pPr lvl="2">
              <a:spcBef>
                <a:spcPts val="0"/>
              </a:spcBef>
              <a:buFont typeface="Arial" panose="020B0604020202020204" pitchFamily="34" charset="0"/>
              <a:buChar char="•"/>
            </a:pPr>
            <a:r>
              <a:rPr lang="en-US" sz="1400" dirty="0"/>
              <a:t>Before: Working on Rx requirements for the EN 300 328 to send to ERM #68 in June.</a:t>
            </a:r>
          </a:p>
          <a:p>
            <a:pPr lvl="3">
              <a:spcBef>
                <a:spcPts val="0"/>
              </a:spcBef>
              <a:buFont typeface="Arial" panose="020B0604020202020204" pitchFamily="34" charset="0"/>
              <a:buChar char="•"/>
            </a:pPr>
            <a:r>
              <a:rPr lang="en-US" sz="1200" dirty="0"/>
              <a:t>SRDoc on 2.4 GHz working on PSD to remove, potential revision to ERC Rec. 70-03, etc. </a:t>
            </a:r>
          </a:p>
          <a:p>
            <a:pPr lvl="4">
              <a:spcBef>
                <a:spcPts val="0"/>
              </a:spcBef>
              <a:buFont typeface="Arial" panose="020B0604020202020204" pitchFamily="34" charset="0"/>
              <a:buChar char="•"/>
            </a:pPr>
            <a:r>
              <a:rPr lang="en-US" sz="1200" dirty="0"/>
              <a:t>New ERM WI on ETSI SRDoc resulting in draft TR 103 665 v0.0.3.</a:t>
            </a:r>
          </a:p>
          <a:p>
            <a:pPr lvl="4">
              <a:spcBef>
                <a:spcPts val="0"/>
              </a:spcBef>
              <a:buFont typeface="Arial" panose="020B0604020202020204" pitchFamily="34" charset="0"/>
              <a:buChar char="•"/>
            </a:pPr>
            <a:r>
              <a:rPr lang="en-US" sz="1200" dirty="0"/>
              <a:t>A call for new example technology/application to be included in SRDoc for July f2f.</a:t>
            </a:r>
          </a:p>
          <a:p>
            <a:pPr lvl="5">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meeting #49, 08-09 May, </a:t>
            </a:r>
            <a:r>
              <a:rPr lang="en-US" sz="1800" dirty="0" err="1"/>
              <a:t>Leinfelden</a:t>
            </a:r>
            <a:r>
              <a:rPr lang="en-US" sz="1800" dirty="0"/>
              <a:t> DE, last week.</a:t>
            </a:r>
            <a:endParaRPr lang="en-US" sz="1800" dirty="0">
              <a:solidFill>
                <a:schemeClr val="tx1"/>
              </a:solidFill>
            </a:endParaRPr>
          </a:p>
          <a:p>
            <a:pPr lvl="1">
              <a:spcBef>
                <a:spcPts val="0"/>
              </a:spcBef>
              <a:buFont typeface="Arial" panose="020B0604020202020204" pitchFamily="34" charset="0"/>
              <a:buChar char="•"/>
            </a:pPr>
            <a:r>
              <a:rPr lang="en-GB" sz="1600" dirty="0"/>
              <a:t>Nothing mentioned</a:t>
            </a:r>
            <a:r>
              <a:rPr lang="en-US" sz="1600" dirty="0"/>
              <a:t> </a:t>
            </a:r>
          </a:p>
          <a:p>
            <a:pPr lvl="2">
              <a:spcBef>
                <a:spcPts val="0"/>
              </a:spcBef>
              <a:buFont typeface="Arial" panose="020B0604020202020204" pitchFamily="34" charset="0"/>
              <a:buChar char="•"/>
            </a:pPr>
            <a:r>
              <a:rPr lang="en-US" sz="1400" dirty="0"/>
              <a:t>Before: Amended ECC Decisions ECC/DEC/(06)04 and ECC/DEC/(07)01,  published 08May19</a:t>
            </a:r>
          </a:p>
          <a:p>
            <a:pPr lvl="3">
              <a:spcBef>
                <a:spcPts val="0"/>
              </a:spcBef>
              <a:buFont typeface="Arial" panose="020B0604020202020204" pitchFamily="34" charset="0"/>
              <a:buChar char="•"/>
            </a:pPr>
            <a:r>
              <a:rPr lang="en-US" sz="1200" dirty="0"/>
              <a:t>Important for the use of 15.4z in vehicular environments, EC Decision expected mid May to mid June</a:t>
            </a:r>
          </a:p>
          <a:p>
            <a:pPr lvl="3">
              <a:spcBef>
                <a:spcPts val="0"/>
              </a:spcBef>
              <a:buFont typeface="Arial" panose="020B0604020202020204" pitchFamily="34" charset="0"/>
              <a:buChar char="•"/>
            </a:pPr>
            <a:r>
              <a:rPr lang="en-US" sz="1200" dirty="0"/>
              <a:t>Next update of UWB regulation in Europe not expected before 2021/22. Topics for that update:</a:t>
            </a:r>
          </a:p>
          <a:p>
            <a:pPr lvl="4">
              <a:spcBef>
                <a:spcPts val="0"/>
              </a:spcBef>
              <a:buFont typeface="Arial" panose="020B0604020202020204" pitchFamily="34" charset="0"/>
              <a:buChar char="•"/>
            </a:pPr>
            <a:r>
              <a:rPr lang="en-US" sz="1400" dirty="0"/>
              <a:t>Fixed out-door in the band above 6GHz</a:t>
            </a:r>
          </a:p>
          <a:p>
            <a:pPr lvl="4">
              <a:spcBef>
                <a:spcPts val="0"/>
              </a:spcBef>
              <a:buFont typeface="Arial" panose="020B0604020202020204" pitchFamily="34" charset="0"/>
              <a:buChar char="•"/>
            </a:pPr>
            <a:r>
              <a:rPr lang="en-US" sz="1400" dirty="0"/>
              <a:t>Simplified vehicular regulation above 6GHz</a:t>
            </a:r>
          </a:p>
          <a:p>
            <a:pPr lvl="4">
              <a:spcBef>
                <a:spcPts val="0"/>
              </a:spcBef>
              <a:buFont typeface="Arial" panose="020B0604020202020204" pitchFamily="34" charset="0"/>
              <a:buChar char="•"/>
            </a:pPr>
            <a:r>
              <a:rPr lang="en-US" sz="1400" dirty="0"/>
              <a:t>Higher power levels for in-door above 6GHz</a:t>
            </a:r>
          </a:p>
          <a:p>
            <a:pPr lvl="4">
              <a:spcBef>
                <a:spcPts val="0"/>
              </a:spcBef>
              <a:buFont typeface="Arial" panose="020B0604020202020204" pitchFamily="34" charset="0"/>
              <a:buChar char="•"/>
            </a:pPr>
            <a:r>
              <a:rPr lang="en-US" sz="1400" dirty="0"/>
              <a:t>Potential band extension up to 10.6GHz</a:t>
            </a:r>
            <a:endParaRPr lang="en-US" sz="1000" dirty="0">
              <a:solidFill>
                <a:schemeClr val="bg1">
                  <a:lumMod val="75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May 2019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38355" y="1066800"/>
            <a:ext cx="8534400" cy="5293520"/>
          </a:xfrm>
        </p:spPr>
        <p:txBody>
          <a:bodyPr/>
          <a:lstStyle/>
          <a:p>
            <a:pPr>
              <a:buFont typeface="Arial" panose="020B0604020202020204" pitchFamily="34" charset="0"/>
              <a:buChar char="•"/>
            </a:pPr>
            <a:r>
              <a:rPr lang="en-US" sz="1600" dirty="0"/>
              <a:t>Delegated Act on C-ITS is still not fully in force.</a:t>
            </a:r>
          </a:p>
          <a:p>
            <a:pPr lvl="1">
              <a:buFont typeface="Arial" panose="020B0604020202020204" pitchFamily="34" charset="0"/>
              <a:buChar char="•"/>
            </a:pPr>
            <a:r>
              <a:rPr lang="en-GB" sz="1400" dirty="0"/>
              <a:t>Nothing mentioned</a:t>
            </a:r>
            <a:r>
              <a:rPr lang="en-US" sz="1400" dirty="0"/>
              <a:t> </a:t>
            </a:r>
          </a:p>
          <a:p>
            <a:pPr lvl="2">
              <a:buFont typeface="Arial" panose="020B0604020202020204" pitchFamily="34" charset="0"/>
              <a:buChar char="•"/>
            </a:pPr>
            <a:r>
              <a:rPr lang="en-US" sz="1200" dirty="0"/>
              <a:t>Before: EU parliament didn’t approve a proposed  rejection but EU Council has agreed on a 2 Month extension of the potential objection period until 13 July 2019</a:t>
            </a:r>
          </a:p>
          <a:p>
            <a:pPr>
              <a:buFont typeface="Arial" panose="020B0604020202020204" pitchFamily="34" charset="0"/>
              <a:buChar char="•"/>
            </a:pPr>
            <a:r>
              <a:rPr lang="en-US" sz="1600" dirty="0">
                <a:solidFill>
                  <a:schemeClr val="tx1"/>
                </a:solidFill>
              </a:rPr>
              <a:t>CEPT </a:t>
            </a:r>
          </a:p>
          <a:p>
            <a:pPr lvl="1">
              <a:buFont typeface="Arial" panose="020B0604020202020204" pitchFamily="34" charset="0"/>
              <a:buChar char="•"/>
            </a:pPr>
            <a:r>
              <a:rPr lang="en-GB" sz="1400" dirty="0"/>
              <a:t>Nothing mentioned</a:t>
            </a:r>
            <a:r>
              <a:rPr lang="en-US" sz="1400" dirty="0"/>
              <a:t> </a:t>
            </a:r>
          </a:p>
          <a:p>
            <a:pPr lvl="2">
              <a:buFont typeface="Arial" panose="020B0604020202020204" pitchFamily="34" charset="0"/>
              <a:buChar char="•"/>
            </a:pPr>
            <a:r>
              <a:rPr lang="en-US" sz="1200" dirty="0"/>
              <a:t>Before: CEPT initial draft proposal for updated ITS 5.9GHz regulation has been presented including an extension up to 5925MHz with sharing with Urban Rail in the band 5915MHz to 5925MHz.</a:t>
            </a:r>
          </a:p>
          <a:p>
            <a:pPr lvl="3">
              <a:buFont typeface="Arial" panose="020B0604020202020204" pitchFamily="34" charset="0"/>
              <a:buChar char="•"/>
            </a:pPr>
            <a:r>
              <a:rPr lang="en-US" sz="1200" dirty="0"/>
              <a:t>CEPT WG FM will further work on the draft proposal, </a:t>
            </a:r>
            <a:r>
              <a:rPr lang="en-US" sz="1200" dirty="0" err="1"/>
              <a:t>Finalisation</a:t>
            </a:r>
            <a:r>
              <a:rPr lang="en-US" sz="1200" dirty="0"/>
              <a:t> planned for Q1/Q2 2020. Due to WRC 19 it is not possible to be </a:t>
            </a:r>
            <a:r>
              <a:rPr lang="en-US" sz="1000" dirty="0"/>
              <a:t>earlier</a:t>
            </a:r>
          </a:p>
          <a:p>
            <a:pPr>
              <a:buFont typeface="Arial" panose="020B0604020202020204" pitchFamily="34" charset="0"/>
              <a:buChar char="•"/>
            </a:pPr>
            <a:r>
              <a:rPr lang="en-US" sz="1600" dirty="0">
                <a:solidFill>
                  <a:schemeClr val="tx1"/>
                </a:solidFill>
              </a:rPr>
              <a:t>CEPT – ECC </a:t>
            </a:r>
            <a:r>
              <a:rPr lang="en-US" altLang="en-US" sz="1600" b="0" dirty="0">
                <a:hlinkClick r:id="rId3"/>
              </a:rPr>
              <a:t>&lt;SE45&gt;</a:t>
            </a:r>
            <a:r>
              <a:rPr lang="en-US" altLang="en-US" sz="1600" b="0" dirty="0"/>
              <a:t>- no meetings planned;  </a:t>
            </a:r>
            <a:r>
              <a:rPr lang="en-US" sz="1600" dirty="0"/>
              <a:t>next meeting of WGSE, 27-29 May, Prague </a:t>
            </a:r>
          </a:p>
          <a:p>
            <a:pPr lvl="1">
              <a:buFont typeface="Arial" panose="020B0604020202020204" pitchFamily="34" charset="0"/>
              <a:buChar char="•"/>
            </a:pPr>
            <a:r>
              <a:rPr lang="en-GB" sz="1400" dirty="0"/>
              <a:t>Nothing mentioned</a:t>
            </a:r>
            <a:r>
              <a:rPr lang="en-US" sz="1400" dirty="0">
                <a:solidFill>
                  <a:schemeClr val="tx1"/>
                </a:solidFill>
              </a:rPr>
              <a:t>  </a:t>
            </a:r>
          </a:p>
          <a:p>
            <a:pPr lvl="2">
              <a:buFont typeface="Arial" panose="020B0604020202020204" pitchFamily="34" charset="0"/>
              <a:buChar char="•"/>
            </a:pPr>
            <a:r>
              <a:rPr lang="en-US" sz="1200" dirty="0">
                <a:solidFill>
                  <a:schemeClr val="tx1"/>
                </a:solidFill>
              </a:rPr>
              <a:t>Before: All comments resolved on ECC report 302, sharing and compatibility studies related to WAS/RLANs, see </a:t>
            </a:r>
            <a:r>
              <a:rPr lang="en-GB" sz="1200" u="sng" dirty="0">
                <a:hlinkClick r:id="rId4" tooltip="SE45(19)004A1R1_Draft ECC Report 302 - after SE45#7 with track changes.docx"/>
              </a:rPr>
              <a:t>SE45(19)004A1R1</a:t>
            </a:r>
            <a:r>
              <a:rPr lang="en-GB" sz="1200" u="sng" dirty="0"/>
              <a:t> </a:t>
            </a:r>
            <a:r>
              <a:rPr lang="en-GB" sz="1200" dirty="0"/>
              <a:t>and </a:t>
            </a:r>
            <a:r>
              <a:rPr lang="en-GB" sz="1200" u="sng" dirty="0">
                <a:hlinkClick r:id="rId5"/>
              </a:rPr>
              <a:t>SE45(19)004A2</a:t>
            </a:r>
            <a:endParaRPr lang="en-GB" sz="1200" u="sng" dirty="0"/>
          </a:p>
          <a:p>
            <a:pPr lvl="3">
              <a:buFont typeface="Arial" panose="020B0604020202020204" pitchFamily="34" charset="0"/>
              <a:buChar char="•"/>
            </a:pPr>
            <a:r>
              <a:rPr lang="en-GB" sz="1200" dirty="0"/>
              <a:t>There was consensus to submit the agreed final draft version of ECC Report 302 to WGSE for consideration for publication at their next meeting in Prague</a:t>
            </a:r>
            <a:r>
              <a:rPr lang="en-US" sz="1200" dirty="0"/>
              <a:t>.</a:t>
            </a:r>
            <a:endParaRPr lang="en-US" sz="12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6"/>
              </a:rPr>
              <a:t>&lt;FM57&gt;</a:t>
            </a:r>
            <a:r>
              <a:rPr lang="en-US" altLang="en-US" sz="1600" b="0" dirty="0"/>
              <a:t>  </a:t>
            </a:r>
            <a:r>
              <a:rPr lang="en-US" sz="1600" dirty="0"/>
              <a:t>next meeting #7, 16-17 May, Copenhagen</a:t>
            </a:r>
            <a:endParaRPr lang="en-US" sz="1600" b="0" dirty="0"/>
          </a:p>
          <a:p>
            <a:pPr lvl="1">
              <a:buFont typeface="Arial" panose="020B0604020202020204" pitchFamily="34" charset="0"/>
              <a:buChar char="•"/>
            </a:pPr>
            <a:r>
              <a:rPr lang="en-GB" sz="1400" dirty="0"/>
              <a:t>Nothing mentioned</a:t>
            </a:r>
            <a:r>
              <a:rPr lang="en-US" sz="1400" dirty="0">
                <a:solidFill>
                  <a:schemeClr val="tx1"/>
                </a:solidFill>
              </a:rPr>
              <a:t> </a:t>
            </a:r>
          </a:p>
          <a:p>
            <a:pPr lvl="2">
              <a:buFont typeface="Arial" panose="020B0604020202020204" pitchFamily="34" charset="0"/>
              <a:buChar char="•"/>
            </a:pPr>
            <a:r>
              <a:rPr lang="en-US" sz="1200" dirty="0">
                <a:solidFill>
                  <a:schemeClr val="tx1"/>
                </a:solidFill>
              </a:rPr>
              <a:t>Before: Working on Report A on feasibility of WAS/RLANs in 5925-6425MHz, to get to the EC. </a:t>
            </a:r>
          </a:p>
          <a:p>
            <a:pPr lvl="3">
              <a:buFont typeface="Arial" panose="020B0604020202020204" pitchFamily="34" charset="0"/>
              <a:buChar char="•"/>
            </a:pPr>
            <a:r>
              <a:rPr lang="en-US" sz="1200" dirty="0">
                <a:solidFill>
                  <a:schemeClr val="tx1"/>
                </a:solidFill>
              </a:rPr>
              <a:t> There are 3 new contribution documents for the meeting this week.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600" dirty="0">
              <a:solidFill>
                <a:schemeClr val="tx1"/>
              </a:solidFill>
            </a:endParaRPr>
          </a:p>
          <a:p>
            <a:pPr marL="457200" lvl="1" indent="0"/>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May 2019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8889" y="1166549"/>
            <a:ext cx="8150031" cy="5059552"/>
          </a:xfrm>
        </p:spPr>
        <p:txBody>
          <a:bodyPr/>
          <a:lstStyle/>
          <a:p>
            <a:pPr>
              <a:buFont typeface="Arial" panose="020B0604020202020204" pitchFamily="34" charset="0"/>
              <a:buChar char="•"/>
            </a:pPr>
            <a:r>
              <a:rPr lang="en-US" sz="1800" dirty="0"/>
              <a:t>Proceeding:</a:t>
            </a:r>
          </a:p>
          <a:p>
            <a:pPr lvl="1">
              <a:buFont typeface="Arial" panose="020B0604020202020204" pitchFamily="34" charset="0"/>
              <a:buChar char="•"/>
            </a:pPr>
            <a:r>
              <a:rPr lang="en-US" sz="1600" dirty="0">
                <a:hlinkClick r:id="rId2"/>
              </a:rPr>
              <a:t>https://www.fcc.gov/ecfs/search/filings?proceedings_name=18-357&amp;sort=date_disseminated,DESC</a:t>
            </a:r>
            <a:r>
              <a:rPr lang="en-US" sz="1600" dirty="0"/>
              <a:t> </a:t>
            </a:r>
          </a:p>
          <a:p>
            <a:pPr>
              <a:buFont typeface="Arial" panose="020B0604020202020204" pitchFamily="34" charset="0"/>
              <a:buChar char="•"/>
            </a:pPr>
            <a:r>
              <a:rPr lang="en-US" sz="1600" b="0" dirty="0"/>
              <a:t>Grant permission for C-V2X operations in the 5.865-5.925 GHz band, allowing for C-V2X to achieve its evolution path to 5G; and Maintain the 5.855-5.865 GHz frequencies for continued operations of the limited number of DSRC radios that have been deployed and any future DSRC radios that may be deployed.</a:t>
            </a:r>
          </a:p>
          <a:p>
            <a:r>
              <a:rPr lang="en-US" sz="1600" b="0" dirty="0"/>
              <a:t>V. Conclusion</a:t>
            </a:r>
            <a:br>
              <a:rPr lang="en-US" sz="1600" b="0" dirty="0"/>
            </a:br>
            <a:r>
              <a:rPr lang="en-US" sz="1600" b="0" dirty="0"/>
              <a:t>C-V2X has emerged as the best opportunity to further the vision of ITS in the 5.9 GHz band and respond to the societal needs that Congress, the Commission, and the DOT repeatedly have identified over the better part of the past three decades. As the Commission takes a broader look at the 5.9 GHz band, it should pursue a forward-looking approach for licensed ITS operations in the 5.9 GHz band as proposed herein that facilitates C-V2X’s evolution path to 5G. Moreover, during the pendency of this rulemaking, the Commission should grant 5GAA’s waiver request to enable initial deployments of this potentially life-saving technology as soon as possible.</a:t>
            </a:r>
            <a:r>
              <a:rPr lang="en-US" sz="1600" dirty="0">
                <a:solidFill>
                  <a:schemeClr val="tx1"/>
                </a:solidFill>
              </a:rPr>
              <a:t> </a:t>
            </a:r>
          </a:p>
          <a:p>
            <a:pPr lvl="5">
              <a:buFont typeface="Arial" panose="020B0604020202020204" pitchFamily="34" charset="0"/>
              <a:buChar char="•"/>
            </a:pPr>
            <a:endParaRPr lang="en-US" sz="1000" dirty="0"/>
          </a:p>
          <a:p>
            <a:pPr>
              <a:buFont typeface="Arial" panose="020B0604020202020204" pitchFamily="34" charset="0"/>
              <a:buChar char="•"/>
            </a:pPr>
            <a:r>
              <a:rPr lang="en-US" sz="1800" dirty="0"/>
              <a:t>ex </a:t>
            </a:r>
            <a:r>
              <a:rPr lang="en-US" sz="1800" dirty="0" err="1"/>
              <a:t>parte</a:t>
            </a:r>
            <a:r>
              <a:rPr lang="en-US" sz="1800" dirty="0"/>
              <a:t>, 05 April 2019:  (includes the 03 April ex </a:t>
            </a:r>
            <a:r>
              <a:rPr lang="en-US" sz="1800" dirty="0" err="1"/>
              <a:t>parte</a:t>
            </a:r>
            <a:r>
              <a:rPr lang="en-US" sz="1800" dirty="0"/>
              <a:t>) </a:t>
            </a:r>
            <a:endParaRPr lang="en-US" sz="1800" u="sng" dirty="0">
              <a:hlinkClick r:id="rId3"/>
            </a:endParaRPr>
          </a:p>
          <a:p>
            <a:pPr lvl="1">
              <a:buFont typeface="Arial" panose="020B0604020202020204" pitchFamily="34" charset="0"/>
              <a:buChar char="•"/>
            </a:pPr>
            <a:r>
              <a:rPr lang="en-US" sz="1200" u="sng" dirty="0">
                <a:hlinkClick r:id="rId3"/>
              </a:rPr>
              <a:t>https://ecfsapi.fcc.gov/file/1040534706725/5GAA%20Ex%20Parte%20Notice%204.5.19.pdf</a:t>
            </a:r>
            <a:r>
              <a:rPr lang="en-US" sz="1200" dirty="0"/>
              <a:t> </a:t>
            </a:r>
            <a:endParaRPr lang="en-US" sz="1200" dirty="0">
              <a:hlinkClick r:id="rId4"/>
            </a:endParaRPr>
          </a:p>
          <a:p>
            <a:pPr lvl="1">
              <a:buFont typeface="Arial" panose="020B0604020202020204" pitchFamily="34" charset="0"/>
              <a:buChar char="•"/>
            </a:pPr>
            <a:r>
              <a:rPr lang="en-US" sz="1200" dirty="0">
                <a:hlinkClick r:id="rId4"/>
              </a:rPr>
              <a:t>https://mentor.ieee.org/802.18/dcn/19/18-19-0051-00-0000-5gaa-waiver-ex-parte-notice-4-5-19-fcc-gn-18-357.pdf</a:t>
            </a:r>
            <a:r>
              <a:rPr lang="en-US" sz="1200" dirty="0"/>
              <a:t> </a:t>
            </a:r>
          </a:p>
          <a:p>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30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5EEB52DB-DCFA-42BE-B9C3-920179960C54}"/>
              </a:ext>
            </a:extLst>
          </p:cNvPr>
          <p:cNvSpPr txBox="1">
            <a:spLocks/>
          </p:cNvSpPr>
          <p:nvPr/>
        </p:nvSpPr>
        <p:spPr bwMode="auto">
          <a:xfrm>
            <a:off x="698889" y="631899"/>
            <a:ext cx="8445111" cy="631751"/>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000" kern="0" dirty="0"/>
              <a:t>5GAA requests the Commission consider a forward-looking approach 1 of 2 </a:t>
            </a:r>
          </a:p>
        </p:txBody>
      </p:sp>
    </p:spTree>
    <p:extLst>
      <p:ext uri="{BB962C8B-B14F-4D97-AF65-F5344CB8AC3E}">
        <p14:creationId xmlns:p14="http://schemas.microsoft.com/office/powerpoint/2010/main" val="1342807308"/>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35231</TotalTime>
  <Words>2482</Words>
  <Application>Microsoft Office PowerPoint</Application>
  <PresentationFormat>On-screen Show (4:3)</PresentationFormat>
  <Paragraphs>344</Paragraphs>
  <Slides>18</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18</vt:i4>
      </vt:variant>
    </vt:vector>
  </HeadingPairs>
  <TitlesOfParts>
    <vt:vector size="26" baseType="lpstr">
      <vt:lpstr>Arial</vt:lpstr>
      <vt:lpstr>Calibri</vt:lpstr>
      <vt:lpstr>Helvetica</vt:lpstr>
      <vt:lpstr>Monotype Sorts</vt:lpstr>
      <vt:lpstr>Times New Roman</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-1</vt:lpstr>
      <vt:lpstr>EU items to share -2 </vt:lpstr>
      <vt:lpstr>PowerPoint Presentation</vt:lpstr>
      <vt:lpstr>5GAA requests the Commission consider a forward-looking approach 2 of 2 </vt:lpstr>
      <vt:lpstr>General Discussion Items</vt:lpstr>
      <vt:lpstr>Actions Required</vt:lpstr>
      <vt:lpstr>Any Other Business</vt:lpstr>
      <vt:lpstr>Adjourn</vt:lpstr>
      <vt:lpstr>PowerPoint Presentation</vt:lpstr>
      <vt:lpstr>5GAA ex parte comments and approval</vt:lpstr>
      <vt:lpstr>5GAA ex parte comments and approval</vt:lpstr>
      <vt:lpstr>Any Other Business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1489</cp:revision>
  <cp:lastPrinted>1601-01-01T00:00:00Z</cp:lastPrinted>
  <dcterms:created xsi:type="dcterms:W3CDTF">2016-03-03T14:54:45Z</dcterms:created>
  <dcterms:modified xsi:type="dcterms:W3CDTF">2019-05-31T12:37:22Z</dcterms:modified>
</cp:coreProperties>
</file>