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41" r:id="rId3"/>
    <p:sldId id="329" r:id="rId4"/>
    <p:sldId id="330" r:id="rId5"/>
    <p:sldId id="516" r:id="rId6"/>
    <p:sldId id="559" r:id="rId7"/>
    <p:sldId id="517" r:id="rId8"/>
    <p:sldId id="486" r:id="rId9"/>
    <p:sldId id="571" r:id="rId10"/>
    <p:sldId id="573" r:id="rId11"/>
    <p:sldId id="572" r:id="rId12"/>
    <p:sldId id="524" r:id="rId13"/>
    <p:sldId id="498" r:id="rId14"/>
    <p:sldId id="402" r:id="rId15"/>
    <p:sldId id="403" r:id="rId16"/>
    <p:sldId id="582" r:id="rId17"/>
    <p:sldId id="578" r:id="rId18"/>
    <p:sldId id="581" r:id="rId19"/>
    <p:sldId id="57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366" autoAdjust="0"/>
  </p:normalViewPr>
  <p:slideViewPr>
    <p:cSldViewPr>
      <p:cViewPr varScale="1">
        <p:scale>
          <a:sx n="112" d="100"/>
          <a:sy n="112" d="100"/>
        </p:scale>
        <p:origin x="318" y="7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0362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802.18-19/0067r00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9/18-19-0069-00-0000-5gaa-ex-parte-05apr19-response-ieee-802-to-us-dot.docx" TargetMode="External"/><Relationship Id="rId2" Type="http://schemas.openxmlformats.org/officeDocument/2006/relationships/hyperlink" Target="https://mentor.ieee.org/802.18/dcn/19/18-19-0064-03-0000-5gaa-ex-parte-05apr19-response-ieee-802-fcc-gn-18-357.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9/18-19-0066-00-0000-singapore-consultation-866-869mhz-srds-move-to-920-925mhz.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069-___________"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60-00-0000-minutes-09ma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Documents/se-45/50937/se45-19-004a2_table-of-resolution-of-comments-from-pc-on-draft-ecc-report-302" TargetMode="External"/><Relationship Id="rId4"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30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30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6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1" y="1066799"/>
            <a:ext cx="8229600" cy="5432059"/>
          </a:xfrm>
        </p:spPr>
        <p:txBody>
          <a:bodyPr/>
          <a:lstStyle/>
          <a:p>
            <a:pPr>
              <a:spcBef>
                <a:spcPts val="0"/>
              </a:spcBef>
              <a:buFont typeface="Arial" panose="020B0604020202020204" pitchFamily="34" charset="0"/>
              <a:buChar char="•"/>
            </a:pPr>
            <a:r>
              <a:rPr lang="en-US" sz="1800" dirty="0"/>
              <a:t>5GAA 05 April ex </a:t>
            </a:r>
            <a:r>
              <a:rPr lang="en-US" sz="1800" dirty="0" err="1"/>
              <a:t>parte</a:t>
            </a:r>
            <a:r>
              <a:rPr lang="en-US" sz="18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At Interim the RR-TAG approved an ex </a:t>
            </a:r>
            <a:r>
              <a:rPr lang="en-US" sz="1800" dirty="0" err="1"/>
              <a:t>parte</a:t>
            </a:r>
            <a:r>
              <a:rPr lang="en-US" sz="1800" dirty="0"/>
              <a:t>/comments to send to the FCC: </a:t>
            </a:r>
          </a:p>
          <a:p>
            <a:pPr lvl="1">
              <a:spcBef>
                <a:spcPts val="0"/>
              </a:spcBef>
              <a:buFont typeface="Arial" panose="020B0604020202020204" pitchFamily="34" charset="0"/>
              <a:buChar char="•"/>
            </a:pPr>
            <a:r>
              <a:rPr lang="en-US" altLang="en-US" sz="1600" dirty="0">
                <a:hlinkClick r:id="rId2"/>
              </a:rPr>
              <a:t>https://mentor.ieee.org/802.18/dcn/19/18-19-0064-03-0000-5gaa-ex-parte-05apr19-response-ieee-802-fcc-gn-18-357.docx</a:t>
            </a:r>
            <a:r>
              <a:rPr lang="en-US" altLang="en-US" sz="1600" dirty="0"/>
              <a:t> </a:t>
            </a:r>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Also at the interim, RR-TAG  approved to send comments to DoT, however learned later the upload on the last DoT consultation has been removed.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Working on cover letter and several logistics to send to the DoT also? </a:t>
            </a:r>
          </a:p>
          <a:p>
            <a:pPr lvl="1">
              <a:spcBef>
                <a:spcPts val="0"/>
              </a:spcBef>
              <a:buFont typeface="Arial" panose="020B0604020202020204" pitchFamily="34" charset="0"/>
              <a:buChar char="•"/>
            </a:pPr>
            <a:r>
              <a:rPr lang="en-GB" sz="1600" b="1" dirty="0"/>
              <a:t>A start of the document for DoT:  </a:t>
            </a:r>
            <a:r>
              <a:rPr lang="en-GB" sz="1600" b="1" dirty="0">
                <a:hlinkClick r:id="rId3"/>
              </a:rPr>
              <a:t>https://mentor.ieee.org/802.18/dcn/19/18-19-0069-00-0000-5gaa-ex-parte-05apr19-response-ieee-802-to-us-dot</a:t>
            </a:r>
            <a:r>
              <a:rPr lang="en-GB" sz="1600" b="1">
                <a:hlinkClick r:id="rId3"/>
              </a:rPr>
              <a:t>.docx</a:t>
            </a:r>
            <a:r>
              <a:rPr lang="en-GB" sz="1600" b="1"/>
              <a:t> </a:t>
            </a:r>
            <a:endParaRPr lang="en-US" sz="1600" b="1" dirty="0"/>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a:spcBef>
                <a:spcPts val="0"/>
              </a:spcBef>
              <a:buFont typeface="Arial" panose="020B0604020202020204" pitchFamily="34" charset="0"/>
              <a:buChar char="•"/>
            </a:pPr>
            <a:r>
              <a:rPr lang="en-US" altLang="en-US" sz="1800" dirty="0"/>
              <a:t>Note, this is holding up LMSC ballot, unless we split to 2 LMSC ballots. </a:t>
            </a:r>
          </a:p>
          <a:p>
            <a:pPr lvl="1">
              <a:spcBef>
                <a:spcPts val="0"/>
              </a:spcBef>
              <a:buFont typeface="Arial" panose="020B0604020202020204" pitchFamily="34" charset="0"/>
              <a:buChar char="•"/>
            </a:pPr>
            <a:r>
              <a:rPr lang="en-US" altLang="en-US" sz="1400" dirty="0"/>
              <a:t> </a:t>
            </a: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128971"/>
            <a:ext cx="8387602" cy="5346442"/>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2"/>
              </a:rPr>
              <a:t>https://mentor.ieee.org/802.18/dcn/19/18-19-0066-00-0000-singapore-consultation-866-869mhz-srds-move-to-920-925mhz.pdf</a:t>
            </a:r>
            <a:r>
              <a:rPr lang="en-US" sz="1600" dirty="0"/>
              <a:t>  </a:t>
            </a:r>
          </a:p>
          <a:p>
            <a:pPr lvl="1">
              <a:buFont typeface="Arial" panose="020B0604020202020204" pitchFamily="34" charset="0"/>
              <a:buChar char="•"/>
            </a:pPr>
            <a:r>
              <a:rPr lang="en-US" sz="1600" dirty="0"/>
              <a:t>IMDA is now proposing to reconfirm the </a:t>
            </a:r>
            <a:r>
              <a:rPr lang="en-US" sz="1600" dirty="0" err="1"/>
              <a:t>refarming</a:t>
            </a:r>
            <a:r>
              <a:rPr lang="en-US" sz="16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lvl="1">
              <a:buFont typeface="Arial" panose="020B0604020202020204" pitchFamily="34" charset="0"/>
              <a:buChar char="•"/>
            </a:pPr>
            <a:r>
              <a:rPr lang="en-US" sz="1600" dirty="0"/>
              <a:t>The consultation deadline is July 15, Singapore local time.</a:t>
            </a:r>
          </a:p>
          <a:p>
            <a:pPr lvl="1">
              <a:buFont typeface="Arial" panose="020B0604020202020204" pitchFamily="34" charset="0"/>
              <a:buChar char="•"/>
            </a:pPr>
            <a:endParaRPr lang="en-US" sz="1600" dirty="0"/>
          </a:p>
          <a:p>
            <a:pPr>
              <a:buFont typeface="Arial" panose="020B0604020202020204" pitchFamily="34" charset="0"/>
              <a:buChar char="•"/>
            </a:pPr>
            <a:r>
              <a:rPr lang="en-US" sz="1800" dirty="0"/>
              <a:t>July Plenary: </a:t>
            </a:r>
          </a:p>
          <a:p>
            <a:pPr lvl="1">
              <a:buFont typeface="Arial" panose="020B0604020202020204" pitchFamily="34" charset="0"/>
              <a:buChar char="•"/>
            </a:pPr>
            <a:r>
              <a:rPr lang="en-US" sz="1600" dirty="0"/>
              <a:t>Chair of 802.15.3d has brought up, ITU-R SM.2352 on THz communications needs to be updated.   There is an ITU-R WP1 meeting ending 05 June.</a:t>
            </a:r>
          </a:p>
          <a:p>
            <a:pPr lvl="2">
              <a:buFont typeface="Arial" panose="020B0604020202020204" pitchFamily="34" charset="0"/>
              <a:buChar char="•"/>
            </a:pPr>
            <a:r>
              <a:rPr lang="en-US" sz="1400" dirty="0"/>
              <a:t>The chair of 802.15.3d will be working on the updated text for review in 802.18 and current plan is to share with 802.15 in Atlanta wireless interim and approve it there, for the SC (aka EC) quick ballot and submission to ITU-R.  </a:t>
            </a:r>
          </a:p>
          <a:p>
            <a:pPr lvl="2">
              <a:buFont typeface="Arial" panose="020B0604020202020204" pitchFamily="34" charset="0"/>
              <a:buChar char="•"/>
            </a:pPr>
            <a:r>
              <a:rPr lang="en-US" sz="1400" b="1" dirty="0"/>
              <a:t>Status:  </a:t>
            </a:r>
            <a:r>
              <a:rPr lang="en-US" sz="1400" dirty="0"/>
              <a:t>we can hold till June and work on communications during July plenary.  </a:t>
            </a:r>
          </a:p>
          <a:p>
            <a:pPr lvl="1">
              <a:buFont typeface="Arial" panose="020B0604020202020204" pitchFamily="34" charset="0"/>
              <a:buChar char="•"/>
            </a:pPr>
            <a:r>
              <a:rPr lang="en-US" sz="1600" dirty="0"/>
              <a:t>UWB status in Japan</a:t>
            </a:r>
          </a:p>
          <a:p>
            <a:pPr lvl="5">
              <a:buFont typeface="Arial" panose="020B0604020202020204" pitchFamily="34" charset="0"/>
              <a:buChar char="•"/>
            </a:pP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comments to LMSC for FCC and DoT…</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600" dirty="0"/>
              <a:t>Ongoing: Ongoing ITU-R connections, e.g. </a:t>
            </a:r>
            <a:r>
              <a:rPr lang="en-US" sz="1600" dirty="0" err="1"/>
              <a:t>WRCxx</a:t>
            </a:r>
            <a:r>
              <a:rPr lang="en-US" sz="1600" dirty="0"/>
              <a:t>.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06 June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highlight>
                  <a:srgbClr val="FFFF00"/>
                </a:highlight>
              </a:rPr>
              <a:t>_____</a:t>
            </a:r>
            <a:r>
              <a:rPr lang="en-US" sz="1800" dirty="0"/>
              <a:t>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30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cover letter </a:t>
            </a:r>
            <a:r>
              <a:rPr lang="en-US" sz="1600" b="0" dirty="0">
                <a:hlinkClick r:id="rId3"/>
              </a:rPr>
              <a:t>https://mentor.ieee.org/802.18/dcn/19/18-19-0069-___________</a:t>
            </a:r>
            <a:r>
              <a:rPr lang="en-US" sz="1600" b="0" dirty="0"/>
              <a:t> with approved response to 5GAA’s ex parte to the FCC in GN docket 18-357 of 05 April 2019, in document 18-19/0064r03 (or latest) included. With the chair of 802.18 to have editorial privileges and send to the LMSC(EC) for review/approval and submission to the US DoT.</a:t>
            </a:r>
          </a:p>
          <a:p>
            <a:endParaRPr lang="en-US" altLang="en-US" sz="1600" dirty="0">
              <a:solidFill>
                <a:schemeClr val="tx1"/>
              </a:solidFill>
            </a:endParaRPr>
          </a:p>
          <a:p>
            <a:r>
              <a:rPr lang="en-US" altLang="en-US" sz="1600" dirty="0"/>
              <a:t>		Moved by:  	</a:t>
            </a:r>
          </a:p>
          <a:p>
            <a:pPr lvl="1"/>
            <a:r>
              <a:rPr lang="en-US" altLang="en-US" sz="1600" b="1" dirty="0"/>
              <a:t>Seconded by:  	 </a:t>
            </a:r>
          </a:p>
          <a:p>
            <a:pPr lvl="1"/>
            <a:r>
              <a:rPr lang="en-US" altLang="en-US" sz="1600" b="1" dirty="0"/>
              <a:t>Discussion?	</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Names: </a:t>
            </a:r>
          </a:p>
          <a:p>
            <a:pPr lvl="1"/>
            <a:r>
              <a:rPr lang="en-US" altLang="en-US" sz="1600" b="1" dirty="0">
                <a:solidFill>
                  <a:schemeClr val="tx1"/>
                </a:solidFill>
              </a:rPr>
              <a:t>Motion - ______</a:t>
            </a:r>
          </a:p>
          <a:p>
            <a:pPr lvl="1"/>
            <a:r>
              <a:rPr lang="en-US" altLang="en-US" sz="1600" b="1" dirty="0">
                <a:solidFill>
                  <a:schemeClr val="tx1"/>
                </a:solidFill>
              </a:rPr>
              <a:t>__#__ on the call</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9884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May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4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May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May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ex </a:t>
            </a:r>
            <a:r>
              <a:rPr lang="en-US" altLang="en-US" sz="1400" dirty="0" err="1">
                <a:solidFill>
                  <a:schemeClr val="tx1"/>
                </a:solidFill>
              </a:rPr>
              <a:t>parte</a:t>
            </a:r>
            <a:r>
              <a:rPr lang="en-US" altLang="en-US" sz="1400" dirty="0">
                <a:solidFill>
                  <a:schemeClr val="tx1"/>
                </a:solidFill>
              </a:rPr>
              <a:t> LMSC ballot</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400" b="0" kern="0" dirty="0"/>
              <a:t>LMSC ballot(s) status </a:t>
            </a:r>
          </a:p>
          <a:p>
            <a:pPr lvl="1">
              <a:spcBef>
                <a:spcPts val="0"/>
              </a:spcBef>
              <a:buFont typeface="Arial" panose="020B0604020202020204" pitchFamily="34" charset="0"/>
              <a:buChar char="•"/>
            </a:pPr>
            <a:r>
              <a:rPr lang="en-US" altLang="en-US" sz="1400" kern="0" dirty="0"/>
              <a:t>DoT filing specifically</a:t>
            </a:r>
            <a:endParaRPr lang="en-US" altLang="en-US" sz="1400" b="0" kern="0" dirty="0"/>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Singapore 868MHz SRDs to 920MHz </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kern="0" dirty="0"/>
              <a:t>July Plenary:</a:t>
            </a:r>
          </a:p>
          <a:p>
            <a:pPr lvl="2">
              <a:spcBef>
                <a:spcPts val="0"/>
              </a:spcBef>
              <a:buFont typeface="Arial" panose="020B0604020202020204" pitchFamily="34" charset="0"/>
              <a:buChar char="•"/>
            </a:pPr>
            <a:r>
              <a:rPr lang="en-US" altLang="en-US" sz="1400" kern="0" dirty="0"/>
              <a:t>Update to ITU-R SM.2352  on THz communications</a:t>
            </a:r>
          </a:p>
          <a:p>
            <a:pPr lvl="2">
              <a:spcBef>
                <a:spcPts val="0"/>
              </a:spcBef>
              <a:buFont typeface="Arial" panose="020B0604020202020204" pitchFamily="34" charset="0"/>
              <a:buChar char="•"/>
            </a:pPr>
            <a:r>
              <a:rPr lang="en-US" altLang="en-US" sz="14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tx1"/>
              </a:solidFill>
            </a:endParaRP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bg1">
                    <a:lumMod val="75000"/>
                  </a:schemeClr>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09 May 2019in document: </a:t>
            </a:r>
            <a:r>
              <a:rPr lang="en-US" sz="1600" u="sng" dirty="0">
                <a:hlinkClick r:id="rId2"/>
              </a:rPr>
              <a:t>https://mentor.ieee.org/802.18/dcn/19/18-19-0060-00-0000-minutes-09may19-rrtag-teleconference.docx</a:t>
            </a:r>
            <a:r>
              <a:rPr lang="en-US" sz="1600" u="sng" dirty="0"/>
              <a:t> </a:t>
            </a:r>
            <a:r>
              <a:rPr lang="en-US" sz="1600" b="1" dirty="0"/>
              <a:t>Posted:  </a:t>
            </a:r>
            <a:r>
              <a:rPr lang="en-US" sz="1600" b="0" dirty="0"/>
              <a:t>10-May-2019 08:34:33 ET</a:t>
            </a:r>
          </a:p>
          <a:p>
            <a:pPr marL="0" indent="0"/>
            <a:r>
              <a:rPr lang="en-US" altLang="en-US" sz="1600" b="0" dirty="0">
                <a:solidFill>
                  <a:schemeClr val="tx1"/>
                </a:solidFill>
              </a:rPr>
              <a:t>	</a:t>
            </a:r>
            <a:r>
              <a:rPr lang="en-US" altLang="en-US" sz="1600" dirty="0">
                <a:solidFill>
                  <a:schemeClr val="tx1"/>
                </a:solidFill>
              </a:rPr>
              <a:t>Moved by:  	</a:t>
            </a:r>
          </a:p>
          <a:p>
            <a:r>
              <a:rPr lang="en-US" altLang="en-US" sz="1600" dirty="0">
                <a:solidFill>
                  <a:schemeClr val="tx1"/>
                </a:solidFill>
              </a:rPr>
              <a:t>		Seconded 		</a:t>
            </a:r>
          </a:p>
          <a:p>
            <a:r>
              <a:rPr lang="en-US" altLang="en-US" sz="1600" b="1" dirty="0">
                <a:solidFill>
                  <a:schemeClr val="tx1"/>
                </a:solidFill>
              </a:rPr>
              <a:t>		Discussion?  	</a:t>
            </a:r>
            <a:r>
              <a:rPr lang="en-US" altLang="en-US" sz="1600" b="1" dirty="0">
                <a:solidFill>
                  <a:schemeClr val="bg1">
                    <a:lumMod val="75000"/>
                  </a:schemeClr>
                </a:solidFill>
              </a:rPr>
              <a:t>None</a:t>
            </a:r>
          </a:p>
          <a:p>
            <a:r>
              <a:rPr lang="en-US" altLang="en-US" sz="1600" dirty="0">
                <a:solidFill>
                  <a:schemeClr val="bg1">
                    <a:lumMod val="75000"/>
                  </a:schemeClr>
                </a:solidFill>
              </a:rPr>
              <a:t>		</a:t>
            </a:r>
            <a:r>
              <a:rPr lang="en-US" altLang="en-US" sz="1600" b="1" dirty="0">
                <a:solidFill>
                  <a:schemeClr val="bg1">
                    <a:lumMod val="75000"/>
                  </a:schemeClr>
                </a:solidFill>
              </a:rPr>
              <a:t>Vote:  </a:t>
            </a:r>
            <a:r>
              <a:rPr lang="en-US" altLang="en-US" sz="1600" dirty="0">
                <a:solidFill>
                  <a:schemeClr val="bg1">
                    <a:lumMod val="7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30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GB" sz="1600" dirty="0"/>
              <a:t> </a:t>
            </a:r>
          </a:p>
          <a:p>
            <a:pPr lvl="2">
              <a:spcBef>
                <a:spcPts val="0"/>
              </a:spcBef>
              <a:buFont typeface="Arial" panose="020B0604020202020204" pitchFamily="34" charset="0"/>
              <a:buChar char="•"/>
            </a:pPr>
            <a:r>
              <a:rPr lang="en-GB" sz="1200" dirty="0"/>
              <a:t>Before: BRAN EN 302 567 E&amp;Y comments resolution meeting providing justification (see BRAN(19)001001) as to why additional Rx Requirements are not required in the 60GHz Standard</a:t>
            </a:r>
            <a:endParaRPr lang="en-US" sz="1200" dirty="0">
              <a:solidFill>
                <a:schemeClr val="tx1"/>
              </a:solidFill>
            </a:endParaRP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t> 	</a:t>
            </a:r>
          </a:p>
          <a:p>
            <a:pPr lvl="2">
              <a:spcBef>
                <a:spcPts val="0"/>
              </a:spcBef>
              <a:buFont typeface="Arial" panose="020B0604020202020204" pitchFamily="34" charset="0"/>
              <a:buChar char="•"/>
            </a:pPr>
            <a:r>
              <a:rPr lang="en-US" sz="1400" dirty="0"/>
              <a:t>Before: Working on Rx requirements for the EN 300 328 to send to ERM #68 in June.</a:t>
            </a:r>
          </a:p>
          <a:p>
            <a:pPr lvl="3">
              <a:spcBef>
                <a:spcPts val="0"/>
              </a:spcBef>
              <a:buFont typeface="Arial" panose="020B0604020202020204" pitchFamily="34" charset="0"/>
              <a:buChar char="•"/>
            </a:pPr>
            <a:r>
              <a:rPr lang="en-US" sz="1200" dirty="0"/>
              <a:t>SRDoc on 2.4 GHz working on PSD to remove, potential revision to ERC Rec. 70-03, etc. </a:t>
            </a:r>
          </a:p>
          <a:p>
            <a:pPr lvl="4">
              <a:spcBef>
                <a:spcPts val="0"/>
              </a:spcBef>
              <a:buFont typeface="Arial" panose="020B0604020202020204" pitchFamily="34" charset="0"/>
              <a:buChar char="•"/>
            </a:pPr>
            <a:r>
              <a:rPr lang="en-US" sz="1200" dirty="0"/>
              <a:t>New ERM WI on ETSI SRDoc resulting in draft TR 103 665 v0.0.3.</a:t>
            </a:r>
          </a:p>
          <a:p>
            <a:pPr lvl="4">
              <a:spcBef>
                <a:spcPts val="0"/>
              </a:spcBef>
              <a:buFont typeface="Arial" panose="020B0604020202020204" pitchFamily="34" charset="0"/>
              <a:buChar char="•"/>
            </a:pPr>
            <a:r>
              <a:rPr lang="en-US" sz="1200" dirty="0"/>
              <a:t>A call for new example technology/application to be included in SRDoc for July f2f.</a:t>
            </a:r>
          </a:p>
          <a:p>
            <a:pPr lvl="5">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meeting #49, 08-09 May, </a:t>
            </a:r>
            <a:r>
              <a:rPr lang="en-US" sz="1800" dirty="0" err="1"/>
              <a:t>Leinfelden</a:t>
            </a:r>
            <a:r>
              <a:rPr lang="en-US" sz="1800" dirty="0"/>
              <a:t> DE, last week.</a:t>
            </a:r>
            <a:endParaRPr lang="en-US" sz="1800" dirty="0">
              <a:solidFill>
                <a:schemeClr val="tx1"/>
              </a:solidFill>
            </a:endParaRPr>
          </a:p>
          <a:p>
            <a:pPr lvl="1">
              <a:spcBef>
                <a:spcPts val="0"/>
              </a:spcBef>
              <a:buFont typeface="Arial" panose="020B0604020202020204" pitchFamily="34" charset="0"/>
              <a:buChar char="•"/>
            </a:pPr>
            <a:r>
              <a:rPr lang="en-US" sz="1600" dirty="0"/>
              <a:t> </a:t>
            </a:r>
          </a:p>
          <a:p>
            <a:pPr lvl="2">
              <a:spcBef>
                <a:spcPts val="0"/>
              </a:spcBef>
              <a:buFont typeface="Arial" panose="020B0604020202020204" pitchFamily="34" charset="0"/>
              <a:buChar char="•"/>
            </a:pPr>
            <a:r>
              <a:rPr lang="en-US" sz="1400" dirty="0"/>
              <a:t>Before: Amended ECC Decisions ECC/DEC/(06)04 and ECC/DEC/(07)01,  published 08May19</a:t>
            </a:r>
          </a:p>
          <a:p>
            <a:pPr lvl="3">
              <a:spcBef>
                <a:spcPts val="0"/>
              </a:spcBef>
              <a:buFont typeface="Arial" panose="020B0604020202020204" pitchFamily="34" charset="0"/>
              <a:buChar char="•"/>
            </a:pPr>
            <a:r>
              <a:rPr lang="en-US" sz="1200" dirty="0"/>
              <a:t>Important for the use of 15.4z in vehicular environments, EC Decision expected mid May to mid June</a:t>
            </a:r>
          </a:p>
          <a:p>
            <a:pPr lvl="3">
              <a:spcBef>
                <a:spcPts val="0"/>
              </a:spcBef>
              <a:buFont typeface="Arial" panose="020B0604020202020204" pitchFamily="34" charset="0"/>
              <a:buChar char="•"/>
            </a:pPr>
            <a:r>
              <a:rPr lang="en-US" sz="1200" dirty="0"/>
              <a:t>Next update of UWB regulation in Europe not expected before 2021/22. Topics for that update:</a:t>
            </a:r>
          </a:p>
          <a:p>
            <a:pPr lvl="4">
              <a:spcBef>
                <a:spcPts val="0"/>
              </a:spcBef>
              <a:buFont typeface="Arial" panose="020B0604020202020204" pitchFamily="34" charset="0"/>
              <a:buChar char="•"/>
            </a:pPr>
            <a:r>
              <a:rPr lang="en-US" sz="1400" dirty="0"/>
              <a:t>Fixed out-door in the band above 6GHz</a:t>
            </a:r>
          </a:p>
          <a:p>
            <a:pPr lvl="4">
              <a:spcBef>
                <a:spcPts val="0"/>
              </a:spcBef>
              <a:buFont typeface="Arial" panose="020B0604020202020204" pitchFamily="34" charset="0"/>
              <a:buChar char="•"/>
            </a:pPr>
            <a:r>
              <a:rPr lang="en-US" sz="1400" dirty="0"/>
              <a:t>Simplified vehicular regulation above 6GHz</a:t>
            </a:r>
          </a:p>
          <a:p>
            <a:pPr lvl="4">
              <a:spcBef>
                <a:spcPts val="0"/>
              </a:spcBef>
              <a:buFont typeface="Arial" panose="020B0604020202020204" pitchFamily="34" charset="0"/>
              <a:buChar char="•"/>
            </a:pPr>
            <a:r>
              <a:rPr lang="en-US" sz="1400" dirty="0"/>
              <a:t>Higher power levels for in-door above 6GHz</a:t>
            </a:r>
          </a:p>
          <a:p>
            <a:pPr lvl="4">
              <a:spcBef>
                <a:spcPts val="0"/>
              </a:spcBef>
              <a:buFont typeface="Arial" panose="020B0604020202020204" pitchFamily="34" charset="0"/>
              <a:buChar char="•"/>
            </a:pPr>
            <a:r>
              <a:rPr lang="en-US" sz="1400" dirty="0"/>
              <a:t>Potential band extension up to 10.6GHz</a:t>
            </a:r>
            <a:endParaRPr lang="en-US" sz="1000" dirty="0">
              <a:solidFill>
                <a:schemeClr val="bg1">
                  <a:lumMod val="75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400" dirty="0"/>
              <a:t> </a:t>
            </a:r>
          </a:p>
          <a:p>
            <a:pPr lvl="2">
              <a:buFont typeface="Arial" panose="020B0604020202020204" pitchFamily="34" charset="0"/>
              <a:buChar char="•"/>
            </a:pPr>
            <a:r>
              <a:rPr lang="en-US" sz="1200" dirty="0"/>
              <a:t>Before: EU parliament didn’t approve a proposed  rejection but EU Council has agreed on a 2 Month extension of the potential objection period until 13 July 2019</a:t>
            </a:r>
          </a:p>
          <a:p>
            <a:pPr>
              <a:buFont typeface="Arial" panose="020B0604020202020204" pitchFamily="34" charset="0"/>
              <a:buChar char="•"/>
            </a:pPr>
            <a:r>
              <a:rPr lang="en-US" sz="1600" dirty="0">
                <a:solidFill>
                  <a:schemeClr val="tx1"/>
                </a:solidFill>
              </a:rPr>
              <a:t>CEPT </a:t>
            </a:r>
          </a:p>
          <a:p>
            <a:pPr lvl="1">
              <a:buFont typeface="Arial" panose="020B0604020202020204" pitchFamily="34" charset="0"/>
              <a:buChar char="•"/>
            </a:pPr>
            <a:r>
              <a:rPr lang="en-US" sz="1400" dirty="0"/>
              <a:t> </a:t>
            </a:r>
          </a:p>
          <a:p>
            <a:pPr lvl="2">
              <a:buFont typeface="Arial" panose="020B0604020202020204" pitchFamily="34" charset="0"/>
              <a:buChar char="•"/>
            </a:pPr>
            <a:r>
              <a:rPr lang="en-US" sz="1200" dirty="0"/>
              <a:t>Before: CEPT initial draft proposal for updated ITS 5.9GHz regulation has been presented including an extension up to 5925MHz with sharing with Urban Rail in the band 5915MHz to 5925MHz.</a:t>
            </a:r>
          </a:p>
          <a:p>
            <a:pPr lvl="3">
              <a:buFont typeface="Arial" panose="020B0604020202020204" pitchFamily="34" charset="0"/>
              <a:buChar char="•"/>
            </a:pPr>
            <a:r>
              <a:rPr lang="en-US" sz="1200" dirty="0"/>
              <a:t>CEPT WG FM will further work on the draft proposal, </a:t>
            </a:r>
            <a:r>
              <a:rPr lang="en-US" sz="1200" dirty="0" err="1"/>
              <a:t>Finalisation</a:t>
            </a:r>
            <a:r>
              <a:rPr lang="en-US" sz="1200" dirty="0"/>
              <a:t> planned for Q1/Q2 2020. Due to WRC 19 it is not possible to be </a:t>
            </a:r>
            <a:r>
              <a:rPr lang="en-US" sz="1000" dirty="0"/>
              <a:t>earlier</a:t>
            </a:r>
          </a:p>
          <a:p>
            <a:pPr>
              <a:buFont typeface="Arial" panose="020B0604020202020204" pitchFamily="34" charset="0"/>
              <a:buChar char="•"/>
            </a:pPr>
            <a:r>
              <a:rPr lang="en-US" sz="1600" dirty="0">
                <a:solidFill>
                  <a:schemeClr val="tx1"/>
                </a:solidFill>
              </a:rPr>
              <a:t>CEPT – ECC </a:t>
            </a:r>
            <a:r>
              <a:rPr lang="en-US" altLang="en-US" sz="1600" b="0" dirty="0">
                <a:hlinkClick r:id="rId3"/>
              </a:rPr>
              <a:t>&lt;SE45&gt;</a:t>
            </a:r>
            <a:r>
              <a:rPr lang="en-US" altLang="en-US" sz="1600" b="0" dirty="0"/>
              <a:t>- no meetings planned;  </a:t>
            </a:r>
            <a:r>
              <a:rPr lang="en-US" sz="1600" dirty="0"/>
              <a:t>next meeting of WGSE, 27-29 May, Prague </a:t>
            </a:r>
          </a:p>
          <a:p>
            <a:pPr lvl="1">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200" dirty="0">
                <a:solidFill>
                  <a:schemeClr val="tx1"/>
                </a:solidFill>
              </a:rPr>
              <a:t>Before: All comments resolved on ECC report 302, sharing and compatibility studies related to WAS/RLANs, see </a:t>
            </a:r>
            <a:r>
              <a:rPr lang="en-GB" sz="1200" u="sng" dirty="0">
                <a:hlinkClick r:id="rId4" tooltip="SE45(19)004A1R1_Draft ECC Report 302 - after SE45#7 with track changes.docx"/>
              </a:rPr>
              <a:t>SE45(19)004A1R1</a:t>
            </a:r>
            <a:r>
              <a:rPr lang="en-GB" sz="1200" u="sng" dirty="0"/>
              <a:t> </a:t>
            </a:r>
            <a:r>
              <a:rPr lang="en-GB" sz="1200" dirty="0"/>
              <a:t>and </a:t>
            </a:r>
            <a:r>
              <a:rPr lang="en-GB" sz="1200" u="sng" dirty="0">
                <a:hlinkClick r:id="rId5"/>
              </a:rPr>
              <a:t>SE45(19)004A2</a:t>
            </a:r>
            <a:endParaRPr lang="en-GB" sz="1200" u="sng" dirty="0"/>
          </a:p>
          <a:p>
            <a:pPr lvl="3">
              <a:buFont typeface="Arial" panose="020B0604020202020204" pitchFamily="34" charset="0"/>
              <a:buChar char="•"/>
            </a:pPr>
            <a:r>
              <a:rPr lang="en-GB" sz="1200" dirty="0"/>
              <a:t>There was consensus to submit the agreed final draft version of ECC Report 302 to WGSE for consideration for publication at their next meeting in Prague</a:t>
            </a:r>
            <a:r>
              <a:rPr lang="en-US" sz="1200" dirty="0"/>
              <a:t>.</a:t>
            </a:r>
            <a:endParaRPr lang="en-US" sz="12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#7, 16-17 May, Copenhagen</a:t>
            </a:r>
            <a:endParaRPr lang="en-US" sz="1600" b="0" dirty="0"/>
          </a:p>
          <a:p>
            <a:pPr lvl="1">
              <a:buFont typeface="Arial" panose="020B0604020202020204" pitchFamily="34" charset="0"/>
              <a:buChar char="•"/>
            </a:pPr>
            <a:r>
              <a:rPr lang="en-US" sz="1400" dirty="0">
                <a:solidFill>
                  <a:schemeClr val="tx1"/>
                </a:solidFill>
              </a:rPr>
              <a:t> </a:t>
            </a:r>
          </a:p>
          <a:p>
            <a:pPr lvl="2">
              <a:buFont typeface="Arial" panose="020B0604020202020204" pitchFamily="34" charset="0"/>
              <a:buChar char="•"/>
            </a:pPr>
            <a:r>
              <a:rPr lang="en-US" sz="1200" dirty="0">
                <a:solidFill>
                  <a:schemeClr val="tx1"/>
                </a:solidFill>
              </a:rPr>
              <a:t>Before: Working on Report A on feasibility of WAS/RLANs in 5925-6425MHz, to get to the EC. </a:t>
            </a:r>
          </a:p>
          <a:p>
            <a:pPr lvl="3">
              <a:buFont typeface="Arial" panose="020B0604020202020204" pitchFamily="34" charset="0"/>
              <a:buChar char="•"/>
            </a:pPr>
            <a:r>
              <a:rPr lang="en-US" sz="1200" dirty="0">
                <a:solidFill>
                  <a:schemeClr val="tx1"/>
                </a:solidFill>
              </a:rPr>
              <a:t> There are 3 new contribution documents for the meeting this week.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30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35123</TotalTime>
  <Words>2681</Words>
  <Application>Microsoft Office PowerPoint</Application>
  <PresentationFormat>On-screen Show (4:3)</PresentationFormat>
  <Paragraphs>367</Paragraphs>
  <Slides>19</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7"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5GAA ex parte comments and approval</vt:lpstr>
      <vt:lpstr>5GAA ex parte comments and approval</vt:lpstr>
      <vt:lpstr>5GAA ex parte comments and approval</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1480</cp:revision>
  <cp:lastPrinted>1601-01-01T00:00:00Z</cp:lastPrinted>
  <dcterms:created xsi:type="dcterms:W3CDTF">2016-03-03T14:54:45Z</dcterms:created>
  <dcterms:modified xsi:type="dcterms:W3CDTF">2019-05-30T04:40:25Z</dcterms:modified>
</cp:coreProperties>
</file>