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341" r:id="rId3"/>
    <p:sldId id="329" r:id="rId4"/>
    <p:sldId id="330" r:id="rId5"/>
    <p:sldId id="516" r:id="rId6"/>
    <p:sldId id="559" r:id="rId7"/>
    <p:sldId id="462" r:id="rId8"/>
    <p:sldId id="549" r:id="rId9"/>
    <p:sldId id="517" r:id="rId10"/>
    <p:sldId id="486" r:id="rId11"/>
    <p:sldId id="571" r:id="rId12"/>
    <p:sldId id="573" r:id="rId13"/>
    <p:sldId id="572" r:id="rId14"/>
    <p:sldId id="580" r:id="rId15"/>
    <p:sldId id="547" r:id="rId16"/>
    <p:sldId id="535" r:id="rId17"/>
    <p:sldId id="578" r:id="rId18"/>
    <p:sldId id="581" r:id="rId19"/>
    <p:sldId id="524" r:id="rId20"/>
    <p:sldId id="498" r:id="rId21"/>
    <p:sldId id="402" r:id="rId22"/>
    <p:sldId id="403" r:id="rId23"/>
    <p:sldId id="425" r:id="rId24"/>
    <p:sldId id="574" r:id="rId25"/>
    <p:sldId id="579"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3" autoAdjust="0"/>
    <p:restoredTop sz="96344" autoAdjust="0"/>
  </p:normalViewPr>
  <p:slideViewPr>
    <p:cSldViewPr>
      <p:cViewPr varScale="1">
        <p:scale>
          <a:sx n="114" d="100"/>
          <a:sy n="114" d="100"/>
        </p:scale>
        <p:origin x="1446"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16-May-19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s://urldefense.proofpoint.com/v2/url?u=https-3A__cept.org_Documents_se-2D45_50937_se45-2D19-2D004a2-5Ftable-2Dof-2Dresolution-2Dof-2Dcomments-2Dfrom-2Dpc-2Don-2Ddraft-2Decc-2Dreport-2D302&amp;d=DwMFaQ&amp;c=pqcuzKEN_84c78MOSc5_fw&amp;r=z8R-nWJ8GIxwjOjNKhEFByb-tZ6XE3GZXWSggNdVo-w&amp;m=pQYZSZRYXVLznZvws7AKRdYkfZqMI2NCND1w-kCXznA&amp;s=VsGQ3OBetiLwC-RgXA5UfRSomykStsBZzBHIQq_bXTI&amp;e="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ETSI</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BRAN</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F2F meetings since IEEE Vancouver meeting in March.</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1 </a:t>
            </a:r>
            <a:r>
              <a:rPr lang="en-GB" sz="1200" kern="1200" dirty="0" err="1">
                <a:solidFill>
                  <a:srgbClr val="000000"/>
                </a:solidFill>
                <a:effectLst/>
                <a:latin typeface="Times New Roman" pitchFamily="16" charset="0"/>
                <a:ea typeface="+mn-ea"/>
                <a:cs typeface="+mn-cs"/>
              </a:rPr>
              <a:t>GoTo</a:t>
            </a:r>
            <a:r>
              <a:rPr lang="en-GB" sz="1200" kern="1200" dirty="0">
                <a:solidFill>
                  <a:srgbClr val="000000"/>
                </a:solidFill>
                <a:effectLst/>
                <a:latin typeface="Times New Roman" pitchFamily="16" charset="0"/>
                <a:ea typeface="+mn-ea"/>
                <a:cs typeface="+mn-cs"/>
              </a:rPr>
              <a:t> meeting: BRAN EN 302 567 E&amp;Y comments resolution meeting providing justification (see BRAN(19)001001) as to why additional Rx Requirements are not required in the 60GHz Standard.</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Next meeting BRAN#102 6/17-20, 2019.</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TG11</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full F2F meetings since ERMTG11#54 in October 2018 due to ENAP EN 300 328 v2.2.1  proceedings. Next meeting ERMTG11#55 2-3 July.</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3 </a:t>
            </a:r>
            <a:r>
              <a:rPr lang="en-GB" sz="1200" kern="1200" dirty="0" err="1">
                <a:solidFill>
                  <a:srgbClr val="000000"/>
                </a:solidFill>
                <a:effectLst/>
                <a:latin typeface="Times New Roman" pitchFamily="16" charset="0"/>
                <a:ea typeface="+mn-ea"/>
                <a:cs typeface="+mn-cs"/>
              </a:rPr>
              <a:t>GoTo</a:t>
            </a:r>
            <a:r>
              <a:rPr lang="en-GB" sz="1200" kern="1200" dirty="0">
                <a:solidFill>
                  <a:srgbClr val="000000"/>
                </a:solidFill>
                <a:effectLst/>
                <a:latin typeface="Times New Roman" pitchFamily="16" charset="0"/>
                <a:ea typeface="+mn-ea"/>
                <a:cs typeface="+mn-cs"/>
              </a:rPr>
              <a:t> meetings held since the last F2F:</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ERMTG11-RX Requirements G2Ms: 9th and 29th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These meetings were set up to update the justification document on why additional Rx Requirements have not been included in EN 300 328.</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ERMTG11(19)000001r6 was uploaded after the meeting on the 29th. This will be sent to ERM for approval during their June 2019 meeting (ERM#68) for submission to the EC together with EN 300 328 v2.2.1 (providing the national vote has a positive outcome).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ERMTG11-SRDoc on 2.4 GHz WBDS G2M: 11th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Based upon a previous proposal to remove the PSD requirements from the EN 300 328 requirements; at it’s 93rd meeting WGFM requested for ETSI to give a consolidate view on a potential revision of ERC Recommendation 70-03 - Annex 3 for wideband data systems in 2.4GHz band within the context of the 8th update cycle of the EC SRD Decision. ETSI is also invited to describe the technical characteristics of new 2.4 GHz wide band systems into an ETSI Systems Reference Document to support potential studies by WGSE.</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A new ERM work item for an ETSI SRDoc has therefore been adopted at the February ERM#67 meeting. Drafting was performed during the G2M resulting in draft TR 103 665 v0.0.3.</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There was a call for any new example technology/application information that needs to be included in the SRDoc. Input is requested for further discussion at the July F2F.</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It was advised that the timeline for the SRDoc was 2020 although the WGFM chair has advised that no work has yet been done related to the 8th update cycle of the EC SRD Decision. The TG11 Chair will provide more details on timeline in the ERMTG11#55 in July when there is a better outlook on this.</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SE45</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SE45#7 24-25th April:</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Resolution of comments from Public Consultation on ECC Report 302 - Sharing and compatibility studies related to Wireless Access Systems including Radio Local Area Networks (WAS/RLAN) in the frequency band 5925-6425 </a:t>
            </a:r>
            <a:r>
              <a:rPr lang="en-GB" sz="1200" kern="1200" dirty="0" err="1">
                <a:solidFill>
                  <a:srgbClr val="000000"/>
                </a:solidFill>
                <a:effectLst/>
                <a:latin typeface="Times New Roman" pitchFamily="16" charset="0"/>
                <a:ea typeface="+mn-ea"/>
                <a:cs typeface="+mn-cs"/>
              </a:rPr>
              <a:t>MHz.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All the comments received from PC were successfully resolved by SE45#7 and a revised version of draft ECC Report 302 together with the table of resolved comments can be found in documents </a:t>
            </a:r>
            <a:r>
              <a:rPr lang="en-GB" sz="1200" u="sng" kern="1200" dirty="0">
                <a:solidFill>
                  <a:srgbClr val="000000"/>
                </a:solidFill>
                <a:effectLst/>
                <a:latin typeface="Times New Roman" pitchFamily="16" charset="0"/>
                <a:ea typeface="+mn-ea"/>
                <a:cs typeface="+mn-cs"/>
                <a:hlinkClick r:id="rId3" tooltip="SE45(19)004A1R1_Draft ECC Report 302 - after SE45#7 with track changes.docx"/>
              </a:rPr>
              <a:t>SE45(19)004A1R1</a:t>
            </a:r>
            <a:r>
              <a:rPr lang="en-GB" sz="1200" kern="1200" dirty="0">
                <a:solidFill>
                  <a:srgbClr val="000000"/>
                </a:solidFill>
                <a:effectLst/>
                <a:latin typeface="Times New Roman" pitchFamily="16" charset="0"/>
                <a:ea typeface="+mn-ea"/>
                <a:cs typeface="+mn-cs"/>
              </a:rPr>
              <a:t> and </a:t>
            </a:r>
            <a:r>
              <a:rPr lang="en-GB" sz="1200" u="sng" kern="1200" dirty="0">
                <a:solidFill>
                  <a:srgbClr val="000000"/>
                </a:solidFill>
                <a:effectLst/>
                <a:latin typeface="Times New Roman" pitchFamily="16" charset="0"/>
                <a:ea typeface="+mn-ea"/>
                <a:cs typeface="+mn-cs"/>
                <a:hlinkClick r:id="rId4"/>
              </a:rPr>
              <a:t>SE45(19)004A2</a:t>
            </a:r>
            <a:r>
              <a:rPr lang="en-GB" sz="1200" kern="1200" dirty="0">
                <a:solidFill>
                  <a:srgbClr val="000000"/>
                </a:solidFill>
                <a:effectLst/>
                <a:latin typeface="Times New Roman" pitchFamily="16" charset="0"/>
                <a:ea typeface="+mn-ea"/>
                <a:cs typeface="+mn-cs"/>
              </a:rPr>
              <a:t>, respectively. SE45#7 decided by consensus to submit the agreed final draft version of ECC Report 302 to WGSE for consideration for publication at their next meeting in Prague, Czech Republic, 27-29 May 2019.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No further meetings planned at this time.</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b="1" u="sng" kern="1200" dirty="0">
                <a:solidFill>
                  <a:srgbClr val="000000"/>
                </a:solidFill>
                <a:effectLst/>
                <a:latin typeface="Times New Roman" pitchFamily="16" charset="0"/>
                <a:ea typeface="+mn-ea"/>
                <a:cs typeface="+mn-cs"/>
              </a:rPr>
              <a:t>FM57</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FM57#6 April 26</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Ongoing work with regards drafting CEPT Report A  on feasibility of WAS/RLANs in the 5925-6425 MHz</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The output of the meeting is contained as TEMP002 in the related meeting documents on CEPT.org.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u="sng" kern="1200" dirty="0">
                <a:solidFill>
                  <a:srgbClr val="000000"/>
                </a:solidFill>
                <a:effectLst/>
                <a:latin typeface="Times New Roman" pitchFamily="16" charset="0"/>
                <a:ea typeface="+mn-ea"/>
                <a:cs typeface="+mn-cs"/>
              </a:rPr>
              <a:t>FM57#7 5/16-17 this week.</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Working on finalization of CEPT Report A and 3 new contribution documents.</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GB" sz="1200"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11922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284313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9877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lvl="1">
              <a:buFont typeface="Arial" panose="020B0604020202020204" pitchFamily="34" charset="0"/>
              <a:buChar char="•"/>
            </a:pPr>
            <a:r>
              <a:rPr lang="en-US" altLang="en-US" sz="1600" dirty="0"/>
              <a:t>The ACMA is exploring whether it might design a new spectrum space apparatus licence type. </a:t>
            </a:r>
          </a:p>
          <a:p>
            <a:pPr lvl="1">
              <a:buFont typeface="Arial" panose="020B0604020202020204" pitchFamily="34" charset="0"/>
              <a:buChar char="•"/>
            </a:pPr>
            <a:r>
              <a:rPr lang="en-US" altLang="en-US" sz="1600" dirty="0"/>
              <a:t>Currently, apparatus licence types are generally linked to a specific purpose (e.g. a maritime licence is for maritime purposes). A spectrum space apparatus licence would not be linked to a specific use and could allow the licensee to operate multiple radiocommunications devices at a specified frequency or frequencies in a specified geographic area, subject to any conditions on the licence that the ACMA considers appropriate. Such a spectrum space apparatus licence would provide analogous technical and operational flexibility to a spectrum licence. The spectrum space licence would assist the ACMA in authorising new and emerging technologies in use-cases where spectrum licensing may be inappropriate. </a:t>
            </a:r>
          </a:p>
          <a:p>
            <a:pPr lvl="1">
              <a:buFont typeface="Arial" panose="020B0604020202020204" pitchFamily="34" charset="0"/>
              <a:buChar char="•"/>
            </a:pPr>
            <a:r>
              <a:rPr lang="en-US" altLang="en-US" sz="1600" dirty="0"/>
              <a:t>The ACMA expects to consult with stakeholders as part of its exploration of the design of a spectrum space licence type in Q4 2018–19.</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303629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dirty="0"/>
              <a:t>14-16 May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14-16 May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802.18-19/0061r02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45/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cept.org/ecc/groups/ecc/wg-fm/fm-57/client/introduction/" TargetMode="External"/><Relationship Id="rId5" Type="http://schemas.openxmlformats.org/officeDocument/2006/relationships/hyperlink" Target="https://cept.org/Documents/se-45/50937/se45-19-004a2_table-of-resolution-of-comments-from-pc-on-draft-ecc-report-302" TargetMode="External"/><Relationship Id="rId4" Type="http://schemas.openxmlformats.org/officeDocument/2006/relationships/hyperlink" Target="https://urldefense.proofpoint.com/v2/url?u=https-3A__cept.org_Documents_se-2D45_50936_se45-2D19-2D004a1r1-5Fdraft-2Decc-2Dreport-2D302-2Dafter-2Dse457-2Dwith-2Dtrack-2Dchanges&amp;d=DwMFaQ&amp;c=pqcuzKEN_84c78MOSc5_fw&amp;r=z8R-nWJ8GIxwjOjNKhEFByb-tZ6XE3GZXWSggNdVo-w&amp;m=pQYZSZRYXVLznZvws7AKRdYkfZqMI2NCND1w-kCXznA&amp;s=iBYwsPM1oRRjlU5VyaRuWNTMZoQr2O4lZQwCFO5jBoY&amp;e="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ecfsapi.fcc.gov/file/1040534706725/5GAA%20Ex%20Parte%20Notice%204.5.19.pdf" TargetMode="External"/><Relationship Id="rId2" Type="http://schemas.openxmlformats.org/officeDocument/2006/relationships/hyperlink" Target="https://www.fcc.gov/ecfs/search/filings?proceedings_name=18-357&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9/18-19-0051-00-0000-5gaa-waiver-ex-parte-notice-4-5-19-fcc-gn-18-357.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19/18-19-0064-03-0000-5gaa-ex-parte-05apr19-response-ieee-802-fcc-gn-18-357.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urldefense.proofpoint.com/v2/url?u=https-3A__eur-2Dlex.europa.eu_legal-2Dcontent_EN_TXT_-3Furi-3DCELEX-3A32019D0785&amp;d=DwMFaQ&amp;c=pqcuzKEN_84c78MOSc5_fw&amp;r=z8R-nWJ8GIxwjOjNKhEFByb-tZ6XE3GZXWSggNdVo-w&amp;m=oxxFJq3FSx6UVUojc_s7hDNJIJCYPrI4_r75IdUtwDY&amp;s=FKwEn-nXkoT9CpDmfCYaeux6tV4uv8mdl4f7GEthcro&amp;e="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9/18-19-0007-01-0000-european-commission-v2x-draft-law.pdf" TargetMode="External"/><Relationship Id="rId2" Type="http://schemas.openxmlformats.org/officeDocument/2006/relationships/hyperlink" Target="https://urldefense.proofpoint.com/v2/url?u=https-3A__ec.europa.eu_transport_themes_its_news_2019-2D03-2D13-2Dc-2Dits-5Fen&amp;d=DwMFAg&amp;c=pqcuzKEN_84c78MOSc5_fw&amp;r=z8R-nWJ8GIxwjOjNKhEFByb-tZ6XE3GZXWSggNdVo-w&amp;m=xwsJSIpdkXphp9yJ6sqp09if5MQ270E-QdGhVHkUoT0&amp;s=Hggugr9gepDP0oZRG_q47454KnvpFEZCsmrpdkapQJg&amp;e="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8" Type="http://schemas.openxmlformats.org/officeDocument/2006/relationships/hyperlink" Target="https://www.federalregister.gov/documents/2019/04/04/2019-06472/expanding-flexible-use-of-the-37-to-42-ghz-band?utm_campaign=subscription%20mailing%20list&amp;utm_source=federalregister.gov&amp;utm_medium=email" TargetMode="External"/><Relationship Id="rId3" Type="http://schemas.openxmlformats.org/officeDocument/2006/relationships/hyperlink" Target="https://www.fcc.gov/ecfs/search/filings?proceedings_name=18-295&amp;sort=date_disseminated,DESC" TargetMode="External"/><Relationship Id="rId7" Type="http://schemas.openxmlformats.org/officeDocument/2006/relationships/hyperlink" Target="https://www.fcc.gov/ecfs/search/filings?proceedings_name=19-59&amp;sort=date_disseminated,DESC" TargetMode="External"/><Relationship Id="rId2" Type="http://schemas.openxmlformats.org/officeDocument/2006/relationships/hyperlink" Target="https://mentor.ieee.org/802.18/dcn/19/18-19-0042-00-0000-japan-s-outline-of-proposed-amendment-to-ministerial-ordinance.pdf" TargetMode="External"/><Relationship Id="rId1" Type="http://schemas.openxmlformats.org/officeDocument/2006/relationships/slideLayout" Target="../slideLayouts/slideLayout1.xml"/><Relationship Id="rId6" Type="http://schemas.openxmlformats.org/officeDocument/2006/relationships/hyperlink" Target="https://www.fcc.gov/ecfs/search/filings?proceedings_name=14-177&amp;sort=date_disseminated,DESC" TargetMode="External"/><Relationship Id="rId5" Type="http://schemas.openxmlformats.org/officeDocument/2006/relationships/hyperlink" Target="https://urldefense.proofpoint.com/v2/url?u=https-3A__docs.fcc.gov_public_attachments_FCC-2D19-2D24A1.pdf&amp;d=DwMFAg&amp;c=pqcuzKEN_84c78MOSc5_fw&amp;r=z8R-nWJ8GIxwjOjNKhEFByb-tZ6XE3GZXWSggNdVo-w&amp;m=BhH9wN1sg1DuwmiAnpfc7HZQR6HQWvKOHg7a3TWeYDM&amp;s=MH_SwXWSnFaixbaObEW8HH-HdJWogCrs30s7pLfwJoo&amp;e=" TargetMode="External"/><Relationship Id="rId4" Type="http://schemas.openxmlformats.org/officeDocument/2006/relationships/hyperlink" Target="https://docs.fcc.gov/public/attachments/FCC-19-20A1.pdf" TargetMode="External"/><Relationship Id="rId9" Type="http://schemas.openxmlformats.org/officeDocument/2006/relationships/hyperlink" Target="https://www.fcc.gov/ecfs/search/filings?proceedings_name=19-89&amp;sort=date_disseminated,DESC"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032-00-0000-minutes-yvr-plenary-12-14mar2019-rr-tag.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14-16 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Wireless Interim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14-16 May 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492"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85800" y="1219200"/>
            <a:ext cx="8229600" cy="5256213"/>
          </a:xfrm>
        </p:spPr>
        <p:txBody>
          <a:bodyPr/>
          <a:lstStyle/>
          <a:p>
            <a:pPr>
              <a:buFont typeface="Arial" panose="020B0604020202020204" pitchFamily="34" charset="0"/>
              <a:buChar char="•"/>
            </a:pPr>
            <a:r>
              <a:rPr lang="en-US" sz="1600" dirty="0"/>
              <a:t>Delegated Act on C-ITS is still not fully in force.</a:t>
            </a:r>
          </a:p>
          <a:p>
            <a:pPr lvl="1">
              <a:buFont typeface="Arial" panose="020B0604020202020204" pitchFamily="34" charset="0"/>
              <a:buChar char="•"/>
            </a:pPr>
            <a:r>
              <a:rPr lang="en-US" sz="1400" b="0" dirty="0"/>
              <a:t>EU parliament didn’t approve a proposed  rejection but EU Council has agreed on a 2 Month extension of the potential objection period until </a:t>
            </a:r>
            <a:r>
              <a:rPr lang="en-US" sz="1400" dirty="0"/>
              <a:t>13 </a:t>
            </a:r>
            <a:r>
              <a:rPr lang="en-US" sz="1400" b="0" dirty="0"/>
              <a:t>July 2019</a:t>
            </a:r>
          </a:p>
          <a:p>
            <a:pPr>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600" dirty="0">
                <a:solidFill>
                  <a:schemeClr val="tx1"/>
                </a:solidFill>
              </a:rPr>
              <a:t>CEPT </a:t>
            </a:r>
          </a:p>
          <a:p>
            <a:pPr lvl="1">
              <a:buFont typeface="Arial" panose="020B0604020202020204" pitchFamily="34" charset="0"/>
              <a:buChar char="•"/>
            </a:pPr>
            <a:r>
              <a:rPr lang="en-US" sz="1400" b="0" dirty="0"/>
              <a:t>CEPT initial draft proposal for updated ITS 5.9GHz regulation has been presented including an extension up to 5925MHz with sharing with Urban Rail in the band 5915MHz to 5925MHz.</a:t>
            </a:r>
          </a:p>
          <a:p>
            <a:pPr lvl="2">
              <a:buFont typeface="Arial" panose="020B0604020202020204" pitchFamily="34" charset="0"/>
              <a:buChar char="•"/>
            </a:pPr>
            <a:r>
              <a:rPr lang="en-US" sz="1400" b="0" dirty="0"/>
              <a:t>CEPT WG FM will further work on the draft proposal, Finalisation planned for Q1/Q2 2020. Due to WRC 19 it is not possible to be earlier</a:t>
            </a:r>
          </a:p>
          <a:p>
            <a:pPr>
              <a:buFont typeface="Arial" panose="020B0604020202020204" pitchFamily="34" charset="0"/>
              <a:buChar char="•"/>
            </a:pPr>
            <a:endParaRPr lang="en-US" sz="17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3"/>
              </a:rPr>
              <a:t>&lt;SE45&gt;</a:t>
            </a:r>
            <a:r>
              <a:rPr lang="en-US" altLang="en-US" sz="1600" b="0" dirty="0"/>
              <a:t>- no meetings planned;  </a:t>
            </a:r>
            <a:r>
              <a:rPr lang="en-US" sz="1600" dirty="0"/>
              <a:t>next meeting of WGSE, 27-29 May, Prague </a:t>
            </a:r>
          </a:p>
          <a:p>
            <a:pPr lvl="1">
              <a:buFont typeface="Arial" panose="020B0604020202020204" pitchFamily="34" charset="0"/>
              <a:buChar char="•"/>
            </a:pPr>
            <a:r>
              <a:rPr lang="en-US" sz="1400" dirty="0">
                <a:solidFill>
                  <a:schemeClr val="tx1"/>
                </a:solidFill>
              </a:rPr>
              <a:t>All comments resolved on ECC report 302, sharing and compatibility studies related to WAS/RLANs, see </a:t>
            </a:r>
            <a:r>
              <a:rPr lang="en-GB" sz="1400" u="sng" dirty="0">
                <a:hlinkClick r:id="rId4" tooltip="SE45(19)004A1R1_Draft ECC Report 302 - after SE45#7 with track changes.docx"/>
              </a:rPr>
              <a:t>SE45(19)004A1R1</a:t>
            </a:r>
            <a:r>
              <a:rPr lang="en-GB" sz="1400" u="sng" dirty="0"/>
              <a:t> </a:t>
            </a:r>
            <a:r>
              <a:rPr lang="en-GB" sz="1400" dirty="0"/>
              <a:t>and </a:t>
            </a:r>
            <a:r>
              <a:rPr lang="en-GB" sz="1400" u="sng" dirty="0">
                <a:hlinkClick r:id="rId5"/>
              </a:rPr>
              <a:t>SE45(19)004A2</a:t>
            </a:r>
            <a:endParaRPr lang="en-GB" sz="1400" u="sng" dirty="0"/>
          </a:p>
          <a:p>
            <a:pPr lvl="1">
              <a:buFont typeface="Arial" panose="020B0604020202020204" pitchFamily="34" charset="0"/>
              <a:buChar char="•"/>
            </a:pPr>
            <a:r>
              <a:rPr lang="en-GB" sz="1400" dirty="0"/>
              <a:t>There was consensus to submit the agreed final draft version of ECC Report 302 to WGSE for consideration for publication at their next meeting in Prague</a:t>
            </a:r>
            <a:r>
              <a:rPr lang="en-US" sz="1400" dirty="0"/>
              <a:t>.</a:t>
            </a:r>
            <a:endParaRPr lang="en-US" sz="1400" dirty="0">
              <a:solidFill>
                <a:schemeClr val="tx1"/>
              </a:solidFill>
            </a:endParaRPr>
          </a:p>
          <a:p>
            <a:pPr>
              <a:buFont typeface="Arial" panose="020B0604020202020204" pitchFamily="34" charset="0"/>
              <a:buChar char="•"/>
            </a:pPr>
            <a:endParaRPr lang="en-US" sz="1300" dirty="0">
              <a:solidFill>
                <a:schemeClr val="tx1"/>
              </a:solidFill>
            </a:endParaRPr>
          </a:p>
          <a:p>
            <a:pPr>
              <a:buFont typeface="Arial" panose="020B0604020202020204" pitchFamily="34" charset="0"/>
              <a:buChar char="•"/>
            </a:pPr>
            <a:r>
              <a:rPr lang="en-US" sz="1600" dirty="0">
                <a:solidFill>
                  <a:schemeClr val="tx1"/>
                </a:solidFill>
              </a:rPr>
              <a:t>CEPT – ECC </a:t>
            </a:r>
            <a:r>
              <a:rPr lang="en-US" altLang="en-US" sz="1600" b="0" dirty="0">
                <a:hlinkClick r:id="rId6"/>
              </a:rPr>
              <a:t>&lt;FM57&gt;</a:t>
            </a:r>
            <a:r>
              <a:rPr lang="en-US" altLang="en-US" sz="1600" b="0" dirty="0"/>
              <a:t>  </a:t>
            </a:r>
            <a:r>
              <a:rPr lang="en-US" sz="1600" dirty="0"/>
              <a:t>next meeting #7, 16-17 May, Copenhagen</a:t>
            </a:r>
            <a:endParaRPr lang="en-US" sz="1600" b="0" dirty="0"/>
          </a:p>
          <a:p>
            <a:pPr lvl="1">
              <a:buFont typeface="Arial" panose="020B0604020202020204" pitchFamily="34" charset="0"/>
              <a:buChar char="•"/>
            </a:pPr>
            <a:r>
              <a:rPr lang="en-US" sz="1400" dirty="0">
                <a:solidFill>
                  <a:schemeClr val="tx1"/>
                </a:solidFill>
              </a:rPr>
              <a:t>Working on Report A on feasibility of WAS/RLANs in 5925-6425MHz, to get to the EC. </a:t>
            </a:r>
          </a:p>
          <a:p>
            <a:pPr lvl="1">
              <a:buFont typeface="Arial" panose="020B0604020202020204" pitchFamily="34" charset="0"/>
              <a:buChar char="•"/>
            </a:pPr>
            <a:r>
              <a:rPr lang="en-US" sz="1400" dirty="0">
                <a:solidFill>
                  <a:schemeClr val="tx1"/>
                </a:solidFill>
              </a:rPr>
              <a:t> There are 3 new contribution documents for the meeting this week. </a:t>
            </a: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t>Proceeding:</a:t>
            </a:r>
          </a:p>
          <a:p>
            <a:pPr lvl="1">
              <a:buFont typeface="Arial" panose="020B0604020202020204" pitchFamily="34" charset="0"/>
              <a:buChar char="•"/>
            </a:pPr>
            <a:r>
              <a:rPr lang="en-US" sz="1600" dirty="0">
                <a:hlinkClick r:id="rId2"/>
              </a:rPr>
              <a:t>https://www.fcc.gov/ecfs/search/filings?proceedings_name=18-357&amp;sort=date_disseminated,DESC</a:t>
            </a:r>
            <a:r>
              <a:rPr lang="en-US" sz="1600" dirty="0"/>
              <a:t> </a:t>
            </a:r>
          </a:p>
          <a:p>
            <a:pPr>
              <a:buFont typeface="Arial" panose="020B0604020202020204" pitchFamily="34" charset="0"/>
              <a:buChar char="•"/>
            </a:pPr>
            <a:r>
              <a:rPr lang="en-US" sz="1600" b="0" dirty="0"/>
              <a:t>Grant permission for C-V2X operations in the 5.865-5.925 GHz band, allowing for C-V2X to achieve its evolution path to 5G; and Maintain the 5.855-5.865 GHz frequencies for continued operations of the limited number of DSRC radios that have been deployed and any future DSRC radios that may be deployed.</a:t>
            </a:r>
          </a:p>
          <a:p>
            <a:r>
              <a:rPr lang="en-US" sz="1600" b="0" dirty="0"/>
              <a:t>V. 5GAA’s Conclusion</a:t>
            </a:r>
            <a:br>
              <a:rPr lang="en-US" sz="1600" b="0" dirty="0"/>
            </a:br>
            <a:r>
              <a:rPr lang="en-US" sz="1600" b="0" dirty="0"/>
              <a:t>C-V2X has emerged as the best opportunity to further the vision of ITS in the 5.9 GHz band and respond to the societal needs that Congress, the Commission, and the DOT repeatedly have identified over the better part of the past three decades. As the Commission takes a broader look at the 5.9 GHz band, it should pursue a forward-looking approach for licensed ITS operations in the 5.9 GHz band as proposed herein that facilitates C-V2X’s evolution path to 5G. Moreover, during the pendency of this rulemaking, the Commission should grant 5GAA’s waiver request to enable initial deployments of this potentially life-saving technology as soon as possible.</a:t>
            </a:r>
            <a:r>
              <a:rPr lang="en-US" sz="1600" dirty="0">
                <a:solidFill>
                  <a:schemeClr val="tx1"/>
                </a:solidFill>
              </a:rPr>
              <a:t> </a:t>
            </a:r>
          </a:p>
          <a:p>
            <a:pPr lvl="5">
              <a:buFont typeface="Arial" panose="020B0604020202020204" pitchFamily="34" charset="0"/>
              <a:buChar char="•"/>
            </a:pPr>
            <a:endParaRPr lang="en-US" sz="1000" dirty="0"/>
          </a:p>
          <a:p>
            <a:pPr>
              <a:buFont typeface="Arial" panose="020B0604020202020204" pitchFamily="34" charset="0"/>
              <a:buChar char="•"/>
            </a:pPr>
            <a:r>
              <a:rPr lang="en-US" sz="1800" dirty="0"/>
              <a:t>New ex parte, 05 April 2019:  (includes the 03 April ex parte) </a:t>
            </a:r>
            <a:endParaRPr lang="en-US" sz="1800" u="sng" dirty="0">
              <a:hlinkClick r:id="rId3"/>
            </a:endParaRPr>
          </a:p>
          <a:p>
            <a:pPr lvl="1">
              <a:buFont typeface="Arial" panose="020B0604020202020204" pitchFamily="34" charset="0"/>
              <a:buChar char="•"/>
            </a:pPr>
            <a:r>
              <a:rPr lang="en-US" sz="1200" u="sng" dirty="0">
                <a:hlinkClick r:id="rId3"/>
              </a:rPr>
              <a:t>https://ecfsapi.fcc.gov/file/1040534706725/5GAA%20Ex%20Parte%20Notice%204.5.19.pdf</a:t>
            </a:r>
            <a:r>
              <a:rPr lang="en-US" sz="1200" dirty="0"/>
              <a:t> </a:t>
            </a:r>
            <a:endParaRPr lang="en-US" sz="1200" dirty="0">
              <a:hlinkClick r:id="rId4"/>
            </a:endParaRPr>
          </a:p>
          <a:p>
            <a:pPr lvl="1">
              <a:buFont typeface="Arial" panose="020B0604020202020204" pitchFamily="34" charset="0"/>
              <a:buChar char="•"/>
            </a:pPr>
            <a:r>
              <a:rPr lang="en-US" sz="1200" dirty="0">
                <a:hlinkClick r:id="rId4"/>
              </a:rPr>
              <a:t>https://mentor.ieee.org/802.18/dcn/19/18-19-0051-00-0000-5gaa-waiver-ex-parte-notice-4-5-19-fcc-gn-18-357.pdf</a:t>
            </a:r>
            <a:r>
              <a:rPr lang="en-US" sz="1200" dirty="0"/>
              <a:t> </a:t>
            </a:r>
          </a:p>
          <a:p>
            <a:endParaRPr lang="en-US" sz="1600"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5EEB52DB-DCFA-42BE-B9C3-920179960C54}"/>
              </a:ext>
            </a:extLst>
          </p:cNvPr>
          <p:cNvSpPr txBox="1">
            <a:spLocks/>
          </p:cNvSpPr>
          <p:nvPr/>
        </p:nvSpPr>
        <p:spPr bwMode="auto">
          <a:xfrm>
            <a:off x="698889" y="631899"/>
            <a:ext cx="8445111" cy="631751"/>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000" kern="0" dirty="0"/>
              <a:t>5GAA requests the Commission consider a forward-looking approach </a:t>
            </a:r>
            <a:r>
              <a:rPr lang="en-US" sz="1400" kern="0" dirty="0"/>
              <a:t>1 of 2 </a:t>
            </a:r>
            <a:endParaRPr lang="en-US" sz="2000" kern="0" dirty="0"/>
          </a:p>
        </p:txBody>
      </p:sp>
    </p:spTree>
    <p:extLst>
      <p:ext uri="{BB962C8B-B14F-4D97-AF65-F5344CB8AC3E}">
        <p14:creationId xmlns:p14="http://schemas.microsoft.com/office/powerpoint/2010/main" val="1342807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445111" cy="631751"/>
          </a:xfrm>
        </p:spPr>
        <p:txBody>
          <a:bodyPr/>
          <a:lstStyle/>
          <a:p>
            <a:r>
              <a:rPr lang="en-US" sz="2000" dirty="0"/>
              <a:t>5GAA requests the Commission consider a forward-looking approach </a:t>
            </a:r>
            <a:r>
              <a:rPr lang="en-US" sz="1400" dirty="0"/>
              <a:t>2 of 2 </a:t>
            </a:r>
            <a:endParaRPr lang="en-US" sz="2000" dirty="0"/>
          </a:p>
        </p:txBody>
      </p:sp>
      <p:sp>
        <p:nvSpPr>
          <p:cNvPr id="3" name="Content Placeholder 2"/>
          <p:cNvSpPr>
            <a:spLocks noGrp="1"/>
          </p:cNvSpPr>
          <p:nvPr>
            <p:ph idx="1"/>
          </p:nvPr>
        </p:nvSpPr>
        <p:spPr>
          <a:xfrm>
            <a:off x="685800" y="1050486"/>
            <a:ext cx="8305800" cy="5502714"/>
          </a:xfrm>
        </p:spPr>
        <p:txBody>
          <a:bodyPr/>
          <a:lstStyle/>
          <a:p>
            <a:pPr>
              <a:buFont typeface="Arial" panose="020B0604020202020204" pitchFamily="34" charset="0"/>
              <a:buChar char="•"/>
            </a:pPr>
            <a:r>
              <a:rPr lang="en-US" sz="1600" dirty="0"/>
              <a:t>At the end of 05 April ex parte,  they propose to re-band 75MHz of the 5.9GHz ITS band:</a:t>
            </a:r>
          </a:p>
          <a:p>
            <a:pPr lvl="3">
              <a:spcBef>
                <a:spcPts val="0"/>
              </a:spcBef>
            </a:pPr>
            <a:r>
              <a:rPr lang="en-US" sz="600" dirty="0"/>
              <a:t> 	</a:t>
            </a:r>
            <a:r>
              <a:rPr lang="en-US" dirty="0"/>
              <a:t>	</a:t>
            </a:r>
            <a:r>
              <a:rPr lang="en-US" b="0" dirty="0"/>
              <a:t>5850-5855 5MHz 	Reserve Band</a:t>
            </a:r>
          </a:p>
          <a:p>
            <a:pPr lvl="4">
              <a:spcBef>
                <a:spcPts val="0"/>
              </a:spcBef>
            </a:pPr>
            <a:r>
              <a:rPr lang="en-US" dirty="0"/>
              <a:t>5855-5865 10MHz 	802.11 channel 172</a:t>
            </a:r>
          </a:p>
          <a:p>
            <a:pPr lvl="4">
              <a:spcBef>
                <a:spcPts val="0"/>
              </a:spcBef>
            </a:pPr>
            <a:r>
              <a:rPr lang="en-US" dirty="0"/>
              <a:t>5865-5905 40MHz 	for 5G-V2X</a:t>
            </a:r>
          </a:p>
          <a:p>
            <a:pPr lvl="4">
              <a:spcBef>
                <a:spcPts val="0"/>
              </a:spcBef>
            </a:pPr>
            <a:r>
              <a:rPr lang="en-US" dirty="0"/>
              <a:t>5905-5925 20MHz 	for LTE-V2X</a:t>
            </a:r>
          </a:p>
          <a:p>
            <a:pPr>
              <a:buFont typeface="Arial" panose="020B0604020202020204" pitchFamily="34" charset="0"/>
              <a:buChar char="•"/>
            </a:pPr>
            <a:r>
              <a:rPr lang="en-US" sz="1400" dirty="0"/>
              <a:t> </a:t>
            </a:r>
            <a:r>
              <a:rPr lang="en-US" sz="1600" dirty="0"/>
              <a:t>We could respond to the 05 April ex parte, some points to consider</a:t>
            </a:r>
          </a:p>
          <a:p>
            <a:pPr lvl="1">
              <a:buFont typeface="Arial" panose="020B0604020202020204" pitchFamily="34" charset="0"/>
              <a:buChar char="•"/>
            </a:pPr>
            <a:r>
              <a:rPr lang="en-US" sz="1400" dirty="0"/>
              <a:t>This is less DSRC bandwidth from original waiver, DSRC would be Chan. 172 only. </a:t>
            </a:r>
          </a:p>
          <a:p>
            <a:pPr lvl="1">
              <a:buFont typeface="Arial" panose="020B0604020202020204" pitchFamily="34" charset="0"/>
              <a:buChar char="•"/>
            </a:pPr>
            <a:r>
              <a:rPr lang="en-US" sz="1400" dirty="0"/>
              <a:t>Sharing in the band is not being accomplished as was one of the directives. </a:t>
            </a:r>
          </a:p>
          <a:p>
            <a:pPr lvl="1">
              <a:buFont typeface="Arial" panose="020B0604020202020204" pitchFamily="34" charset="0"/>
              <a:buChar char="•"/>
            </a:pPr>
            <a:r>
              <a:rPr lang="en-US" sz="1400" dirty="0"/>
              <a:t>Technology evolution does not work into this C-V2X approach</a:t>
            </a:r>
          </a:p>
          <a:p>
            <a:pPr lvl="1">
              <a:buFont typeface="Arial" panose="020B0604020202020204" pitchFamily="34" charset="0"/>
              <a:buChar char="•"/>
            </a:pPr>
            <a:r>
              <a:rPr lang="en-US" sz="1400" dirty="0"/>
              <a:t>How it affects the testing that the DoT has been doing and moving forward with.</a:t>
            </a:r>
          </a:p>
          <a:p>
            <a:pPr lvl="1">
              <a:buFont typeface="Arial" panose="020B0604020202020204" pitchFamily="34" charset="0"/>
              <a:buChar char="•"/>
            </a:pPr>
            <a:r>
              <a:rPr lang="en-US" sz="1400" dirty="0"/>
              <a:t>Note they want 4G and 5G in this. </a:t>
            </a:r>
          </a:p>
          <a:p>
            <a:pPr>
              <a:buFont typeface="Arial" panose="020B0604020202020204" pitchFamily="34" charset="0"/>
              <a:buChar char="•"/>
            </a:pPr>
            <a:r>
              <a:rPr lang="en-US" altLang="en-US" sz="1600" dirty="0"/>
              <a:t>Hearing an FNPRM could be out this summer, with some of this…</a:t>
            </a:r>
          </a:p>
          <a:p>
            <a:pPr>
              <a:buFont typeface="Arial" panose="020B0604020202020204" pitchFamily="34" charset="0"/>
              <a:buChar char="•"/>
            </a:pPr>
            <a:r>
              <a:rPr lang="en-US" altLang="en-US" sz="1600" dirty="0">
                <a:solidFill>
                  <a:srgbClr val="00B0F0"/>
                </a:solidFill>
              </a:rPr>
              <a:t>As normal, any comment ready text is really needed.</a:t>
            </a:r>
          </a:p>
          <a:p>
            <a:pPr>
              <a:buFont typeface="Arial" panose="020B0604020202020204" pitchFamily="34" charset="0"/>
              <a:buChar char="•"/>
            </a:pPr>
            <a:r>
              <a:rPr lang="en-US" altLang="en-US" sz="1600" dirty="0"/>
              <a:t>With our goal to vote on comments by </a:t>
            </a:r>
            <a:r>
              <a:rPr lang="en-US" altLang="en-US" sz="1600" b="1" dirty="0"/>
              <a:t>16 May, Thursday in Atlanta</a:t>
            </a:r>
            <a:r>
              <a:rPr lang="en-US" altLang="en-US" sz="1600" dirty="0"/>
              <a:t>.</a:t>
            </a:r>
          </a:p>
          <a:p>
            <a:pPr>
              <a:buFont typeface="Arial" panose="020B0604020202020204" pitchFamily="34" charset="0"/>
              <a:buChar char="•"/>
            </a:pPr>
            <a:r>
              <a:rPr lang="en-US" altLang="en-US" sz="1600" dirty="0"/>
              <a:t>Info/request for input was sent to 802.11 and 802.11bd chairs and they have sent out. </a:t>
            </a:r>
          </a:p>
          <a:p>
            <a:pPr>
              <a:buFont typeface="Arial" panose="020B0604020202020204" pitchFamily="34" charset="0"/>
              <a:buChar char="•"/>
            </a:pPr>
            <a:r>
              <a:rPr lang="en-US" altLang="en-US" sz="1600" dirty="0"/>
              <a:t>One contribution and it was reviewed and some suggestions that will be worked on for Thursday’s meeting. </a:t>
            </a:r>
          </a:p>
          <a:p>
            <a:pPr>
              <a:buFont typeface="Arial" panose="020B0604020202020204" pitchFamily="34" charset="0"/>
              <a:buChar char="•"/>
            </a:pPr>
            <a:r>
              <a:rPr lang="en-US" altLang="en-US" sz="1600" dirty="0"/>
              <a:t>Also the members brought up 8 – 10 other topics that could be covered and Chair asked if any comment text by Wednesday afternoon, we could consider them.</a:t>
            </a:r>
          </a:p>
          <a:p>
            <a:pPr>
              <a:buFont typeface="Arial" panose="020B0604020202020204" pitchFamily="34" charset="0"/>
              <a:buChar char="•"/>
            </a:pPr>
            <a:endParaRPr lang="en-US" altLang="en-US" sz="1600" dirty="0"/>
          </a:p>
          <a:p>
            <a:pPr>
              <a:buFont typeface="Arial" panose="020B0604020202020204" pitchFamily="34" charset="0"/>
              <a:buChar char="•"/>
            </a:pPr>
            <a:endParaRPr 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a:xfrm>
            <a:off x="5334000" y="6629400"/>
            <a:ext cx="3184520" cy="180975"/>
          </a:xfrm>
        </p:spPr>
        <p:txBody>
          <a:bodyPr/>
          <a:lstStyle/>
          <a:p>
            <a:r>
              <a:rPr lang="en-US" dirty="0"/>
              <a:t>Jay Holcomb (Itron)</a:t>
            </a:r>
            <a:endParaRPr lang="en-GB" dirty="0"/>
          </a:p>
        </p:txBody>
      </p:sp>
    </p:spTree>
    <p:extLst>
      <p:ext uri="{BB962C8B-B14F-4D97-AF65-F5344CB8AC3E}">
        <p14:creationId xmlns:p14="http://schemas.microsoft.com/office/powerpoint/2010/main" val="3715578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210227"/>
            <a:ext cx="8387602" cy="5265185"/>
          </a:xfrm>
        </p:spPr>
        <p:txBody>
          <a:bodyPr/>
          <a:lstStyle/>
          <a:p>
            <a:pPr>
              <a:buFont typeface="Arial" panose="020B0604020202020204" pitchFamily="34" charset="0"/>
              <a:buChar char="•"/>
            </a:pPr>
            <a:r>
              <a:rPr lang="en-US" sz="1800" dirty="0"/>
              <a:t>Chair of 802.15.3d/THz IG has brought up, ITU-R SM.2352 on THz communications needs to be updated.</a:t>
            </a:r>
          </a:p>
          <a:p>
            <a:pPr lvl="1">
              <a:buFont typeface="Arial" panose="020B0604020202020204" pitchFamily="34" charset="0"/>
              <a:buChar char="•"/>
            </a:pPr>
            <a:r>
              <a:rPr lang="en-US" sz="1600" dirty="0"/>
              <a:t>The chair of 802.15.3d/THz IG will be working on the updated text for review in 802.18 and current plan is to share with 802.15 at the July Plenary and approve it there and have the  LMSC (aka EC) also approve for submission to ITU-R.  </a:t>
            </a:r>
          </a:p>
          <a:p>
            <a:pPr>
              <a:buFont typeface="Arial" panose="020B0604020202020204" pitchFamily="34" charset="0"/>
              <a:buChar char="•"/>
            </a:pPr>
            <a:r>
              <a:rPr lang="en-US" sz="2000" dirty="0"/>
              <a:t>Question has been asked, what are our (IEEE 802) connections / mechanism into WRC-xx, e.g. WRC-19? </a:t>
            </a:r>
          </a:p>
          <a:p>
            <a:pPr lvl="1">
              <a:buFont typeface="Arial" panose="020B0604020202020204" pitchFamily="34" charset="0"/>
              <a:buChar char="•"/>
            </a:pPr>
            <a:r>
              <a:rPr lang="en-US" sz="1600" dirty="0"/>
              <a:t>For future reference, nothing specific now. </a:t>
            </a:r>
          </a:p>
          <a:p>
            <a:pPr lvl="1">
              <a:buFont typeface="Arial" panose="020B0604020202020204" pitchFamily="34" charset="0"/>
              <a:buChar char="•"/>
            </a:pPr>
            <a:r>
              <a:rPr lang="en-US" sz="1600" dirty="0"/>
              <a:t>Generally communications is through the national and/or  regional (e.g. CTEL, CEPT, …)  delegations, what do others know? </a:t>
            </a:r>
          </a:p>
          <a:p>
            <a:pPr lvl="1">
              <a:buFont typeface="Arial" panose="020B0604020202020204" pitchFamily="34" charset="0"/>
              <a:buChar char="•"/>
            </a:pPr>
            <a:r>
              <a:rPr lang="en-US" sz="1600" dirty="0"/>
              <a:t>There is also ITU-R directly, by joining in the ITU-R meetings.  IEEE is a sector member.</a:t>
            </a:r>
          </a:p>
          <a:p>
            <a:pPr lvl="1">
              <a:buFont typeface="Arial" panose="020B0604020202020204" pitchFamily="34" charset="0"/>
              <a:buChar char="•"/>
            </a:pPr>
            <a:r>
              <a:rPr lang="en-US" sz="1600" dirty="0"/>
              <a:t>Do we have positions we would like to get to WRC-19? Really to late now. </a:t>
            </a:r>
          </a:p>
          <a:p>
            <a:pPr lvl="1">
              <a:buFont typeface="Arial" panose="020B0604020202020204" pitchFamily="34" charset="0"/>
              <a:buChar char="•"/>
            </a:pPr>
            <a:r>
              <a:rPr lang="en-US" sz="1600" dirty="0"/>
              <a:t>Need to add to 802.18 medium term agenda over the next year to work out getting connected better, attending ITU-R meetings, etc.  </a:t>
            </a:r>
          </a:p>
          <a:p>
            <a:pPr lvl="1">
              <a:buFont typeface="Arial" panose="020B0604020202020204" pitchFamily="34" charset="0"/>
              <a:buChar char="•"/>
            </a:pPr>
            <a:r>
              <a:rPr lang="en-US" sz="1600" dirty="0"/>
              <a:t>The 802.18 chair will work with </a:t>
            </a:r>
            <a:r>
              <a:rPr lang="en-US" sz="1600" dirty="0" err="1"/>
              <a:t>Purva</a:t>
            </a:r>
            <a:r>
              <a:rPr lang="en-US" sz="1600" dirty="0"/>
              <a:t> R., IEEE staff connected to ITU-R, what we can do to be more pro-active.  </a:t>
            </a:r>
          </a:p>
          <a:p>
            <a:pPr lvl="1">
              <a:buFont typeface="Arial" panose="020B0604020202020204" pitchFamily="34" charset="0"/>
              <a:buChar char="•"/>
            </a:pPr>
            <a:r>
              <a:rPr lang="en-US" sz="1600" dirty="0"/>
              <a:t>From the CEPT side there is the CPG-PTA or PTD groups that may have some info for WRC-19 and how CEPT is approaching WRC-19.  </a:t>
            </a:r>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355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724402" y="1317699"/>
            <a:ext cx="8387602" cy="5157714"/>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2000" dirty="0"/>
              <a:t>ACMA Five-year outlook comment status</a:t>
            </a:r>
          </a:p>
          <a:p>
            <a:pPr lvl="1">
              <a:buFont typeface="Arial" panose="020B0604020202020204" pitchFamily="34" charset="0"/>
              <a:buChar char="•"/>
            </a:pPr>
            <a:r>
              <a:rPr lang="en-US" sz="1600" dirty="0"/>
              <a:t>Did an early close and status is not enough replies yet, need to upload Wednesday.</a:t>
            </a:r>
          </a:p>
          <a:p>
            <a:pPr lvl="1">
              <a:buFont typeface="Arial" panose="020B0604020202020204" pitchFamily="34" charset="0"/>
              <a:buChar char="•"/>
            </a:pPr>
            <a:r>
              <a:rPr lang="en-US" sz="1600" dirty="0"/>
              <a:t>Have had more editorial comments come in, working on 18-19/0058r06.</a:t>
            </a:r>
          </a:p>
          <a:p>
            <a:pPr>
              <a:buFont typeface="Arial" panose="020B0604020202020204" pitchFamily="34" charset="0"/>
              <a:buChar char="•"/>
            </a:pPr>
            <a:endParaRPr lang="en-US" sz="2000" dirty="0"/>
          </a:p>
          <a:p>
            <a:pPr>
              <a:buFont typeface="Arial" panose="020B0604020202020204" pitchFamily="34" charset="0"/>
              <a:buChar char="•"/>
            </a:pPr>
            <a:r>
              <a:rPr lang="en-US" sz="2000" dirty="0"/>
              <a:t>Other notable topics covered in teleconferences since March plenary</a:t>
            </a:r>
          </a:p>
          <a:p>
            <a:pPr lvl="1">
              <a:spcBef>
                <a:spcPts val="0"/>
              </a:spcBef>
              <a:buFont typeface="Arial" panose="020B0604020202020204" pitchFamily="34" charset="0"/>
              <a:buChar char="•"/>
            </a:pPr>
            <a:r>
              <a:rPr lang="en-US" sz="1600" dirty="0"/>
              <a:t>Ofcom Consultation on enabling opportunities for innovation, w/2390-2400MHz</a:t>
            </a:r>
          </a:p>
          <a:p>
            <a:pPr lvl="2">
              <a:spcBef>
                <a:spcPts val="0"/>
              </a:spcBef>
              <a:buFont typeface="Arial" panose="020B0604020202020204" pitchFamily="34" charset="0"/>
              <a:buChar char="•"/>
            </a:pPr>
            <a:r>
              <a:rPr lang="en-US" sz="1600" dirty="0"/>
              <a:t>Comments sent in, and acknowledged receipt (noted they were late, as we knew). </a:t>
            </a:r>
            <a:endParaRPr lang="en-US" sz="1400" dirty="0"/>
          </a:p>
          <a:p>
            <a:pPr lvl="1">
              <a:buFont typeface="Arial" panose="020B0604020202020204" pitchFamily="34" charset="0"/>
              <a:buChar char="•"/>
            </a:pPr>
            <a:r>
              <a:rPr lang="en-US" sz="1600" dirty="0"/>
              <a:t>NPRM Expanding Broadband to the 896 / 935 MHz PLMR Band, we passed. </a:t>
            </a:r>
          </a:p>
          <a:p>
            <a:pPr lvl="1">
              <a:buFont typeface="Arial" panose="020B0604020202020204" pitchFamily="34" charset="0"/>
              <a:buChar char="•"/>
            </a:pPr>
            <a:r>
              <a:rPr lang="en-US" sz="1400" dirty="0"/>
              <a:t>(Honorable mention topics are in back up slides.)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136167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689169" y="1265047"/>
            <a:ext cx="8150031" cy="5210365"/>
          </a:xfrm>
        </p:spPr>
        <p:txBody>
          <a:bodyPr/>
          <a:lstStyle/>
          <a:p>
            <a:pPr>
              <a:buFont typeface="Arial" panose="020B0604020202020204" pitchFamily="34" charset="0"/>
              <a:buChar char="•"/>
            </a:pPr>
            <a:r>
              <a:rPr lang="en-US" altLang="en-US" sz="2000" dirty="0"/>
              <a:t>Actions required: </a:t>
            </a:r>
          </a:p>
          <a:p>
            <a:pPr lvl="1">
              <a:buFont typeface="Arial" panose="020B0604020202020204" pitchFamily="34" charset="0"/>
              <a:buChar char="•"/>
            </a:pPr>
            <a:r>
              <a:rPr lang="en-US" altLang="en-US" sz="1800" dirty="0">
                <a:solidFill>
                  <a:srgbClr val="00B0F0"/>
                </a:solidFill>
              </a:rPr>
              <a:t>5GAA comments</a:t>
            </a:r>
          </a:p>
          <a:p>
            <a:pPr lvl="1">
              <a:buFont typeface="Arial" panose="020B0604020202020204" pitchFamily="34" charset="0"/>
              <a:buChar char="•"/>
            </a:pPr>
            <a:r>
              <a:rPr lang="en-US" altLang="en-US" sz="1600" dirty="0"/>
              <a:t>.   </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AOB before Recess to Thursday AM1.</a:t>
            </a:r>
          </a:p>
          <a:p>
            <a:pPr lvl="1">
              <a:buFont typeface="Arial" panose="020B0604020202020204" pitchFamily="34" charset="0"/>
              <a:buChar char="•"/>
            </a:pPr>
            <a:r>
              <a:rPr lang="en-US" altLang="en-US" sz="1800" dirty="0">
                <a:solidFill>
                  <a:schemeClr val="tx1"/>
                </a:solidFill>
              </a:rPr>
              <a:t>Mid-week straw poll: </a:t>
            </a:r>
          </a:p>
          <a:p>
            <a:pPr lvl="2">
              <a:buFont typeface="Arial" panose="020B0604020202020204" pitchFamily="34" charset="0"/>
              <a:buChar char="•"/>
            </a:pPr>
            <a:r>
              <a:rPr lang="en-US" altLang="en-US" sz="1600" dirty="0">
                <a:solidFill>
                  <a:schemeClr val="tx1"/>
                </a:solidFill>
              </a:rPr>
              <a:t>For a meeting venue in the future, looking at Istanbul, Turkey.</a:t>
            </a:r>
          </a:p>
          <a:p>
            <a:pPr lvl="3">
              <a:buFont typeface="Arial" panose="020B0604020202020204" pitchFamily="34" charset="0"/>
              <a:buChar char="•"/>
            </a:pPr>
            <a:r>
              <a:rPr lang="en-US" altLang="en-US" dirty="0">
                <a:solidFill>
                  <a:schemeClr val="tx1"/>
                </a:solidFill>
              </a:rPr>
              <a:t>Should we continue to pursue the possibility? 	</a:t>
            </a:r>
          </a:p>
          <a:p>
            <a:pPr lvl="3">
              <a:buFont typeface="Arial" panose="020B0604020202020204" pitchFamily="34" charset="0"/>
              <a:buChar char="•"/>
            </a:pPr>
            <a:r>
              <a:rPr lang="en-US" altLang="en-US" dirty="0">
                <a:solidFill>
                  <a:schemeClr val="tx1"/>
                </a:solidFill>
              </a:rPr>
              <a:t>Yes -10   No -1</a:t>
            </a:r>
          </a:p>
          <a:p>
            <a:pPr lvl="1">
              <a:buFont typeface="Arial" panose="020B0604020202020204" pitchFamily="34" charset="0"/>
              <a:buChar char="•"/>
            </a:pPr>
            <a:endParaRPr lang="en-US" altLang="en-US" sz="1800" dirty="0">
              <a:solidFill>
                <a:schemeClr val="tx1"/>
              </a:solidFill>
            </a:endParaRPr>
          </a:p>
          <a:p>
            <a:pPr lvl="1">
              <a:buFont typeface="Arial" panose="020B0604020202020204" pitchFamily="34" charset="0"/>
              <a:buChar char="•"/>
            </a:pPr>
            <a:r>
              <a:rPr lang="en-US" altLang="en-US" sz="1800" dirty="0">
                <a:solidFill>
                  <a:schemeClr val="tx1"/>
                </a:solidFill>
              </a:rPr>
              <a:t>Any other AOB? None heard</a:t>
            </a:r>
          </a:p>
          <a:p>
            <a:pPr lvl="1">
              <a:buFont typeface="Arial" panose="020B0604020202020204" pitchFamily="34" charset="0"/>
              <a:buChar char="•"/>
            </a:pPr>
            <a:endParaRPr lang="en-US" altLang="en-US" sz="1800" dirty="0">
              <a:solidFill>
                <a:schemeClr val="bg1">
                  <a:lumMod val="65000"/>
                </a:schemeClr>
              </a:solidFill>
            </a:endParaRPr>
          </a:p>
          <a:p>
            <a:pPr lvl="2">
              <a:buFont typeface="Arial" panose="020B0604020202020204" pitchFamily="34" charset="0"/>
              <a:buChar char="•"/>
            </a:pPr>
            <a:endParaRPr lang="en-US" altLang="en-US" dirty="0"/>
          </a:p>
          <a:p>
            <a:pPr>
              <a:buFont typeface="Arial" panose="020B0604020202020204" pitchFamily="34" charset="0"/>
              <a:buChar char="•"/>
            </a:pPr>
            <a:r>
              <a:rPr lang="en-US" altLang="en-US" sz="2000" dirty="0">
                <a:solidFill>
                  <a:schemeClr val="tx1"/>
                </a:solidFill>
              </a:rPr>
              <a:t>We recessed until Thursday AM1, at 12:20 local</a:t>
            </a:r>
          </a:p>
          <a:p>
            <a:pPr>
              <a:buFont typeface="Arial" panose="020B0604020202020204" pitchFamily="34" charset="0"/>
              <a:buChar char="•"/>
            </a:pP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4883423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Thursday Agenda</a:t>
            </a:r>
            <a:endParaRPr lang="en-US" sz="2400" dirty="0"/>
          </a:p>
        </p:txBody>
      </p:sp>
      <p:sp>
        <p:nvSpPr>
          <p:cNvPr id="3" name="Content Placeholder 2"/>
          <p:cNvSpPr>
            <a:spLocks noGrp="1"/>
          </p:cNvSpPr>
          <p:nvPr>
            <p:ph idx="1"/>
          </p:nvPr>
        </p:nvSpPr>
        <p:spPr>
          <a:xfrm>
            <a:off x="698889" y="1066799"/>
            <a:ext cx="8150031" cy="5408613"/>
          </a:xfrm>
        </p:spPr>
        <p:txBody>
          <a:bodyPr/>
          <a:lstStyle/>
          <a:p>
            <a:pPr>
              <a:buFont typeface="Arial" panose="020B0604020202020204" pitchFamily="34" charset="0"/>
              <a:buChar char="•"/>
            </a:pPr>
            <a:r>
              <a:rPr lang="en-US" altLang="en-US" sz="2000" dirty="0"/>
              <a:t>Reminder of IEEE policies we are under</a:t>
            </a:r>
          </a:p>
          <a:p>
            <a:pPr lvl="1">
              <a:buFont typeface="Arial" panose="020B0604020202020204" pitchFamily="34" charset="0"/>
              <a:buChar char="•"/>
            </a:pPr>
            <a:r>
              <a:rPr lang="en-US" altLang="en-US" sz="1600" dirty="0"/>
              <a:t>Attendance server is open.</a:t>
            </a:r>
          </a:p>
          <a:p>
            <a:pPr lvl="1">
              <a:buFont typeface="Arial" panose="020B0604020202020204" pitchFamily="34" charset="0"/>
              <a:buChar char="•"/>
            </a:pPr>
            <a:r>
              <a:rPr lang="en-US" altLang="en-US" sz="1600" dirty="0"/>
              <a:t>Remember we are still under all IEEE SA and 802 policies, e.g. state your name, affiliation, employer and/or clients first time you speak.</a:t>
            </a:r>
          </a:p>
          <a:p>
            <a:pPr lvl="1">
              <a:buFont typeface="Arial" panose="020B0604020202020204" pitchFamily="34" charset="0"/>
              <a:buChar char="•"/>
            </a:pPr>
            <a:r>
              <a:rPr lang="en-US" altLang="en-US" sz="1600" dirty="0"/>
              <a:t>Call for a recording secretary:  Tim J. </a:t>
            </a:r>
            <a:endParaRPr lang="en-US" altLang="en-US" sz="1600" dirty="0">
              <a:solidFill>
                <a:schemeClr val="bg1">
                  <a:lumMod val="85000"/>
                </a:schemeClr>
              </a:solidFill>
            </a:endParaRPr>
          </a:p>
          <a:p>
            <a:pPr lvl="3">
              <a:buFont typeface="Arial" panose="020B0604020202020204" pitchFamily="34" charset="0"/>
              <a:buChar char="•"/>
            </a:pPr>
            <a:endParaRPr lang="en-US" altLang="en-US" sz="1200" dirty="0">
              <a:solidFill>
                <a:schemeClr val="bg1">
                  <a:lumMod val="85000"/>
                </a:schemeClr>
              </a:solidFill>
            </a:endParaRPr>
          </a:p>
          <a:p>
            <a:pPr>
              <a:buFont typeface="Arial" panose="020B0604020202020204" pitchFamily="34" charset="0"/>
              <a:buChar char="•"/>
            </a:pPr>
            <a:r>
              <a:rPr lang="en-US" altLang="en-US" sz="2000" dirty="0"/>
              <a:t>Items from Tuesday or new</a:t>
            </a:r>
          </a:p>
          <a:p>
            <a:pPr lvl="1">
              <a:buFont typeface="Arial" panose="020B0604020202020204" pitchFamily="34" charset="0"/>
              <a:buChar char="•"/>
            </a:pPr>
            <a:r>
              <a:rPr lang="en-US" sz="1600" dirty="0">
                <a:solidFill>
                  <a:schemeClr val="tx1"/>
                </a:solidFill>
              </a:rPr>
              <a:t>5GAA comments and approval </a:t>
            </a:r>
          </a:p>
          <a:p>
            <a:pPr lvl="4">
              <a:buFont typeface="Arial" panose="020B0604020202020204" pitchFamily="34" charset="0"/>
              <a:buChar char="•"/>
            </a:pPr>
            <a:endParaRPr lang="en-US" altLang="en-US" dirty="0"/>
          </a:p>
          <a:p>
            <a:pPr>
              <a:buFont typeface="Arial" panose="020B0604020202020204" pitchFamily="34" charset="0"/>
              <a:buChar char="•"/>
            </a:pPr>
            <a:r>
              <a:rPr lang="en-US" altLang="en-US" sz="2000" dirty="0"/>
              <a:t>Any other topics? </a:t>
            </a:r>
          </a:p>
          <a:p>
            <a:pPr lvl="1">
              <a:buFont typeface="Arial" panose="020B0604020202020204" pitchFamily="34" charset="0"/>
              <a:buChar char="•"/>
            </a:pPr>
            <a:r>
              <a:rPr lang="en-US" altLang="en-US" sz="1600" dirty="0"/>
              <a:t> None heard</a:t>
            </a:r>
          </a:p>
          <a:p>
            <a:pPr lvl="5">
              <a:buFont typeface="Arial" panose="020B0604020202020204" pitchFamily="34" charset="0"/>
              <a:buChar char="•"/>
            </a:pPr>
            <a:endParaRPr lang="en-US" altLang="en-US" sz="1200" dirty="0"/>
          </a:p>
          <a:p>
            <a:pPr>
              <a:buFont typeface="Arial" panose="020B0604020202020204" pitchFamily="34" charset="0"/>
              <a:buChar char="•"/>
            </a:pPr>
            <a:r>
              <a:rPr lang="en-US" altLang="en-US" sz="2000" dirty="0"/>
              <a:t>Actions Required</a:t>
            </a:r>
          </a:p>
          <a:p>
            <a:pPr>
              <a:buFont typeface="Arial" panose="020B0604020202020204" pitchFamily="34" charset="0"/>
              <a:buChar char="•"/>
            </a:pPr>
            <a:r>
              <a:rPr lang="en-US" altLang="en-US" sz="2000" dirty="0"/>
              <a:t>AOB</a:t>
            </a:r>
          </a:p>
          <a:p>
            <a:pPr>
              <a:buFont typeface="Arial" panose="020B0604020202020204" pitchFamily="34" charset="0"/>
              <a:buChar char="•"/>
            </a:pPr>
            <a:r>
              <a:rPr lang="en-US" altLang="en-US" sz="2000" dirty="0"/>
              <a:t>Adjourn</a:t>
            </a:r>
          </a:p>
          <a:p>
            <a:pPr>
              <a:buFont typeface="Arial" panose="020B0604020202020204" pitchFamily="34" charset="0"/>
              <a:buChar char="•"/>
            </a:pPr>
            <a:r>
              <a:rPr lang="en-US" altLang="en-US" sz="2000" dirty="0"/>
              <a:t>Any objection to this agenda continuation?  </a:t>
            </a:r>
            <a:r>
              <a:rPr lang="en-US" altLang="en-US" sz="2000" b="0" dirty="0"/>
              <a:t>None heard</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81201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Reviewed updated text from review and inputs at Tuesday’s meeting.  </a:t>
            </a:r>
          </a:p>
          <a:p>
            <a:pPr>
              <a:buFont typeface="Arial" panose="020B0604020202020204" pitchFamily="34" charset="0"/>
              <a:buChar char="•"/>
            </a:pPr>
            <a:r>
              <a:rPr lang="en-US" sz="1600" dirty="0"/>
              <a:t>Formatted for final document and made a few edits.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send to the LMSC(EC) for review/approval and submission to the FCC.</a:t>
            </a:r>
          </a:p>
          <a:p>
            <a:endParaRPr lang="en-US" altLang="en-US" sz="1600" dirty="0">
              <a:solidFill>
                <a:schemeClr val="tx1"/>
              </a:solidFill>
            </a:endParaRPr>
          </a:p>
          <a:p>
            <a:r>
              <a:rPr lang="en-US" altLang="en-US" sz="1600" dirty="0"/>
              <a:t>		Moved by:  	Carl K. 	</a:t>
            </a:r>
          </a:p>
          <a:p>
            <a:pPr lvl="1"/>
            <a:r>
              <a:rPr lang="en-US" altLang="en-US" sz="1600" b="1" dirty="0"/>
              <a:t>Seconded by:  	Mike L.</a:t>
            </a:r>
          </a:p>
          <a:p>
            <a:pPr lvl="1"/>
            <a:r>
              <a:rPr lang="en-US" altLang="en-US" sz="1600" b="1" dirty="0"/>
              <a:t>Discussion?	none</a:t>
            </a:r>
          </a:p>
          <a:p>
            <a:pPr lvl="1"/>
            <a:r>
              <a:rPr lang="en-US" altLang="en-US" sz="1600" b="1" dirty="0">
                <a:solidFill>
                  <a:schemeClr val="tx1"/>
                </a:solidFill>
              </a:rPr>
              <a:t>Vote:  _9_Y   /  _0_N   /  _1_A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947935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34901"/>
          </a:xfrm>
        </p:spPr>
        <p:txBody>
          <a:bodyPr/>
          <a:lstStyle/>
          <a:p>
            <a:r>
              <a:rPr lang="en-US" altLang="en-US" sz="2400" dirty="0"/>
              <a:t>5GAA ex parte comments and approval</a:t>
            </a:r>
            <a:endParaRPr lang="en-US" sz="2400" dirty="0"/>
          </a:p>
        </p:txBody>
      </p:sp>
      <p:sp>
        <p:nvSpPr>
          <p:cNvPr id="3" name="Content Placeholder 2"/>
          <p:cNvSpPr>
            <a:spLocks noGrp="1"/>
          </p:cNvSpPr>
          <p:nvPr>
            <p:ph idx="1"/>
          </p:nvPr>
        </p:nvSpPr>
        <p:spPr>
          <a:xfrm>
            <a:off x="685800" y="1295400"/>
            <a:ext cx="8305800" cy="5180012"/>
          </a:xfrm>
        </p:spPr>
        <p:txBody>
          <a:bodyPr/>
          <a:lstStyle/>
          <a:p>
            <a:pPr>
              <a:buFont typeface="Arial" panose="020B0604020202020204" pitchFamily="34" charset="0"/>
              <a:buChar char="•"/>
            </a:pPr>
            <a:r>
              <a:rPr lang="en-US" sz="1600" dirty="0"/>
              <a:t>Last minute input was received, would it be useful to also copy the US DoT on this IEEE 802 response.</a:t>
            </a:r>
          </a:p>
          <a:p>
            <a:pPr>
              <a:buFont typeface="Arial" panose="020B0604020202020204" pitchFamily="34" charset="0"/>
              <a:buChar char="•"/>
            </a:pPr>
            <a:r>
              <a:rPr lang="en-US" sz="1600" dirty="0"/>
              <a:t>Quick discussion and all were good with this.  </a:t>
            </a:r>
          </a:p>
          <a:p>
            <a:pPr>
              <a:buFont typeface="Arial" panose="020B0604020202020204" pitchFamily="34" charset="0"/>
              <a:buChar char="•"/>
            </a:pPr>
            <a:endParaRPr lang="en-US" sz="1600" u="sng" dirty="0"/>
          </a:p>
          <a:p>
            <a:pPr>
              <a:buFont typeface="Arial" panose="020B0604020202020204" pitchFamily="34" charset="0"/>
              <a:buChar char="•"/>
            </a:pPr>
            <a:r>
              <a:rPr lang="en-US" sz="1600" u="sng" dirty="0"/>
              <a:t>Motion:</a:t>
            </a:r>
            <a:r>
              <a:rPr lang="en-US" sz="1600" dirty="0"/>
              <a:t> </a:t>
            </a:r>
            <a:r>
              <a:rPr lang="en-US" sz="1600" b="0" dirty="0"/>
              <a:t>Move to approve the comments </a:t>
            </a:r>
            <a:r>
              <a:rPr lang="en-US" sz="1600" b="0" dirty="0">
                <a:hlinkClick r:id="rId3"/>
              </a:rPr>
              <a:t>https://mentor.ieee.org/802.18/dcn/19/18-19-0064-03-0000-5gaa-ex-parte-05apr19-response-ieee-802-fcc-gn-18-357.docx</a:t>
            </a:r>
            <a:r>
              <a:rPr lang="en-US" sz="1600" b="0" dirty="0"/>
              <a:t> response to 5GAA’s ex parte to the FCC in GN docket 18-357 of 05 April 2019. With the chair of 802.18 to have editorial privileges and permission to add cover letter and send to the LMSC(EC) for review/approval and submission to the US DoT.</a:t>
            </a:r>
          </a:p>
          <a:p>
            <a:endParaRPr lang="en-US" altLang="en-US" sz="1600" dirty="0">
              <a:solidFill>
                <a:schemeClr val="tx1"/>
              </a:solidFill>
            </a:endParaRPr>
          </a:p>
          <a:p>
            <a:r>
              <a:rPr lang="en-US" altLang="en-US" sz="1600" dirty="0"/>
              <a:t>		Moved by:  	Tim J. 	</a:t>
            </a:r>
          </a:p>
          <a:p>
            <a:pPr lvl="1"/>
            <a:r>
              <a:rPr lang="en-US" altLang="en-US" sz="1600" b="1" dirty="0"/>
              <a:t>Seconded by:  	Mike L. </a:t>
            </a:r>
          </a:p>
          <a:p>
            <a:pPr lvl="1"/>
            <a:r>
              <a:rPr lang="en-US" altLang="en-US" sz="1600" b="1" dirty="0"/>
              <a:t>Discussion?	none</a:t>
            </a:r>
          </a:p>
          <a:p>
            <a:pPr lvl="1"/>
            <a:r>
              <a:rPr lang="en-US" altLang="en-US" sz="1600" b="1" dirty="0">
                <a:solidFill>
                  <a:schemeClr val="tx1"/>
                </a:solidFill>
              </a:rPr>
              <a:t>Vote:  _6_Y   /  _0_N   /  _2_A </a:t>
            </a:r>
          </a:p>
          <a:p>
            <a:pPr lvl="1"/>
            <a:endParaRPr lang="en-US" altLang="en-US" sz="1600" b="1" dirty="0">
              <a:solidFill>
                <a:schemeClr val="tx1"/>
              </a:solidFill>
            </a:endParaRPr>
          </a:p>
          <a:p>
            <a:pPr lvl="1"/>
            <a:r>
              <a:rPr lang="en-US" altLang="en-US" sz="1600" b="1" dirty="0">
                <a:solidFill>
                  <a:schemeClr val="tx1"/>
                </a:solidFill>
              </a:rPr>
              <a:t>Motion - Passed</a:t>
            </a:r>
          </a:p>
          <a:p>
            <a:pPr lvl="1"/>
            <a:endParaRPr lang="en-US" altLang="en-US" sz="1600" b="1"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21829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6549"/>
            <a:ext cx="8150031" cy="5059552"/>
          </a:xfrm>
        </p:spPr>
        <p:txBody>
          <a:bodyPr/>
          <a:lstStyle/>
          <a:p>
            <a:pPr>
              <a:buFont typeface="Arial" panose="020B0604020202020204" pitchFamily="34" charset="0"/>
              <a:buChar char="•"/>
            </a:pPr>
            <a:r>
              <a:rPr lang="en-US" sz="1800" dirty="0">
                <a:solidFill>
                  <a:srgbClr val="00B0F0"/>
                </a:solidFill>
              </a:rPr>
              <a:t>Chair to contact IEEE staff and liaison on how to connect better into ITU-R/WRC-xx.</a:t>
            </a:r>
          </a:p>
          <a:p>
            <a:pPr>
              <a:buFont typeface="Arial" panose="020B0604020202020204" pitchFamily="34" charset="0"/>
              <a:buChar char="•"/>
            </a:pPr>
            <a:r>
              <a:rPr lang="en-US" sz="1800" dirty="0">
                <a:solidFill>
                  <a:srgbClr val="00B0F0"/>
                </a:solidFill>
              </a:rPr>
              <a:t> Chair 5GAA ex </a:t>
            </a:r>
            <a:r>
              <a:rPr lang="en-US" sz="1800" dirty="0" err="1">
                <a:solidFill>
                  <a:srgbClr val="00B0F0"/>
                </a:solidFill>
              </a:rPr>
              <a:t>parte</a:t>
            </a:r>
            <a:r>
              <a:rPr lang="en-US" sz="1800" dirty="0">
                <a:solidFill>
                  <a:srgbClr val="00B0F0"/>
                </a:solidFill>
              </a:rPr>
              <a:t> responses  to the LMSC for ballot </a:t>
            </a: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dirty="0"/>
              <a:t>14-16 May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42 (9 on EC)</a:t>
            </a:r>
            <a:r>
              <a:rPr lang="en-US" altLang="en-US" sz="1800" dirty="0">
                <a:solidFill>
                  <a:schemeClr val="tx1"/>
                </a:solidFill>
              </a:rPr>
              <a:t>;  Nearly Voters: 3;   Aspirant members: 18</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370"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marL="285750" indent="-285750">
              <a:buFont typeface="Arial" panose="020B0604020202020204" pitchFamily="34" charset="0"/>
              <a:buChar char="•"/>
            </a:pPr>
            <a:r>
              <a:rPr lang="en-US" sz="1800" dirty="0">
                <a:solidFill>
                  <a:schemeClr val="tx1"/>
                </a:solidFill>
              </a:rPr>
              <a:t>Note:  registration is out for July 2019 Plenary in Vienna, Austria. </a:t>
            </a:r>
          </a:p>
          <a:p>
            <a:pPr marL="285750" indent="-285750">
              <a:buFont typeface="Arial" panose="020B0604020202020204" pitchFamily="34" charset="0"/>
              <a:buChar char="•"/>
            </a:pPr>
            <a:r>
              <a:rPr lang="en-US" sz="1800" dirty="0">
                <a:solidFill>
                  <a:schemeClr val="tx1"/>
                </a:solidFill>
              </a:rPr>
              <a:t>And registration is out for September 2019 Wireless Interim at the </a:t>
            </a:r>
            <a:r>
              <a:rPr lang="en-US" sz="1800" dirty="0"/>
              <a:t>JW Marriott Hotel, Hanoi, Vietnam.</a:t>
            </a:r>
            <a:r>
              <a:rPr lang="en-US" sz="1800" dirty="0">
                <a:solidFill>
                  <a:schemeClr val="tx1"/>
                </a:solidFill>
              </a:rPr>
              <a:t>  (We need to fill 60% of the room block by 11 July, or loose some of the remaining room block). </a:t>
            </a:r>
          </a:p>
          <a:p>
            <a:pPr marL="285750" indent="-285750">
              <a:buFont typeface="Arial" panose="020B0604020202020204" pitchFamily="34" charset="0"/>
              <a:buChar char="•"/>
            </a:pPr>
            <a:r>
              <a:rPr lang="en-US" sz="1800" dirty="0">
                <a:solidFill>
                  <a:schemeClr val="tx1"/>
                </a:solidFill>
              </a:rPr>
              <a:t>UWB EC regulation discussed Tuesday, has been published  on 14 May. </a:t>
            </a:r>
          </a:p>
          <a:p>
            <a:pPr marL="0" indent="0"/>
            <a:r>
              <a:rPr lang="fr-BE" sz="1400" dirty="0"/>
              <a:t>		UWB : </a:t>
            </a:r>
            <a:r>
              <a:rPr lang="fr-BE" sz="1400" u="sng" dirty="0">
                <a:hlinkClick r:id="rId2"/>
              </a:rPr>
              <a:t>https://eur-lex.europa.eu/legal-content/EN/TXT/?uri=CELEX:32019D0785</a:t>
            </a:r>
            <a:endParaRPr lang="en-US" sz="1800" dirty="0">
              <a:solidFill>
                <a:schemeClr val="tx1"/>
              </a:solidFill>
            </a:endParaRPr>
          </a:p>
          <a:p>
            <a:pPr>
              <a:buFont typeface="Arial" panose="020B0604020202020204" pitchFamily="34" charset="0"/>
              <a:buChar char="•"/>
            </a:pPr>
            <a:r>
              <a:rPr lang="en-US" sz="1800" dirty="0"/>
              <a:t>Straw Polls</a:t>
            </a:r>
          </a:p>
          <a:p>
            <a:pPr lvl="1"/>
            <a:r>
              <a:rPr lang="en-US" dirty="0"/>
              <a:t>How many people would like to come back to this venue? </a:t>
            </a:r>
          </a:p>
          <a:p>
            <a:pPr lvl="2"/>
            <a:r>
              <a:rPr lang="en-US" sz="2200" dirty="0"/>
              <a:t>Yes  -- _13__ 		No -- _0__</a:t>
            </a:r>
          </a:p>
          <a:p>
            <a:pPr lvl="2"/>
            <a:endParaRPr lang="en-US" sz="1000" dirty="0"/>
          </a:p>
          <a:p>
            <a:pPr lvl="1"/>
            <a:r>
              <a:rPr lang="en-US" dirty="0"/>
              <a:t>Like the Social – _11__  	 	Disliked the Social – _0__  	 </a:t>
            </a:r>
          </a:p>
          <a:p>
            <a:pPr lvl="1"/>
            <a:r>
              <a:rPr lang="en-US" dirty="0"/>
              <a:t>Did not go to Social – 2		(however way too </a:t>
            </a:r>
            <a:r>
              <a:rPr lang="en-US" sz="1800" dirty="0">
                <a:solidFill>
                  <a:schemeClr val="tx1"/>
                </a:solidFill>
              </a:rPr>
              <a:t>much food)</a:t>
            </a:r>
          </a:p>
          <a:p>
            <a:pPr lvl="1"/>
            <a:r>
              <a:rPr lang="en-US" sz="1000" dirty="0">
                <a:solidFill>
                  <a:schemeClr val="tx1"/>
                </a:solidFill>
              </a:rPr>
              <a:t> </a:t>
            </a:r>
          </a:p>
          <a:p>
            <a:pPr lvl="1"/>
            <a:r>
              <a:rPr lang="en-US" dirty="0">
                <a:solidFill>
                  <a:schemeClr val="tx1"/>
                </a:solidFill>
              </a:rPr>
              <a:t>How many are okay to be in Atlanta twice in 2020, March(downtown) &amp;  Sept (maybe here)?    (a side comment, not downtown twice)</a:t>
            </a:r>
          </a:p>
          <a:p>
            <a:pPr lvl="1"/>
            <a:r>
              <a:rPr lang="en-US" dirty="0"/>
              <a:t>		Yes  -- _7__		No -- _6_</a:t>
            </a:r>
          </a:p>
          <a:p>
            <a:pPr lvl="1"/>
            <a:endParaRPr lang="en-US" sz="1800" dirty="0">
              <a:solidFill>
                <a:schemeClr val="tx1"/>
              </a:solidFill>
            </a:endParaRPr>
          </a:p>
          <a:p>
            <a:pPr lvl="1"/>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30 May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r>
              <a:rPr lang="en-US" sz="1800" dirty="0"/>
              <a:t>Note: no teleconference 23 May. </a:t>
            </a:r>
          </a:p>
          <a:p>
            <a:pPr marL="457200" lvl="1" indent="0"/>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09:08 local</a:t>
            </a:r>
          </a:p>
          <a:p>
            <a:pPr marL="1828800" lvl="4" indent="0"/>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16 – 18 July Plenary in the </a:t>
            </a:r>
            <a:r>
              <a:rPr lang="it-IT" sz="1800" b="0" dirty="0"/>
              <a:t>Austria Center Vienna, Vienna, Austria</a:t>
            </a:r>
          </a:p>
          <a:p>
            <a:pPr lvl="1">
              <a:buFont typeface="Arial" panose="020B0604020202020204" pitchFamily="34" charset="0"/>
              <a:buChar char="•"/>
            </a:pPr>
            <a:r>
              <a:rPr lang="en-US" sz="1800" dirty="0"/>
              <a:t>Normal time slots, Tuesday AM2 and Thursday AM1</a:t>
            </a:r>
          </a:p>
          <a:p>
            <a:pPr marL="457200" lvl="1" indent="0"/>
            <a:r>
              <a:rPr lang="en-US" sz="1400" dirty="0"/>
              <a:t> </a:t>
            </a:r>
          </a:p>
          <a:p>
            <a:pPr>
              <a:buFont typeface="Arial" panose="020B0604020202020204" pitchFamily="34" charset="0"/>
              <a:buChar char="•"/>
            </a:pPr>
            <a:r>
              <a:rPr lang="en-US" sz="2000" dirty="0"/>
              <a:t>Thank You and Safe Travels</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dirty="0"/>
              <a:t>14-16 May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369332"/>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 </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 EU V2X – Delegated Act, regulation latest was published 13.3.2019.</a:t>
            </a:r>
          </a:p>
          <a:p>
            <a:pPr marL="685800" lvl="1">
              <a:buFont typeface="Arial" panose="020B0604020202020204" pitchFamily="34" charset="0"/>
              <a:buChar char="•"/>
            </a:pPr>
            <a:r>
              <a:rPr lang="en-US" sz="1600" dirty="0">
                <a:solidFill>
                  <a:schemeClr val="tx1"/>
                </a:solidFill>
              </a:rPr>
              <a:t>5GAA has been lobbying the EU parliament hard to not accept this and  which has now caused a full vote next week. </a:t>
            </a:r>
            <a:endParaRPr lang="en-US" sz="1600" dirty="0">
              <a:solidFill>
                <a:schemeClr val="bg1">
                  <a:lumMod val="85000"/>
                </a:schemeClr>
              </a:solidFill>
            </a:endParaRPr>
          </a:p>
          <a:p>
            <a:pPr marL="685800" lvl="1">
              <a:buFont typeface="Arial" panose="020B0604020202020204" pitchFamily="34" charset="0"/>
              <a:buChar char="•"/>
            </a:pPr>
            <a:r>
              <a:rPr lang="en-US" sz="1600" dirty="0">
                <a:solidFill>
                  <a:schemeClr val="tx1"/>
                </a:solidFill>
              </a:rPr>
              <a:t>If </a:t>
            </a:r>
            <a:r>
              <a:rPr lang="en-US" sz="1600" b="1" dirty="0">
                <a:solidFill>
                  <a:schemeClr val="tx1"/>
                </a:solidFill>
              </a:rPr>
              <a:t>anyone</a:t>
            </a:r>
            <a:r>
              <a:rPr lang="en-US" sz="1600" dirty="0">
                <a:solidFill>
                  <a:schemeClr val="tx1"/>
                </a:solidFill>
              </a:rPr>
              <a:t> can let the EU parliament know your concerns and opinion and to support the regulation in the short time till next Wednesday, please do. </a:t>
            </a:r>
          </a:p>
          <a:p>
            <a:pPr marL="685800" lvl="1">
              <a:buFont typeface="Arial" panose="020B0604020202020204" pitchFamily="34" charset="0"/>
              <a:buChar char="•"/>
            </a:pPr>
            <a:r>
              <a:rPr lang="en-US" sz="1600" dirty="0">
                <a:solidFill>
                  <a:schemeClr val="tx1"/>
                </a:solidFill>
              </a:rPr>
              <a:t>Key is to go with the evolution with DSRC and not to fragment the spectrum. </a:t>
            </a:r>
          </a:p>
          <a:p>
            <a:pPr marL="685800" lvl="1">
              <a:buFont typeface="Arial" panose="020B0604020202020204" pitchFamily="34" charset="0"/>
              <a:buChar char="•"/>
            </a:pPr>
            <a:r>
              <a:rPr lang="en-US" sz="1600" dirty="0">
                <a:solidFill>
                  <a:schemeClr val="tx1"/>
                </a:solidFill>
              </a:rPr>
              <a:t>The Delegated Act can be found at: </a:t>
            </a:r>
          </a:p>
          <a:p>
            <a:pPr marL="685800" lvl="1">
              <a:buFont typeface="Arial" panose="020B0604020202020204" pitchFamily="34" charset="0"/>
              <a:buChar char="•"/>
            </a:pPr>
            <a:r>
              <a:rPr lang="en-US" sz="1600" dirty="0"/>
              <a:t>Posted here: </a:t>
            </a:r>
            <a:r>
              <a:rPr lang="en-US" sz="1600" u="sng" dirty="0">
                <a:hlinkClick r:id="rId2"/>
              </a:rPr>
              <a:t>https://ec.europa.eu/transport/themes/its/news/2019-03-13-c-its_en</a:t>
            </a:r>
            <a:endParaRPr lang="en-US" sz="1600" u="sng" dirty="0"/>
          </a:p>
          <a:p>
            <a:pPr marL="685800" lvl="1">
              <a:buFont typeface="Arial" panose="020B0604020202020204" pitchFamily="34" charset="0"/>
              <a:buChar char="•"/>
            </a:pPr>
            <a:r>
              <a:rPr lang="en-US" sz="1600" dirty="0">
                <a:solidFill>
                  <a:schemeClr val="tx1"/>
                </a:solidFill>
              </a:rPr>
              <a:t>And revised on Mentor from draft posted here in January: </a:t>
            </a:r>
          </a:p>
          <a:p>
            <a:pPr marL="685800" lvl="1">
              <a:buFont typeface="Arial" panose="020B0604020202020204" pitchFamily="34" charset="0"/>
              <a:buChar char="•"/>
            </a:pPr>
            <a:r>
              <a:rPr lang="en-US" sz="1600" u="sng" dirty="0">
                <a:hlinkClick r:id="rId3"/>
              </a:rPr>
              <a:t>https://mentor.ieee.org/802.18/dcn/19/18-19-0007-01-0000-european-commission-v2x-draft-law.pdf</a:t>
            </a:r>
            <a:r>
              <a:rPr lang="en-US" sz="1600" u="sng" dirty="0"/>
              <a:t> </a:t>
            </a:r>
          </a:p>
          <a:p>
            <a:pPr>
              <a:spcBef>
                <a:spcPts val="0"/>
              </a:spcBef>
              <a:buFont typeface="Arial" panose="020B0604020202020204" pitchFamily="34" charset="0"/>
              <a:buChar char="•"/>
            </a:pPr>
            <a:r>
              <a:rPr lang="en-US" sz="1600" b="0" dirty="0"/>
              <a:t>BTW – it’s title: </a:t>
            </a:r>
            <a:endParaRPr lang="en-US" b="0" dirty="0"/>
          </a:p>
          <a:p>
            <a:pPr algn="ctr">
              <a:spcBef>
                <a:spcPts val="0"/>
              </a:spcBef>
            </a:pPr>
            <a:r>
              <a:rPr lang="en-US" b="0" dirty="0"/>
              <a:t> </a:t>
            </a:r>
            <a:r>
              <a:rPr lang="en-US" sz="1600" b="0" dirty="0"/>
              <a:t>COMMISSION DELEGATED REGULATION (EU) …/... </a:t>
            </a:r>
          </a:p>
          <a:p>
            <a:pPr algn="ctr">
              <a:spcBef>
                <a:spcPts val="0"/>
              </a:spcBef>
            </a:pPr>
            <a:r>
              <a:rPr lang="en-US" sz="1600" b="0" dirty="0"/>
              <a:t>of 13.3.2019 </a:t>
            </a:r>
          </a:p>
          <a:p>
            <a:pPr algn="ctr">
              <a:spcBef>
                <a:spcPts val="0"/>
              </a:spcBef>
            </a:pPr>
            <a:r>
              <a:rPr lang="en-US" sz="1600" b="0" dirty="0"/>
              <a:t>supplementing Directive 2010/40/EU of the European Parliament and of the Council with regard to the deployment and operational use of cooperative intelligent transport systems </a:t>
            </a:r>
            <a:endParaRPr lang="en-US" sz="1600" dirty="0"/>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716629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Topics mentioned since March</a:t>
            </a:r>
          </a:p>
        </p:txBody>
      </p:sp>
      <p:sp>
        <p:nvSpPr>
          <p:cNvPr id="3" name="Content Placeholder 2"/>
          <p:cNvSpPr>
            <a:spLocks noGrp="1"/>
          </p:cNvSpPr>
          <p:nvPr>
            <p:ph idx="1"/>
          </p:nvPr>
        </p:nvSpPr>
        <p:spPr>
          <a:xfrm>
            <a:off x="695474" y="1142999"/>
            <a:ext cx="8296126" cy="5332414"/>
          </a:xfrm>
        </p:spPr>
        <p:txBody>
          <a:bodyPr/>
          <a:lstStyle/>
          <a:p>
            <a:pPr>
              <a:spcBef>
                <a:spcPts val="0"/>
              </a:spcBef>
              <a:buFont typeface="Arial" panose="020B0604020202020204" pitchFamily="34" charset="0"/>
              <a:buChar char="•"/>
            </a:pPr>
            <a:r>
              <a:rPr lang="en-US" sz="1800" dirty="0"/>
              <a:t>Amendment for Japan’s Regulations for Radio Equipment</a:t>
            </a:r>
          </a:p>
          <a:p>
            <a:pPr lvl="1">
              <a:spcBef>
                <a:spcPts val="0"/>
              </a:spcBef>
              <a:buFont typeface="Arial" panose="020B0604020202020204" pitchFamily="34" charset="0"/>
              <a:buChar char="•"/>
            </a:pPr>
            <a:r>
              <a:rPr lang="en-US" sz="1400" dirty="0"/>
              <a:t>Japan will arrange the technical regulations of the WLAN System for the expansion of use the WLAN system with IEEE 802.11ax support, :  </a:t>
            </a:r>
            <a:r>
              <a:rPr lang="en-US" sz="1400" dirty="0">
                <a:hlinkClick r:id="rId2"/>
              </a:rPr>
              <a:t>https://mentor.ieee.org/802.18/dcn/19/18-19-0042-00-0000-japan-s-outline-of-proposed-amendment-to-ministerial-ordinance.pdf</a:t>
            </a:r>
            <a:r>
              <a:rPr lang="en-US" sz="1400" dirty="0"/>
              <a:t> </a:t>
            </a:r>
          </a:p>
          <a:p>
            <a:pPr>
              <a:spcBef>
                <a:spcPts val="0"/>
              </a:spcBef>
              <a:buFont typeface="Arial" panose="020B0604020202020204" pitchFamily="34" charset="0"/>
              <a:buChar char="•"/>
            </a:pPr>
            <a:r>
              <a:rPr lang="en-US" sz="1800" dirty="0"/>
              <a:t>FCC NPRM 18-295 , 6 GHz</a:t>
            </a:r>
          </a:p>
          <a:p>
            <a:pPr lvl="1">
              <a:spcBef>
                <a:spcPts val="0"/>
              </a:spcBef>
              <a:buFont typeface="Arial" panose="020B0604020202020204" pitchFamily="34" charset="0"/>
              <a:buChar char="•"/>
            </a:pPr>
            <a:r>
              <a:rPr lang="en-US" sz="1400" dirty="0"/>
              <a:t>Reply comments from others submitted, not from IEEE 802.  looks like AFC is on the way, </a:t>
            </a:r>
          </a:p>
          <a:p>
            <a:pPr lvl="1">
              <a:spcBef>
                <a:spcPts val="0"/>
              </a:spcBef>
              <a:buFont typeface="Arial" panose="020B0604020202020204" pitchFamily="34" charset="0"/>
              <a:buChar char="•"/>
            </a:pPr>
            <a:r>
              <a:rPr lang="en-US" sz="1400" dirty="0">
                <a:solidFill>
                  <a:schemeClr val="tx1"/>
                </a:solidFill>
                <a:hlinkClick r:id="rId3"/>
              </a:rPr>
              <a:t>https://www.fcc.gov/ecfs/search/filings?proceedings_name=18-295&amp;sort=date_disseminated,DESC</a:t>
            </a:r>
            <a:r>
              <a:rPr lang="en-US" sz="1400" dirty="0">
                <a:solidFill>
                  <a:schemeClr val="tx1"/>
                </a:solidFill>
              </a:rPr>
              <a:t>  </a:t>
            </a:r>
          </a:p>
          <a:p>
            <a:pPr>
              <a:spcBef>
                <a:spcPts val="0"/>
              </a:spcBef>
              <a:buFont typeface="Arial" panose="020B0604020202020204" pitchFamily="34" charset="0"/>
              <a:buChar char="•"/>
            </a:pPr>
            <a:r>
              <a:rPr lang="en-US" sz="1800" dirty="0"/>
              <a:t>E911 location accuracy </a:t>
            </a:r>
          </a:p>
          <a:p>
            <a:pPr lvl="1">
              <a:spcBef>
                <a:spcPts val="0"/>
              </a:spcBef>
              <a:buFont typeface="Arial" panose="020B0604020202020204" pitchFamily="34" charset="0"/>
              <a:buChar char="•"/>
            </a:pPr>
            <a:r>
              <a:rPr lang="en-US" sz="1200" dirty="0"/>
              <a:t>Mobile service part 20, for accuracy in height, +/-  3 meters,</a:t>
            </a:r>
            <a:r>
              <a:rPr lang="en-US" sz="1200" u="sng" dirty="0">
                <a:hlinkClick r:id="rId4"/>
              </a:rPr>
              <a:t> https://docs.fcc.gov/public/attachments/FCC-19-20A1.pdf</a:t>
            </a:r>
            <a:endParaRPr lang="en-US" sz="1200" dirty="0"/>
          </a:p>
          <a:p>
            <a:pPr>
              <a:spcBef>
                <a:spcPts val="0"/>
              </a:spcBef>
              <a:buFont typeface="Arial" panose="020B0604020202020204" pitchFamily="34" charset="0"/>
              <a:buChar char="•"/>
            </a:pPr>
            <a:r>
              <a:rPr lang="en-US" sz="1800" dirty="0"/>
              <a:t>TVWS location accuracy</a:t>
            </a:r>
            <a:r>
              <a:rPr lang="en-US" dirty="0">
                <a:solidFill>
                  <a:schemeClr val="tx1"/>
                </a:solidFill>
              </a:rPr>
              <a:t> </a:t>
            </a:r>
          </a:p>
          <a:p>
            <a:pPr marL="685800" lvl="1">
              <a:spcBef>
                <a:spcPts val="0"/>
              </a:spcBef>
              <a:buFont typeface="Arial" panose="020B0604020202020204" pitchFamily="34" charset="0"/>
              <a:buChar char="•"/>
            </a:pPr>
            <a:r>
              <a:rPr lang="en-US" sz="1400" dirty="0"/>
              <a:t>Dropping down to more accurate reporting., </a:t>
            </a:r>
            <a:r>
              <a:rPr lang="en-US" sz="1400" u="sng" dirty="0">
                <a:hlinkClick r:id="rId5"/>
              </a:rPr>
              <a:t>https://docs.fcc.gov/public/attachments/FCC-19-24A1.pdf</a:t>
            </a:r>
            <a:r>
              <a:rPr lang="en-US" sz="1400" dirty="0"/>
              <a:t> </a:t>
            </a:r>
            <a:r>
              <a:rPr lang="en-US" sz="1400" dirty="0">
                <a:solidFill>
                  <a:schemeClr val="tx1"/>
                </a:solidFill>
              </a:rPr>
              <a:t>	</a:t>
            </a:r>
          </a:p>
          <a:p>
            <a:pPr>
              <a:spcBef>
                <a:spcPts val="0"/>
              </a:spcBef>
              <a:buFont typeface="Arial" panose="020B0604020202020204" pitchFamily="34" charset="0"/>
              <a:buChar char="•"/>
            </a:pPr>
            <a:r>
              <a:rPr lang="en-US" sz="1800" dirty="0"/>
              <a:t>FCC 39GHz re-configuration (for auction) </a:t>
            </a:r>
          </a:p>
          <a:p>
            <a:pPr lvl="1">
              <a:spcBef>
                <a:spcPts val="0"/>
              </a:spcBef>
              <a:buFont typeface="Arial" panose="020B0604020202020204" pitchFamily="34" charset="0"/>
              <a:buChar char="•"/>
            </a:pPr>
            <a:r>
              <a:rPr lang="en-US" sz="1400" dirty="0">
                <a:hlinkClick r:id="rId6"/>
              </a:rPr>
              <a:t>https://www.fcc.gov/ecfs/search/filings?proceedings_name=14-177&amp;sort=date_disseminated,DESC</a:t>
            </a:r>
            <a:endParaRPr lang="en-US" sz="1400" dirty="0">
              <a:hlinkClick r:id="rId7"/>
            </a:endParaRPr>
          </a:p>
          <a:p>
            <a:pPr>
              <a:spcBef>
                <a:spcPts val="0"/>
              </a:spcBef>
              <a:buFont typeface="Arial" panose="020B0604020202020204" pitchFamily="34" charset="0"/>
              <a:buChar char="•"/>
            </a:pPr>
            <a:r>
              <a:rPr lang="en-US" sz="1800" dirty="0"/>
              <a:t>Expanding Flexible Use of the 3.7 to 4.2 GHz Band</a:t>
            </a:r>
          </a:p>
          <a:p>
            <a:pPr marL="685800" lvl="1">
              <a:spcBef>
                <a:spcPts val="0"/>
              </a:spcBef>
              <a:buFont typeface="Arial" panose="020B0604020202020204" pitchFamily="34" charset="0"/>
              <a:buChar char="•"/>
            </a:pPr>
            <a:r>
              <a:rPr lang="en-US" sz="1400" dirty="0"/>
              <a:t>Commission seeks to identify potential opportunities for additional terrestrial use for wireless broadband services of 500 megahertz of mid-band spectrum between 3.7-4.2 GHz.</a:t>
            </a:r>
            <a:endParaRPr lang="en-US" sz="1400" dirty="0">
              <a:solidFill>
                <a:schemeClr val="tx1"/>
              </a:solidFill>
            </a:endParaRPr>
          </a:p>
          <a:p>
            <a:pPr marL="685800" lvl="1">
              <a:spcBef>
                <a:spcPts val="0"/>
              </a:spcBef>
              <a:buFont typeface="Arial" panose="020B0604020202020204" pitchFamily="34" charset="0"/>
              <a:buChar char="•"/>
            </a:pPr>
            <a:r>
              <a:rPr lang="en-US" sz="1100" dirty="0">
                <a:hlinkClick r:id="rId8"/>
              </a:rPr>
              <a:t>https://www.federalregister.gov/documents/2019/04/04/2019-06472/expanding-flexible-use-of-the-37-to-42-ghz-band?utm_campaign=subscription%20mailing%20list&amp;utm_source=federalregister.gov&amp;utm_medium=email</a:t>
            </a:r>
            <a:r>
              <a:rPr lang="en-US" sz="1100" dirty="0"/>
              <a:t> </a:t>
            </a:r>
            <a:endParaRPr lang="en-US" sz="1100" b="0" dirty="0"/>
          </a:p>
          <a:p>
            <a:pPr marL="285750" indent="-285750">
              <a:spcBef>
                <a:spcPts val="0"/>
              </a:spcBef>
              <a:buFont typeface="Arial" panose="020B0604020202020204" pitchFamily="34" charset="0"/>
              <a:buChar char="•"/>
            </a:pPr>
            <a:r>
              <a:rPr lang="en-US" sz="1600" dirty="0">
                <a:solidFill>
                  <a:schemeClr val="tx1"/>
                </a:solidFill>
              </a:rPr>
              <a:t>TCBC workshop highlights, e.g. .11ax mentioned and a presentation, C-V2X mentioned</a:t>
            </a:r>
          </a:p>
          <a:p>
            <a:pPr marL="285750" indent="-285750">
              <a:spcBef>
                <a:spcPts val="0"/>
              </a:spcBef>
              <a:buFont typeface="Arial" panose="020B0604020202020204" pitchFamily="34" charset="0"/>
              <a:buChar char="•"/>
            </a:pPr>
            <a:r>
              <a:rPr lang="en-US" sz="1800" dirty="0"/>
              <a:t>MIT request for waiver of WiTrack UWB 6-8.5 GHz, </a:t>
            </a:r>
            <a:r>
              <a:rPr lang="en-US" sz="1800" dirty="0">
                <a:solidFill>
                  <a:schemeClr val="tx1"/>
                </a:solidFill>
              </a:rPr>
              <a:t> hopping UWB &lt;500MHz channels</a:t>
            </a:r>
          </a:p>
          <a:p>
            <a:pPr marL="685800" lvl="1">
              <a:spcBef>
                <a:spcPts val="0"/>
              </a:spcBef>
              <a:buFont typeface="Arial" panose="020B0604020202020204" pitchFamily="34" charset="0"/>
              <a:buChar char="•"/>
            </a:pPr>
            <a:r>
              <a:rPr lang="en-US" sz="1100" dirty="0">
                <a:hlinkClick r:id="rId9"/>
              </a:rPr>
              <a:t>https://www.fcc.gov/ecfs/search/filings?proceedings_name=19-89&amp;sort=date_disseminated,DESC</a:t>
            </a:r>
            <a:r>
              <a:rPr lang="en-US" sz="1100" dirty="0"/>
              <a:t> </a:t>
            </a:r>
          </a:p>
          <a:p>
            <a:pPr marL="285750" indent="-285750">
              <a:spcBef>
                <a:spcPts val="0"/>
              </a:spcBef>
              <a:buFont typeface="Arial" panose="020B0604020202020204" pitchFamily="34" charset="0"/>
              <a:buChar char="•"/>
            </a:pPr>
            <a:endParaRPr lang="en-US" sz="1100" dirty="0">
              <a:solidFill>
                <a:schemeClr val="tx1"/>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8780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dirty="0"/>
              <a:t>14-16 May  2019</a:t>
            </a:r>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 for teleconference</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dirty="0"/>
              <a:t>14-16 May  2019</a:t>
            </a:r>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036831"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600" b="1" u="sng" dirty="0">
                <a:solidFill>
                  <a:schemeClr val="tx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Tim J., thanks</a:t>
            </a:r>
            <a:endParaRPr lang="en-US" altLang="en-US" sz="1400" dirty="0">
              <a:solidFill>
                <a:schemeClr val="bg1">
                  <a:lumMod val="9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marL="457200" lvl="1" indent="0"/>
            <a:r>
              <a:rPr lang="en-US" altLang="en-US" sz="1100" dirty="0">
                <a:solidFill>
                  <a:schemeClr val="bg1"/>
                </a:solidFill>
              </a:rPr>
              <a:t>looking for an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dirty="0"/>
              <a:t>5GAA requests FCC to look forward</a:t>
            </a:r>
          </a:p>
          <a:p>
            <a:pPr lvl="1">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Agenda for Thursday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600" kern="0" dirty="0"/>
          </a:p>
          <a:p>
            <a:pPr>
              <a:buFont typeface="Arial" panose="020B0604020202020204" pitchFamily="34" charset="0"/>
              <a:buChar char="•"/>
            </a:pPr>
            <a:r>
              <a:rPr lang="en-US" altLang="en-US" sz="1600" kern="0" dirty="0"/>
              <a:t>Discussion items, few more details:  </a:t>
            </a:r>
            <a:endParaRPr lang="en-US" sz="16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marL="0" indent="0">
              <a:spcBef>
                <a:spcPts val="0"/>
              </a:spcBef>
            </a:pPr>
            <a:endParaRPr lang="en-US" sz="1400" b="0" dirty="0"/>
          </a:p>
          <a:p>
            <a:pPr>
              <a:spcBef>
                <a:spcPts val="0"/>
              </a:spcBef>
              <a:buFont typeface="Arial" panose="020B0604020202020204" pitchFamily="34" charset="0"/>
              <a:buChar char="•"/>
            </a:pPr>
            <a:r>
              <a:rPr lang="en-US" sz="1400" b="0" dirty="0">
                <a:solidFill>
                  <a:schemeClr val="tx1"/>
                </a:solidFill>
              </a:rPr>
              <a:t>5GAA requests FCC to look forward</a:t>
            </a:r>
          </a:p>
          <a:p>
            <a:pPr lvl="1">
              <a:spcBef>
                <a:spcPts val="0"/>
              </a:spcBef>
              <a:buFont typeface="Arial" panose="020B0604020202020204" pitchFamily="34" charset="0"/>
              <a:buChar char="•"/>
            </a:pPr>
            <a:r>
              <a:rPr lang="en-US" altLang="en-US" sz="1400" b="0" kern="0" dirty="0"/>
              <a:t>Would like to vote on comments this week. </a:t>
            </a:r>
          </a:p>
          <a:p>
            <a:pPr lvl="1">
              <a:spcBef>
                <a:spcPts val="0"/>
              </a:spcBef>
              <a:buFont typeface="Arial" panose="020B0604020202020204" pitchFamily="34" charset="0"/>
              <a:buChar char="•"/>
            </a:pPr>
            <a:endParaRPr lang="en-US" altLang="en-US" sz="1000" b="0" kern="0" dirty="0"/>
          </a:p>
          <a:p>
            <a:pPr>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Update to ITU-R SM.2352  on THz communications. </a:t>
            </a:r>
          </a:p>
          <a:p>
            <a:pPr lvl="1">
              <a:spcBef>
                <a:spcPts val="0"/>
              </a:spcBef>
              <a:buFont typeface="Arial" panose="020B0604020202020204" pitchFamily="34" charset="0"/>
              <a:buChar char="•"/>
            </a:pPr>
            <a:r>
              <a:rPr lang="en-US" altLang="en-US" sz="1400" b="0" kern="0" dirty="0"/>
              <a:t>WRC-xx </a:t>
            </a:r>
            <a:r>
              <a:rPr lang="en-US" altLang="en-US" sz="1400" kern="0" dirty="0"/>
              <a:t>connections for IEEE 802</a:t>
            </a:r>
            <a:endParaRPr lang="en-US" altLang="en-US" sz="1400" b="0" kern="0" dirty="0"/>
          </a:p>
          <a:p>
            <a:pPr lvl="1">
              <a:spcBef>
                <a:spcPts val="0"/>
              </a:spcBef>
              <a:buFont typeface="Arial" panose="020B0604020202020204" pitchFamily="34" charset="0"/>
              <a:buChar char="•"/>
            </a:pPr>
            <a:r>
              <a:rPr lang="en-US" altLang="en-US" sz="1400" b="0" kern="0" dirty="0"/>
              <a:t>ACMA comments status </a:t>
            </a:r>
          </a:p>
          <a:p>
            <a:pPr lvl="1">
              <a:spcBef>
                <a:spcPts val="0"/>
              </a:spcBef>
              <a:buFont typeface="Arial" panose="020B0604020202020204" pitchFamily="34" charset="0"/>
              <a:buChar char="•"/>
            </a:pPr>
            <a:r>
              <a:rPr lang="en-US" altLang="en-US" sz="1400" kern="0" dirty="0"/>
              <a:t>Main Topics covered in Teleconferences since March.  </a:t>
            </a:r>
            <a:endParaRPr lang="en-US" altLang="en-US" sz="1400" b="0" kern="0" dirty="0"/>
          </a:p>
          <a:p>
            <a:pPr lvl="1">
              <a:spcBef>
                <a:spcPts val="0"/>
              </a:spcBef>
              <a:buFont typeface="Arial" panose="020B0604020202020204" pitchFamily="34" charset="0"/>
              <a:buChar char="•"/>
            </a:pPr>
            <a:endParaRPr lang="en-US" sz="1400" dirty="0"/>
          </a:p>
          <a:p>
            <a:pPr marL="457200" lvl="1" indent="0">
              <a:spcBef>
                <a:spcPts val="0"/>
              </a:spcBef>
            </a:pPr>
            <a:r>
              <a:rPr lang="en-US" sz="1400" dirty="0"/>
              <a:t> </a:t>
            </a:r>
          </a:p>
          <a:p>
            <a:pPr lvl="1">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1011149"/>
            <a:ext cx="8229602" cy="5457337"/>
          </a:xfrm>
        </p:spPr>
        <p:txBody>
          <a:bodyPr/>
          <a:lstStyle/>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solidFill>
                  <a:schemeClr val="tx1"/>
                </a:solidFill>
              </a:rPr>
              <a:t>Moved by:  	Carl K.</a:t>
            </a:r>
          </a:p>
          <a:p>
            <a:r>
              <a:rPr lang="en-US" altLang="en-US" sz="1600" b="1" dirty="0">
                <a:solidFill>
                  <a:schemeClr val="tx1"/>
                </a:solidFill>
              </a:rPr>
              <a:t>		Seconded by:	Tim J.</a:t>
            </a:r>
            <a:endParaRPr lang="en-US" altLang="en-US" sz="1600" dirty="0">
              <a:solidFill>
                <a:schemeClr val="tx1"/>
              </a:solidFill>
            </a:endParaRPr>
          </a:p>
          <a:p>
            <a:pPr lvl="1"/>
            <a:r>
              <a:rPr lang="en-US" altLang="en-US" sz="1600" b="1" dirty="0">
                <a:solidFill>
                  <a:schemeClr val="tx1"/>
                </a:solidFill>
              </a:rPr>
              <a:t>Discussion?  	None</a:t>
            </a:r>
          </a:p>
          <a:p>
            <a:pPr lvl="1"/>
            <a:r>
              <a:rPr lang="en-US" altLang="en-US" sz="1600" b="1" dirty="0">
                <a:solidFill>
                  <a:schemeClr val="tx1"/>
                </a:solidFill>
              </a:rPr>
              <a:t>Vote:  Unanimous consent</a:t>
            </a:r>
          </a:p>
          <a:p>
            <a:pPr lvl="4">
              <a:buFont typeface="Arial" panose="020B0604020202020204" pitchFamily="34" charset="0"/>
              <a:buChar char="•"/>
            </a:pPr>
            <a:endParaRPr lang="en-US" altLang="en-US" sz="800" u="sng" dirty="0"/>
          </a:p>
          <a:p>
            <a:pPr>
              <a:buFont typeface="Arial" panose="020B0604020202020204" pitchFamily="34" charset="0"/>
              <a:buChar char="•"/>
            </a:pPr>
            <a:r>
              <a:rPr lang="en-US" altLang="en-US" sz="1600" u="sng" dirty="0"/>
              <a:t>Motion:</a:t>
            </a:r>
            <a:r>
              <a:rPr lang="en-US" altLang="en-US" sz="1600" dirty="0"/>
              <a:t> To approve the minutes from the IEEE 802.18 Vancouver plenary 14-16 March 2019 in document: </a:t>
            </a:r>
            <a:r>
              <a:rPr lang="en-US" sz="1600" u="sng" dirty="0">
                <a:hlinkClick r:id="rId2"/>
              </a:rPr>
              <a:t>https://mentor.ieee.org/802.18/dcn/19/18-19-0032-00-0000-minutes-yvr-plenary-12-14mar2019-rr-tag.docx</a:t>
            </a:r>
            <a:r>
              <a:rPr lang="en-US" sz="1600" u="sng" dirty="0"/>
              <a:t> </a:t>
            </a:r>
            <a:r>
              <a:rPr lang="en-US" sz="1600" b="1" dirty="0"/>
              <a:t>Posted:  </a:t>
            </a:r>
            <a:r>
              <a:rPr lang="en-US" sz="1600" b="0" dirty="0"/>
              <a:t>16-Mar-2019 09:57:33 ET</a:t>
            </a:r>
          </a:p>
          <a:p>
            <a:pPr marL="0" indent="0"/>
            <a:r>
              <a:rPr lang="en-US" altLang="en-US" sz="1600" b="0" dirty="0">
                <a:solidFill>
                  <a:schemeClr val="tx1"/>
                </a:solidFill>
              </a:rPr>
              <a:t>	</a:t>
            </a:r>
            <a:r>
              <a:rPr lang="en-US" altLang="en-US" sz="1600" dirty="0">
                <a:solidFill>
                  <a:schemeClr val="tx1"/>
                </a:solidFill>
              </a:rPr>
              <a:t>Moved by:  	Tim J.</a:t>
            </a:r>
          </a:p>
          <a:p>
            <a:r>
              <a:rPr lang="en-US" altLang="en-US" sz="1600" dirty="0">
                <a:solidFill>
                  <a:schemeClr val="tx1"/>
                </a:solidFill>
              </a:rPr>
              <a:t>		Seconded 		David B.</a:t>
            </a:r>
          </a:p>
          <a:p>
            <a:r>
              <a:rPr lang="en-US" altLang="en-US" sz="1600" b="1" dirty="0">
                <a:solidFill>
                  <a:schemeClr val="tx1"/>
                </a:solidFill>
              </a:rPr>
              <a:t>		Discussion?  	None</a:t>
            </a:r>
          </a:p>
          <a:p>
            <a:r>
              <a:rPr lang="en-US" altLang="en-US" sz="1600" dirty="0">
                <a:solidFill>
                  <a:schemeClr val="tx1"/>
                </a:solidFill>
              </a:rPr>
              <a:t>		</a:t>
            </a:r>
            <a:r>
              <a:rPr lang="en-US" altLang="en-US" sz="1600" b="1" dirty="0">
                <a:solidFill>
                  <a:schemeClr val="tx1"/>
                </a:solidFill>
              </a:rPr>
              <a:t>Vote:  </a:t>
            </a:r>
            <a:r>
              <a:rPr lang="en-US" altLang="en-US" sz="1600" dirty="0">
                <a:solidFill>
                  <a:schemeClr val="tx1"/>
                </a:solidFill>
              </a:rPr>
              <a:t>Unanimous consent</a:t>
            </a:r>
          </a:p>
          <a:p>
            <a:endParaRPr lang="en-US" altLang="en-US" sz="16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RR-TAG is in need of a vice-chair and secretary, </a:t>
            </a:r>
            <a:r>
              <a:rPr lang="en-US" altLang="en-US" sz="1600" dirty="0">
                <a:solidFill>
                  <a:srgbClr val="7030A0"/>
                </a:solidFill>
              </a:rPr>
              <a:t>is there anyone that can help? </a:t>
            </a:r>
            <a:r>
              <a:rPr lang="en-US" altLang="en-US" sz="1600" dirty="0">
                <a:solidFill>
                  <a:schemeClr val="tx1"/>
                </a:solidFill>
              </a:rPr>
              <a:t>________</a:t>
            </a: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53591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u="sng" dirty="0"/>
              <a:t>Needs a Declaration of term commitment and affiliation letters to the LMSC.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sunday wireless chair meeting and rules,  LMSC open and LMSC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LMSC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dirty="0"/>
              <a:t>14-16 May  2019</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860425"/>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a:t>I)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a:spcBef>
                <a:spcPts val="0"/>
              </a:spcBef>
              <a:spcAft>
                <a:spcPts val="300"/>
              </a:spcAft>
              <a:buFont typeface="Arial" panose="020B0604020202020204" pitchFamily="34" charset="0"/>
              <a:buChar char="•"/>
            </a:pPr>
            <a:r>
              <a:rPr lang="en-US" sz="1400" u="sng" dirty="0"/>
              <a:t>Needs to be a member of the IEEE SA.</a:t>
            </a:r>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dirty="0"/>
              <a:t>14-16 May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&lt;ojeu&gt;</a:t>
            </a:r>
            <a:r>
              <a:rPr lang="en-US" altLang="en-US" sz="1800" b="0" dirty="0"/>
              <a:t>   </a:t>
            </a:r>
            <a:r>
              <a:rPr lang="en-US" altLang="en-US" sz="1800" b="0" dirty="0">
                <a:hlinkClick r:id="rId4"/>
              </a:rPr>
              <a:t>&lt;HStds&gt;</a:t>
            </a:r>
            <a:r>
              <a:rPr lang="en-US" altLang="en-US" sz="1800" b="0" dirty="0"/>
              <a:t>   </a:t>
            </a: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#102, 17-20 June, Sophia Antipolis , </a:t>
            </a:r>
          </a:p>
          <a:p>
            <a:pPr lvl="1">
              <a:spcBef>
                <a:spcPts val="0"/>
              </a:spcBef>
              <a:buFont typeface="Arial" panose="020B0604020202020204" pitchFamily="34" charset="0"/>
              <a:buChar char="•"/>
            </a:pPr>
            <a:r>
              <a:rPr lang="en-GB" sz="1600" dirty="0"/>
              <a:t>BRAN EN 302 567 E&amp;Y comments resolution meeting providing justification (see BRAN(19)001001) as to why additional Rx Requirements are not required in the 60GHz Standard</a:t>
            </a:r>
            <a:endParaRPr lang="en-US" sz="1600" dirty="0">
              <a:solidFill>
                <a:schemeClr val="tx1"/>
              </a:solidFill>
            </a:endParaRP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next meeting #55, 02-03 July</a:t>
            </a:r>
          </a:p>
          <a:p>
            <a:pPr lvl="1">
              <a:spcBef>
                <a:spcPts val="0"/>
              </a:spcBef>
              <a:buFont typeface="Arial" panose="020B0604020202020204" pitchFamily="34" charset="0"/>
              <a:buChar char="•"/>
            </a:pPr>
            <a:r>
              <a:rPr lang="en-US" sz="1600" dirty="0"/>
              <a:t>Working on Rx requirements for the EN 300 328 to send to ERM #68 in June.</a:t>
            </a:r>
          </a:p>
          <a:p>
            <a:pPr lvl="1">
              <a:spcBef>
                <a:spcPts val="0"/>
              </a:spcBef>
              <a:buFont typeface="Arial" panose="020B0604020202020204" pitchFamily="34" charset="0"/>
              <a:buChar char="•"/>
            </a:pPr>
            <a:r>
              <a:rPr lang="en-US" sz="1600" dirty="0"/>
              <a:t>SRDoc on 2.4 GHz working on PSD to remove, potential revision to ERC Rec. 70-03, etc. </a:t>
            </a:r>
          </a:p>
          <a:p>
            <a:pPr lvl="2">
              <a:spcBef>
                <a:spcPts val="0"/>
              </a:spcBef>
              <a:buFont typeface="Arial" panose="020B0604020202020204" pitchFamily="34" charset="0"/>
              <a:buChar char="•"/>
            </a:pPr>
            <a:r>
              <a:rPr lang="en-US" sz="1400" dirty="0"/>
              <a:t>New ERM WI on ETSI SRDoc resulting in draft TR 103 665 v0.0.3.</a:t>
            </a:r>
          </a:p>
          <a:p>
            <a:pPr lvl="2">
              <a:spcBef>
                <a:spcPts val="0"/>
              </a:spcBef>
              <a:buFont typeface="Arial" panose="020B0604020202020204" pitchFamily="34" charset="0"/>
              <a:buChar char="•"/>
            </a:pPr>
            <a:r>
              <a:rPr lang="en-US" sz="1400" dirty="0"/>
              <a:t>A call for new example technology/application to be included in SRDoc for July f2f.</a:t>
            </a:r>
          </a:p>
          <a:p>
            <a:pPr lvl="5">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a:t>
            </a:r>
            <a:r>
              <a:rPr lang="en-US" sz="1800" b="0" dirty="0">
                <a:solidFill>
                  <a:schemeClr val="tx1"/>
                </a:solidFill>
              </a:rPr>
              <a:t>- </a:t>
            </a:r>
            <a:r>
              <a:rPr lang="en-US" sz="1800" b="0" dirty="0">
                <a:solidFill>
                  <a:schemeClr val="tx1"/>
                </a:solidFill>
                <a:hlinkClick r:id="rId7"/>
              </a:rPr>
              <a:t>&lt;TG-UWB&gt;</a:t>
            </a:r>
            <a:r>
              <a:rPr lang="en-US" sz="1800" b="0" dirty="0">
                <a:solidFill>
                  <a:schemeClr val="tx1"/>
                </a:solidFill>
              </a:rPr>
              <a:t>  </a:t>
            </a:r>
            <a:r>
              <a:rPr lang="en-US" sz="1800" dirty="0">
                <a:solidFill>
                  <a:schemeClr val="tx1"/>
                </a:solidFill>
              </a:rPr>
              <a:t>meeting #49, 08-09 May, </a:t>
            </a:r>
            <a:r>
              <a:rPr lang="en-US" sz="1800" dirty="0"/>
              <a:t>Leinfelden DE, last week.</a:t>
            </a:r>
            <a:endParaRPr lang="en-US" sz="1800" dirty="0">
              <a:solidFill>
                <a:schemeClr val="tx1"/>
              </a:solidFill>
            </a:endParaRPr>
          </a:p>
          <a:p>
            <a:pPr lvl="1">
              <a:spcBef>
                <a:spcPts val="0"/>
              </a:spcBef>
              <a:buFont typeface="Arial" panose="020B0604020202020204" pitchFamily="34" charset="0"/>
              <a:buChar char="•"/>
            </a:pPr>
            <a:r>
              <a:rPr lang="en-US" sz="1600" dirty="0"/>
              <a:t>Amended ECC Decisions ECC/DEC/(06)04 and ECC/DEC/(07)01,  published 08May19</a:t>
            </a:r>
          </a:p>
          <a:p>
            <a:pPr lvl="1">
              <a:spcBef>
                <a:spcPts val="0"/>
              </a:spcBef>
              <a:buFont typeface="Arial" panose="020B0604020202020204" pitchFamily="34" charset="0"/>
              <a:buChar char="•"/>
            </a:pPr>
            <a:r>
              <a:rPr lang="en-US" sz="1600" dirty="0"/>
              <a:t>Important for the use of 15.4z in vehicular environments, EC Decision expected mid May to mid June</a:t>
            </a:r>
          </a:p>
          <a:p>
            <a:pPr lvl="1">
              <a:spcBef>
                <a:spcPts val="0"/>
              </a:spcBef>
              <a:buFont typeface="Arial" panose="020B0604020202020204" pitchFamily="34" charset="0"/>
              <a:buChar char="•"/>
            </a:pPr>
            <a:r>
              <a:rPr lang="en-US" sz="1600" dirty="0"/>
              <a:t>Next update of UWB regulation in Europe not expected before 2021/22. Topics for that update:</a:t>
            </a:r>
          </a:p>
          <a:p>
            <a:pPr lvl="2">
              <a:spcBef>
                <a:spcPts val="0"/>
              </a:spcBef>
              <a:buFont typeface="Arial" panose="020B0604020202020204" pitchFamily="34" charset="0"/>
              <a:buChar char="•"/>
            </a:pPr>
            <a:r>
              <a:rPr lang="en-US" sz="1600" dirty="0"/>
              <a:t>Fixed out-door in the band above 6GHz</a:t>
            </a:r>
          </a:p>
          <a:p>
            <a:pPr lvl="2">
              <a:spcBef>
                <a:spcPts val="0"/>
              </a:spcBef>
              <a:buFont typeface="Arial" panose="020B0604020202020204" pitchFamily="34" charset="0"/>
              <a:buChar char="•"/>
            </a:pPr>
            <a:r>
              <a:rPr lang="en-US" sz="1600" dirty="0"/>
              <a:t>Simplified vehicular regulation above 6GHz</a:t>
            </a:r>
          </a:p>
          <a:p>
            <a:pPr lvl="2">
              <a:spcBef>
                <a:spcPts val="0"/>
              </a:spcBef>
              <a:buFont typeface="Arial" panose="020B0604020202020204" pitchFamily="34" charset="0"/>
              <a:buChar char="•"/>
            </a:pPr>
            <a:r>
              <a:rPr lang="en-US" sz="1600" dirty="0"/>
              <a:t>Higher power levels for in-door above 6GHz</a:t>
            </a:r>
          </a:p>
          <a:p>
            <a:pPr lvl="2">
              <a:spcBef>
                <a:spcPts val="0"/>
              </a:spcBef>
              <a:buFont typeface="Arial" panose="020B0604020202020204" pitchFamily="34" charset="0"/>
              <a:buChar char="•"/>
            </a:pPr>
            <a:r>
              <a:rPr lang="en-US" sz="1600" dirty="0"/>
              <a:t>Potential band extension up to 10.6GHz</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dirty="0"/>
              <a:t>14-16 May  2019</a:t>
            </a:r>
            <a:endParaRPr lang="en-GB" dirty="0"/>
          </a:p>
        </p:txBody>
      </p:sp>
    </p:spTree>
    <p:extLst>
      <p:ext uri="{BB962C8B-B14F-4D97-AF65-F5344CB8AC3E}">
        <p14:creationId xmlns:p14="http://schemas.microsoft.com/office/powerpoint/2010/main" val="39836235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35543</TotalTime>
  <Words>3232</Words>
  <Application>Microsoft Office PowerPoint</Application>
  <PresentationFormat>On-screen Show (4:3)</PresentationFormat>
  <Paragraphs>524</Paragraphs>
  <Slides>25</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3" baseType="lpstr">
      <vt:lpstr>Arial</vt:lpstr>
      <vt:lpstr>Calibri</vt:lpstr>
      <vt:lpstr>Helvetica</vt:lpstr>
      <vt:lpstr>Monotype Sorts</vt:lpstr>
      <vt:lpstr>Times New Roman</vt:lpstr>
      <vt:lpstr>Office Theme</vt:lpstr>
      <vt:lpstr>Document</vt:lpstr>
      <vt:lpstr>Presentation</vt:lpstr>
      <vt:lpstr>IEEE 802.18 RR-TAG Wireless Interim Agenda</vt:lpstr>
      <vt:lpstr>Call to Order / Administrative Items</vt:lpstr>
      <vt:lpstr>Other Guidelines for IEEE WG Meetings</vt:lpstr>
      <vt:lpstr>Participation in IEEE 802 Meetings</vt:lpstr>
      <vt:lpstr>Agenda for teleconference</vt:lpstr>
      <vt:lpstr>Administrative – Motions and more</vt:lpstr>
      <vt:lpstr>Responsibilities of WG Vice Chair</vt:lpstr>
      <vt:lpstr>Responsibilities of WG Secretary</vt:lpstr>
      <vt:lpstr>EU items to share -1</vt:lpstr>
      <vt:lpstr>EU items to share -2 </vt:lpstr>
      <vt:lpstr>PowerPoint Presentation</vt:lpstr>
      <vt:lpstr>5GAA requests the Commission consider a forward-looking approach 2 of 2 </vt:lpstr>
      <vt:lpstr>General Discussion Items</vt:lpstr>
      <vt:lpstr>General Discussion Items</vt:lpstr>
      <vt:lpstr>Actions / AOB / Recess</vt:lpstr>
      <vt:lpstr>Thursday Agenda</vt:lpstr>
      <vt:lpstr>5GAA ex parte comments and approval</vt:lpstr>
      <vt:lpstr>5GAA ex parte comments and approval</vt:lpstr>
      <vt:lpstr>Actions Required</vt:lpstr>
      <vt:lpstr>Any Other Business</vt:lpstr>
      <vt:lpstr>Adjourn</vt:lpstr>
      <vt:lpstr>PowerPoint Presentation</vt:lpstr>
      <vt:lpstr>Responsibilities of Working Group Officers</vt:lpstr>
      <vt:lpstr>Any Other Business</vt:lpstr>
      <vt:lpstr>Topics mentioned since March</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1508</cp:revision>
  <cp:lastPrinted>1601-01-01T00:00:00Z</cp:lastPrinted>
  <dcterms:created xsi:type="dcterms:W3CDTF">2016-03-03T14:54:45Z</dcterms:created>
  <dcterms:modified xsi:type="dcterms:W3CDTF">2019-05-16T15:21:18Z</dcterms:modified>
</cp:coreProperties>
</file>