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59" r:id="rId7"/>
    <p:sldId id="462" r:id="rId8"/>
    <p:sldId id="549" r:id="rId9"/>
    <p:sldId id="517" r:id="rId10"/>
    <p:sldId id="486" r:id="rId11"/>
    <p:sldId id="571" r:id="rId12"/>
    <p:sldId id="573" r:id="rId13"/>
    <p:sldId id="572" r:id="rId14"/>
    <p:sldId id="580" r:id="rId15"/>
    <p:sldId id="547" r:id="rId16"/>
    <p:sldId id="535" r:id="rId17"/>
    <p:sldId id="578" r:id="rId18"/>
    <p:sldId id="524" r:id="rId19"/>
    <p:sldId id="498" r:id="rId20"/>
    <p:sldId id="402" r:id="rId21"/>
    <p:sldId id="403" r:id="rId22"/>
    <p:sldId id="425" r:id="rId23"/>
    <p:sldId id="574" r:id="rId24"/>
    <p:sldId id="57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3" autoAdjust="0"/>
    <p:restoredTop sz="96344" autoAdjust="0"/>
  </p:normalViewPr>
  <p:slideViewPr>
    <p:cSldViewPr>
      <p:cViewPr varScale="1">
        <p:scale>
          <a:sx n="114" d="100"/>
          <a:sy n="114" d="100"/>
        </p:scale>
        <p:origin x="960"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urldefense.proofpoint.com/v2/url?u=https-3A__cept.org_Documents_se-2D45_50937_se45-2D19-2D004a2-5Ftable-2Dof-2Dresolution-2Dof-2Dcomments-2Dfrom-2Dpc-2Don-2Ddraft-2Decc-2Dreport-2D302&amp;d=DwMFaQ&amp;c=pqcuzKEN_84c78MOSc5_fw&amp;r=z8R-nWJ8GIxwjOjNKhEFByb-tZ6XE3GZXWSggNdVo-w&amp;m=pQYZSZRYXVLznZvws7AKRdYkfZqMI2NCND1w-kCXznA&amp;s=VsGQ3OBetiLwC-RgXA5UfRSomykStsBZzBHIQq_bXTI&amp;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ETSI</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BRAN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F2F meetings since IEEE Vancouver meeting in March.</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1 </a:t>
            </a:r>
            <a:r>
              <a:rPr lang="en-GB" sz="1200" kern="1200" dirty="0" err="1">
                <a:solidFill>
                  <a:srgbClr val="000000"/>
                </a:solidFill>
                <a:effectLst/>
                <a:latin typeface="Times New Roman" pitchFamily="16" charset="0"/>
                <a:ea typeface="+mn-ea"/>
                <a:cs typeface="+mn-cs"/>
              </a:rPr>
              <a:t>GoTo</a:t>
            </a:r>
            <a:r>
              <a:rPr lang="en-GB" sz="1200" kern="1200" dirty="0">
                <a:solidFill>
                  <a:srgbClr val="000000"/>
                </a:solidFill>
                <a:effectLst/>
                <a:latin typeface="Times New Roman" pitchFamily="16" charset="0"/>
                <a:ea typeface="+mn-ea"/>
                <a:cs typeface="+mn-cs"/>
              </a:rPr>
              <a:t> meeting: BRAN EN 302 567 E&amp;Y comments resolution meeting providing justification (see BRAN(19)001001) as to why additional Rx Requirements are not required in the 60GHz Standard.</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Next meeting BRAN#102 6/17-20, 2019.</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TG11</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full F2F meetings since ERMTG11#54 in October 2018 due to ENAP EN 300 328 v2.2.1  proceedings. Next meeting ERMTG11#55 2-3 July.</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3 </a:t>
            </a:r>
            <a:r>
              <a:rPr lang="en-GB" sz="1200" kern="1200" dirty="0" err="1">
                <a:solidFill>
                  <a:srgbClr val="000000"/>
                </a:solidFill>
                <a:effectLst/>
                <a:latin typeface="Times New Roman" pitchFamily="16" charset="0"/>
                <a:ea typeface="+mn-ea"/>
                <a:cs typeface="+mn-cs"/>
              </a:rPr>
              <a:t>GoTo</a:t>
            </a:r>
            <a:r>
              <a:rPr lang="en-GB" sz="1200" kern="1200" dirty="0">
                <a:solidFill>
                  <a:srgbClr val="000000"/>
                </a:solidFill>
                <a:effectLst/>
                <a:latin typeface="Times New Roman" pitchFamily="16" charset="0"/>
                <a:ea typeface="+mn-ea"/>
                <a:cs typeface="+mn-cs"/>
              </a:rPr>
              <a:t> meetings held since the last F2F:</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ERMTG11-RX Requirements G2Ms: 9th and 29th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These meetings were set up to update the justification document on why additional Rx Requirements have not been included in EN 300 328.</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ERMTG11(19)000001r6 was uploaded after the meeting on the 29th. This will be sent to ERM for approval during their June 2019 meeting (ERM#68) for submission to the EC together with EN 300 328 v2.2.1 (providing the national vote has a positive outcome).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ERMTG11-SRDoc on 2.4 GHz WBDS G2M: 11th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Based upon a previous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to support potential studies by WGSE.</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A new ERM work item for an ETSI SRDoc has therefore been adopted at the February ERM#67 meeting. Drafting was performed during the G2M resulting in draft TR 103 665 v0.0.3.</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There was a call for any new example technology/application information that needs to be included in the SRDoc. Input is requested for further discussion at the July F2F.</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It was advised that the timeline for the SRDoc was 2020 although the WGFM chair has advised that no work has yet been done related to the 8th update cycle of the EC SRD Decision. The TG11 Chair will provide more details on timeline in the ERMTG11#55 in July when there is a better outlook on this.</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SE45</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SE45#7 24-25th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Resolution of comments from Public Consultation on ECC Report 302 - Sharing and compatibility studies related to Wireless Access Systems including Radio Local Area Networks (WAS/RLAN) in the frequency band 5925-6425 </a:t>
            </a:r>
            <a:r>
              <a:rPr lang="en-GB" sz="1200" kern="1200" dirty="0" err="1">
                <a:solidFill>
                  <a:srgbClr val="000000"/>
                </a:solidFill>
                <a:effectLst/>
                <a:latin typeface="Times New Roman" pitchFamily="16" charset="0"/>
                <a:ea typeface="+mn-ea"/>
                <a:cs typeface="+mn-cs"/>
              </a:rPr>
              <a:t>MHz.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All the comments received from PC were successfully resolved by SE45#7 and a revised version of draft ECC Report 302 together with the table of resolved comments can be found in documents </a:t>
            </a:r>
            <a:r>
              <a:rPr lang="en-GB" sz="1200" u="sng" kern="1200" dirty="0">
                <a:solidFill>
                  <a:srgbClr val="000000"/>
                </a:solidFill>
                <a:effectLst/>
                <a:latin typeface="Times New Roman" pitchFamily="16" charset="0"/>
                <a:ea typeface="+mn-ea"/>
                <a:cs typeface="+mn-cs"/>
                <a:hlinkClick r:id="rId3" tooltip="SE45(19)004A1R1_Draft ECC Report 302 - after SE45#7 with track changes.docx"/>
              </a:rPr>
              <a:t>SE45(19)004A1R1</a:t>
            </a:r>
            <a:r>
              <a:rPr lang="en-GB" sz="1200" kern="1200" dirty="0">
                <a:solidFill>
                  <a:srgbClr val="000000"/>
                </a:solidFill>
                <a:effectLst/>
                <a:latin typeface="Times New Roman" pitchFamily="16" charset="0"/>
                <a:ea typeface="+mn-ea"/>
                <a:cs typeface="+mn-cs"/>
              </a:rPr>
              <a:t> and </a:t>
            </a:r>
            <a:r>
              <a:rPr lang="en-GB" sz="1200" u="sng" kern="1200" dirty="0">
                <a:solidFill>
                  <a:srgbClr val="000000"/>
                </a:solidFill>
                <a:effectLst/>
                <a:latin typeface="Times New Roman" pitchFamily="16" charset="0"/>
                <a:ea typeface="+mn-ea"/>
                <a:cs typeface="+mn-cs"/>
                <a:hlinkClick r:id="rId4"/>
              </a:rPr>
              <a:t>SE45(19)004A2</a:t>
            </a:r>
            <a:r>
              <a:rPr lang="en-GB" sz="1200" kern="1200" dirty="0">
                <a:solidFill>
                  <a:srgbClr val="000000"/>
                </a:solidFill>
                <a:effectLst/>
                <a:latin typeface="Times New Roman" pitchFamily="16" charset="0"/>
                <a:ea typeface="+mn-ea"/>
                <a:cs typeface="+mn-cs"/>
              </a:rPr>
              <a:t>, respectively. SE45#7 decided by consensus to submit the agreed final draft version of ECC Report 302 to WGSE for consideration for publication at their next meeting in Prague, Czech Republic, 27-29 May 2019.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further meetings planned at this time.</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FM57</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FM57#6 April 26</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Ongoing work with regards drafting CEPT Report A  on feasibility of WAS/RLANs in the 5925-6425 MHz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output of the meeting is contained as TEMP002 in the related meeting documents on CEPT.org.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FM57#7 5/16-17 this week.</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Working on finalization of CEPT Report A and 3 new contribution documents.</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11922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877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14-16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802.18-19/0061r01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Documents/se-45/50937/se45-19-004a2_table-of-resolution-of-comments-from-pc-on-draft-ecc-report-302" TargetMode="External"/><Relationship Id="rId4"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64"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www.federalregister.gov/documents/2019/04/04/2019-06472/expanding-flexible-use-of-the-37-to-42-ghz-band?utm_campaign=subscription%20mailing%20list&amp;utm_source=federalregister.gov&amp;utm_medium=email"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www.fcc.gov/ecfs/search/filings?proceedings_name=19-59&amp;sort=date_disseminated,DESC" TargetMode="External"/><Relationship Id="rId2" Type="http://schemas.openxmlformats.org/officeDocument/2006/relationships/hyperlink" Target="https://mentor.ieee.org/802.18/dcn/19/18-19-0042-00-0000-japan-s-outline-of-proposed-amendment-to-ministerial-ordinance.pdf" TargetMode="External"/><Relationship Id="rId1" Type="http://schemas.openxmlformats.org/officeDocument/2006/relationships/slideLayout" Target="../slideLayouts/slideLayout1.xml"/><Relationship Id="rId6" Type="http://schemas.openxmlformats.org/officeDocument/2006/relationships/hyperlink" Target="https://www.fcc.gov/ecfs/search/filings?proceedings_name=14-177&amp;sort=date_disseminated,DESC" TargetMode="External"/><Relationship Id="rId5" Type="http://schemas.openxmlformats.org/officeDocument/2006/relationships/hyperlink" Target="https://urldefense.proofpoint.com/v2/url?u=https-3A__docs.fcc.gov_public_attachments_FCC-2D19-2D24A1.pdf&amp;d=DwMFAg&amp;c=pqcuzKEN_84c78MOSc5_fw&amp;r=z8R-nWJ8GIxwjOjNKhEFByb-tZ6XE3GZXWSggNdVo-w&amp;m=BhH9wN1sg1DuwmiAnpfc7HZQR6HQWvKOHg7a3TWeYDM&amp;s=MH_SwXWSnFaixbaObEW8HH-HdJWogCrs30s7pLfwJoo&amp;e=" TargetMode="External"/><Relationship Id="rId4" Type="http://schemas.openxmlformats.org/officeDocument/2006/relationships/hyperlink" Target="https://docs.fcc.gov/public/attachments/FCC-19-20A1.pdf" TargetMode="External"/><Relationship Id="rId9" Type="http://schemas.openxmlformats.org/officeDocument/2006/relationships/hyperlink" Target="https://www.fcc.gov/ecfs/search/filings?proceedings_name=19-89&amp;sort=date_disseminated,DES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32-00-0000-minutes-yvr-plenary-12-14mar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14-16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80"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85800" y="1219200"/>
            <a:ext cx="8229600" cy="5256213"/>
          </a:xfrm>
        </p:spPr>
        <p:txBody>
          <a:bodyPr/>
          <a:lstStyle/>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400" b="0" dirty="0"/>
              <a:t>EU parliament didn’t approve a proposed  rejection but EU Council has agreed on a 2 Month extension of the potential objection period until </a:t>
            </a:r>
            <a:r>
              <a:rPr lang="en-US" sz="1400" dirty="0"/>
              <a:t>13 </a:t>
            </a:r>
            <a:r>
              <a:rPr lang="en-US" sz="1400" b="0" dirty="0"/>
              <a:t>July 2019</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a:t>
            </a:r>
          </a:p>
          <a:p>
            <a:pPr lvl="1">
              <a:buFont typeface="Arial" panose="020B0604020202020204" pitchFamily="34" charset="0"/>
              <a:buChar char="•"/>
            </a:pPr>
            <a:r>
              <a:rPr lang="en-US" sz="1400" b="0" dirty="0"/>
              <a:t>CEPT initial draft proposal for updated ITS 5.9GHz regulation has been presented including an extension up to 5925MHz with sharing with Urban Rail in the band 5915MHz to 5925MHz.</a:t>
            </a:r>
          </a:p>
          <a:p>
            <a:pPr lvl="2">
              <a:buFont typeface="Arial" panose="020B0604020202020204" pitchFamily="34" charset="0"/>
              <a:buChar char="•"/>
            </a:pPr>
            <a:r>
              <a:rPr lang="en-US" sz="1400" b="0" dirty="0"/>
              <a:t>CEPT WG FM will further work on the draft proposal, Finalisation planned for Q1/Q2 2020. Due to WRC 19 it is not possible to be earlier</a:t>
            </a:r>
          </a:p>
          <a:p>
            <a:pPr>
              <a:buFont typeface="Arial" panose="020B0604020202020204" pitchFamily="34" charset="0"/>
              <a:buChar char="•"/>
            </a:pPr>
            <a:endParaRPr lang="en-US" sz="17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3"/>
              </a:rPr>
              <a:t>&lt;SE45&gt;</a:t>
            </a:r>
            <a:r>
              <a:rPr lang="en-US" altLang="en-US" sz="1600" b="0" dirty="0"/>
              <a:t>- no meetings planned;  </a:t>
            </a:r>
            <a:r>
              <a:rPr lang="en-US" sz="1600" dirty="0"/>
              <a:t>next meeting of WGSE, 27-29 May, Prague </a:t>
            </a:r>
          </a:p>
          <a:p>
            <a:pPr lvl="1">
              <a:buFont typeface="Arial" panose="020B0604020202020204" pitchFamily="34" charset="0"/>
              <a:buChar char="•"/>
            </a:pPr>
            <a:r>
              <a:rPr lang="en-US" sz="1400" dirty="0">
                <a:solidFill>
                  <a:schemeClr val="tx1"/>
                </a:solidFill>
              </a:rPr>
              <a:t>All comments resolved on ECC report 302, sharing and compatibility studies related to WAS/RLANs, see </a:t>
            </a:r>
            <a:r>
              <a:rPr lang="en-GB" sz="1400" u="sng" dirty="0">
                <a:hlinkClick r:id="rId4" tooltip="SE45(19)004A1R1_Draft ECC Report 302 - after SE45#7 with track changes.docx"/>
              </a:rPr>
              <a:t>SE45(19)004A1R1</a:t>
            </a:r>
            <a:r>
              <a:rPr lang="en-GB" sz="1400" u="sng" dirty="0"/>
              <a:t> </a:t>
            </a:r>
            <a:r>
              <a:rPr lang="en-GB" sz="1400" dirty="0"/>
              <a:t>and </a:t>
            </a:r>
            <a:r>
              <a:rPr lang="en-GB" sz="1400" u="sng" dirty="0">
                <a:hlinkClick r:id="rId5"/>
              </a:rPr>
              <a:t>SE45(19)004A2</a:t>
            </a:r>
            <a:endParaRPr lang="en-GB" sz="1400" u="sng" dirty="0"/>
          </a:p>
          <a:p>
            <a:pPr lvl="1">
              <a:buFont typeface="Arial" panose="020B0604020202020204" pitchFamily="34" charset="0"/>
              <a:buChar char="•"/>
            </a:pPr>
            <a:r>
              <a:rPr lang="en-GB" sz="1400" dirty="0"/>
              <a:t>There was consensus to submit the agreed final draft version of ECC Report 302 to WGSE for consideration for publication at their next meeting in Prague</a:t>
            </a:r>
            <a:r>
              <a:rPr lang="en-US" sz="1400" dirty="0"/>
              <a:t>.</a:t>
            </a:r>
            <a:endParaRPr lang="en-US" sz="1400" dirty="0">
              <a:solidFill>
                <a:schemeClr val="tx1"/>
              </a:solidFill>
            </a:endParaRPr>
          </a:p>
          <a:p>
            <a:pPr>
              <a:buFont typeface="Arial" panose="020B0604020202020204" pitchFamily="34" charset="0"/>
              <a:buChar char="•"/>
            </a:pPr>
            <a:endParaRPr lang="en-US" sz="13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#7, 16-17 May, Copenhagen</a:t>
            </a:r>
            <a:endParaRPr lang="en-US" sz="1600" b="0" dirty="0"/>
          </a:p>
          <a:p>
            <a:pPr lvl="1">
              <a:buFont typeface="Arial" panose="020B0604020202020204" pitchFamily="34" charset="0"/>
              <a:buChar char="•"/>
            </a:pPr>
            <a:r>
              <a:rPr lang="en-US" sz="1400" dirty="0">
                <a:solidFill>
                  <a:schemeClr val="tx1"/>
                </a:solidFill>
              </a:rPr>
              <a:t>Working on Report A on feasibility of WAS/RLANs in 5925-6425MHz, to get to the EC. </a:t>
            </a:r>
          </a:p>
          <a:p>
            <a:pPr lvl="1">
              <a:buFont typeface="Arial" panose="020B0604020202020204" pitchFamily="34" charset="0"/>
              <a:buChar char="•"/>
            </a:pPr>
            <a:r>
              <a:rPr lang="en-US" sz="1400" dirty="0">
                <a:solidFill>
                  <a:schemeClr val="tx1"/>
                </a:solidFill>
              </a:rPr>
              <a:t> There are 3 new contribution documents for the meeting this week.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5GAA’s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New ex parte, 05 April 2019:  (includes the 03 April ex parte)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a:t>
            </a:r>
            <a:r>
              <a:rPr lang="en-US" sz="1400" kern="0" dirty="0"/>
              <a:t>1 of 2 </a:t>
            </a:r>
            <a:endParaRPr lang="en-US" sz="2000" kern="0" dirty="0"/>
          </a:p>
        </p:txBody>
      </p:sp>
    </p:spTree>
    <p:extLst>
      <p:ext uri="{BB962C8B-B14F-4D97-AF65-F5344CB8AC3E}">
        <p14:creationId xmlns:p14="http://schemas.microsoft.com/office/powerpoint/2010/main" val="134280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a:t>
            </a:r>
            <a:r>
              <a:rPr lang="en-US" sz="1400" dirty="0"/>
              <a:t>2 of 2 </a:t>
            </a:r>
            <a:endParaRPr lang="en-US" sz="2000" dirty="0"/>
          </a:p>
        </p:txBody>
      </p:sp>
      <p:sp>
        <p:nvSpPr>
          <p:cNvPr id="3" name="Content Placeholder 2"/>
          <p:cNvSpPr>
            <a:spLocks noGrp="1"/>
          </p:cNvSpPr>
          <p:nvPr>
            <p:ph idx="1"/>
          </p:nvPr>
        </p:nvSpPr>
        <p:spPr>
          <a:xfrm>
            <a:off x="685800" y="1050486"/>
            <a:ext cx="8305800" cy="5502714"/>
          </a:xfrm>
        </p:spPr>
        <p:txBody>
          <a:bodyPr/>
          <a:lstStyle/>
          <a:p>
            <a:pPr>
              <a:buFont typeface="Arial" panose="020B0604020202020204" pitchFamily="34" charset="0"/>
              <a:buChar char="•"/>
            </a:pPr>
            <a:r>
              <a:rPr lang="en-US" sz="1600" dirty="0"/>
              <a:t>At the end of 05 April ex parte,  they propose to re-band 75MHz of the 5.9GHz ITS band:</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parte,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FNPRM could be out this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sent out. </a:t>
            </a:r>
          </a:p>
          <a:p>
            <a:pPr>
              <a:buFont typeface="Arial" panose="020B0604020202020204" pitchFamily="34" charset="0"/>
              <a:buChar char="•"/>
            </a:pPr>
            <a:r>
              <a:rPr lang="en-US" altLang="en-US" sz="1600" dirty="0"/>
              <a:t>One contribution and it was reviewed and some suggestions that will be worked on for Thursday’s meeting. </a:t>
            </a:r>
          </a:p>
          <a:p>
            <a:pPr>
              <a:buFont typeface="Arial" panose="020B0604020202020204" pitchFamily="34" charset="0"/>
              <a:buChar char="•"/>
            </a:pPr>
            <a:r>
              <a:rPr lang="en-US" altLang="en-US" sz="1600" dirty="0"/>
              <a:t>Also the members brought up 8 – 10 other topics that could be covered and Chair asked if any comment text by Wednesday afternoon, we could consider them.</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210227"/>
            <a:ext cx="8387602" cy="5265185"/>
          </a:xfrm>
        </p:spPr>
        <p:txBody>
          <a:bodyPr/>
          <a:lstStyle/>
          <a:p>
            <a:pPr>
              <a:buFont typeface="Arial" panose="020B0604020202020204" pitchFamily="34" charset="0"/>
              <a:buChar char="•"/>
            </a:pPr>
            <a:r>
              <a:rPr lang="en-US" sz="1800" dirty="0"/>
              <a:t>Chair of 802.15.3d/THz IG has brought up, ITU-R SM.2352 on THz communications needs to be updated.</a:t>
            </a:r>
          </a:p>
          <a:p>
            <a:pPr lvl="1">
              <a:buFont typeface="Arial" panose="020B0604020202020204" pitchFamily="34" charset="0"/>
              <a:buChar char="•"/>
            </a:pPr>
            <a:r>
              <a:rPr lang="en-US" sz="1600" dirty="0"/>
              <a:t>The chair of 802.15.3d/THz IG will be working on the updated text for review in 802.18 and current plan is to share with 802.15 at the July Plenary and approve it there and have the  LMSC (aka EC) also approve for submission to ITU-R.  </a:t>
            </a:r>
          </a:p>
          <a:p>
            <a:pPr>
              <a:buFont typeface="Arial" panose="020B0604020202020204" pitchFamily="34" charset="0"/>
              <a:buChar char="•"/>
            </a:pPr>
            <a:r>
              <a:rPr lang="en-US" sz="2000" dirty="0"/>
              <a:t>Question has been asked, what are our (IEEE 802) connections / mechanism into WRC-xx, e.g. WRC-19? </a:t>
            </a:r>
          </a:p>
          <a:p>
            <a:pPr lvl="1">
              <a:buFont typeface="Arial" panose="020B0604020202020204" pitchFamily="34" charset="0"/>
              <a:buChar char="•"/>
            </a:pPr>
            <a:r>
              <a:rPr lang="en-US" sz="1600" dirty="0"/>
              <a:t>For future reference, nothing specific now. </a:t>
            </a:r>
          </a:p>
          <a:p>
            <a:pPr lvl="1">
              <a:buFont typeface="Arial" panose="020B0604020202020204" pitchFamily="34" charset="0"/>
              <a:buChar char="•"/>
            </a:pPr>
            <a:r>
              <a:rPr lang="en-US" sz="1600" dirty="0"/>
              <a:t>Generally communications is through the national and/or  regional (e.g. CTEL, CEPT, …)  delegations, what do others know? </a:t>
            </a:r>
          </a:p>
          <a:p>
            <a:pPr lvl="1">
              <a:buFont typeface="Arial" panose="020B0604020202020204" pitchFamily="34" charset="0"/>
              <a:buChar char="•"/>
            </a:pPr>
            <a:r>
              <a:rPr lang="en-US" sz="1600" dirty="0"/>
              <a:t>There is also ITU-R directly, by joining in the ITU-R meetings.  IEEE is a sector member.</a:t>
            </a:r>
          </a:p>
          <a:p>
            <a:pPr lvl="1">
              <a:buFont typeface="Arial" panose="020B0604020202020204" pitchFamily="34" charset="0"/>
              <a:buChar char="•"/>
            </a:pPr>
            <a:r>
              <a:rPr lang="en-US" sz="1600" dirty="0"/>
              <a:t>Do we have positions we would like to get to WRC-19? Really to late now. </a:t>
            </a:r>
          </a:p>
          <a:p>
            <a:pPr lvl="1">
              <a:buFont typeface="Arial" panose="020B0604020202020204" pitchFamily="34" charset="0"/>
              <a:buChar char="•"/>
            </a:pPr>
            <a:r>
              <a:rPr lang="en-US" sz="1600" dirty="0"/>
              <a:t>Need to add to 802.18 medium term agenda over the next year to work out getting connected better, attending ITU-R meetings, etc.  </a:t>
            </a:r>
          </a:p>
          <a:p>
            <a:pPr lvl="1">
              <a:buFont typeface="Arial" panose="020B0604020202020204" pitchFamily="34" charset="0"/>
              <a:buChar char="•"/>
            </a:pPr>
            <a:r>
              <a:rPr lang="en-US" sz="1600" dirty="0"/>
              <a:t>The 802.18 chair will work with </a:t>
            </a:r>
            <a:r>
              <a:rPr lang="en-US" sz="1600" dirty="0" err="1"/>
              <a:t>Purva</a:t>
            </a:r>
            <a:r>
              <a:rPr lang="en-US" sz="1600" dirty="0"/>
              <a:t> R., IEEE staff connected to ITU-R, what we can do to be more pro-active.  </a:t>
            </a:r>
          </a:p>
          <a:p>
            <a:pPr lvl="1">
              <a:buFont typeface="Arial" panose="020B0604020202020204" pitchFamily="34" charset="0"/>
              <a:buChar char="•"/>
            </a:pPr>
            <a:r>
              <a:rPr lang="en-US" sz="1600" dirty="0"/>
              <a:t>From the CEPT side there is the CPG-PTA or PTD groups that may have some info for WRC-19 and how CEPT is approaching WRC-19.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317699"/>
            <a:ext cx="8387602" cy="51577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2000" dirty="0"/>
              <a:t>ACMA Five-year outlook comment status</a:t>
            </a:r>
          </a:p>
          <a:p>
            <a:pPr lvl="1">
              <a:buFont typeface="Arial" panose="020B0604020202020204" pitchFamily="34" charset="0"/>
              <a:buChar char="•"/>
            </a:pPr>
            <a:r>
              <a:rPr lang="en-US" sz="1600" dirty="0"/>
              <a:t>Did an early close and status is not enough replies yet, need to upload Wednesday.</a:t>
            </a:r>
          </a:p>
          <a:p>
            <a:pPr lvl="1">
              <a:buFont typeface="Arial" panose="020B0604020202020204" pitchFamily="34" charset="0"/>
              <a:buChar char="•"/>
            </a:pPr>
            <a:r>
              <a:rPr lang="en-US" sz="1600" dirty="0"/>
              <a:t>Have had more editorial comments come in, working on 18-19/0058r06.</a:t>
            </a:r>
          </a:p>
          <a:p>
            <a:pPr>
              <a:buFont typeface="Arial" panose="020B0604020202020204" pitchFamily="34" charset="0"/>
              <a:buChar char="•"/>
            </a:pPr>
            <a:endParaRPr lang="en-US" sz="2000" dirty="0"/>
          </a:p>
          <a:p>
            <a:pPr>
              <a:buFont typeface="Arial" panose="020B0604020202020204" pitchFamily="34" charset="0"/>
              <a:buChar char="•"/>
            </a:pPr>
            <a:r>
              <a:rPr lang="en-US" sz="2000" dirty="0"/>
              <a:t>Other notable topics covered in teleconferences since March plenary</a:t>
            </a:r>
          </a:p>
          <a:p>
            <a:pPr lvl="1">
              <a:spcBef>
                <a:spcPts val="0"/>
              </a:spcBef>
              <a:buFont typeface="Arial" panose="020B0604020202020204" pitchFamily="34" charset="0"/>
              <a:buChar char="•"/>
            </a:pPr>
            <a:r>
              <a:rPr lang="en-US" sz="1600" dirty="0"/>
              <a:t>Ofcom Consultation on enabling opportunities for innovation, w/2390-2400MHz</a:t>
            </a:r>
          </a:p>
          <a:p>
            <a:pPr lvl="2">
              <a:spcBef>
                <a:spcPts val="0"/>
              </a:spcBef>
              <a:buFont typeface="Arial" panose="020B0604020202020204" pitchFamily="34" charset="0"/>
              <a:buChar char="•"/>
            </a:pPr>
            <a:r>
              <a:rPr lang="en-US" sz="1600" dirty="0"/>
              <a:t>Comments sent in, and acknowledged receipt (noted they were late, as we knew). </a:t>
            </a:r>
            <a:endParaRPr lang="en-US" sz="1400" dirty="0"/>
          </a:p>
          <a:p>
            <a:pPr lvl="1">
              <a:buFont typeface="Arial" panose="020B0604020202020204" pitchFamily="34" charset="0"/>
              <a:buChar char="•"/>
            </a:pPr>
            <a:r>
              <a:rPr lang="en-US" sz="1600" dirty="0"/>
              <a:t>NPRM Expanding Broadband to the 896 / 935 MHz PLMR Band, we passed. </a:t>
            </a:r>
          </a:p>
          <a:p>
            <a:pPr lvl="1">
              <a:buFont typeface="Arial" panose="020B0604020202020204" pitchFamily="34" charset="0"/>
              <a:buChar char="•"/>
            </a:pPr>
            <a:r>
              <a:rPr lang="en-US" sz="1400" dirty="0"/>
              <a:t>(Honorable mention topics are in back up slides.)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1361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solidFill>
                  <a:srgbClr val="00B0F0"/>
                </a:solidFill>
              </a:rPr>
              <a:t>5GAA comments</a:t>
            </a:r>
          </a:p>
          <a:p>
            <a:pPr lvl="1">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Mid-week straw poll: </a:t>
            </a:r>
          </a:p>
          <a:p>
            <a:pPr lvl="2">
              <a:buFont typeface="Arial" panose="020B0604020202020204" pitchFamily="34" charset="0"/>
              <a:buChar char="•"/>
            </a:pPr>
            <a:r>
              <a:rPr lang="en-US" altLang="en-US" sz="1600" dirty="0">
                <a:solidFill>
                  <a:schemeClr val="tx1"/>
                </a:solidFill>
              </a:rPr>
              <a:t>For a meeting venue in the future, looking at Istanbul, Turkey.</a:t>
            </a:r>
          </a:p>
          <a:p>
            <a:pPr lvl="3">
              <a:buFont typeface="Arial" panose="020B0604020202020204" pitchFamily="34" charset="0"/>
              <a:buChar char="•"/>
            </a:pPr>
            <a:r>
              <a:rPr lang="en-US" altLang="en-US" dirty="0">
                <a:solidFill>
                  <a:schemeClr val="tx1"/>
                </a:solidFill>
              </a:rPr>
              <a:t>Should we continue to pursue the possibility? 	</a:t>
            </a:r>
          </a:p>
          <a:p>
            <a:pPr lvl="3">
              <a:buFont typeface="Arial" panose="020B0604020202020204" pitchFamily="34" charset="0"/>
              <a:buChar char="•"/>
            </a:pPr>
            <a:r>
              <a:rPr lang="en-US" altLang="en-US" dirty="0">
                <a:solidFill>
                  <a:schemeClr val="tx1"/>
                </a:solidFill>
              </a:rPr>
              <a:t>Yes -10   No -1</a:t>
            </a:r>
          </a:p>
          <a:p>
            <a:pPr lvl="1">
              <a:buFont typeface="Arial" panose="020B0604020202020204" pitchFamily="34" charset="0"/>
              <a:buChar char="•"/>
            </a:pP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Any other AOB? None heard</a:t>
            </a:r>
          </a:p>
          <a:p>
            <a:pPr lvl="1">
              <a:buFont typeface="Arial" panose="020B0604020202020204" pitchFamily="34" charset="0"/>
              <a:buChar char="•"/>
            </a:pPr>
            <a:endParaRPr lang="en-US" altLang="en-US" sz="1800" dirty="0">
              <a:solidFill>
                <a:schemeClr val="bg1">
                  <a:lumMod val="65000"/>
                </a:schemeClr>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12:20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98889" y="1066800"/>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we are still under all IEEE SA and 802 policies, e.g. state your name, affiliation, employer and/or clients first time you speak.</a:t>
            </a:r>
          </a:p>
          <a:p>
            <a:pPr lvl="1">
              <a:buFont typeface="Arial" panose="020B0604020202020204" pitchFamily="34" charset="0"/>
              <a:buChar char="•"/>
            </a:pPr>
            <a:r>
              <a:rPr lang="en-US" altLang="en-US" sz="1600" dirty="0"/>
              <a:t>Call for a recording secretary: </a:t>
            </a:r>
            <a:endParaRPr lang="en-US" altLang="en-US" sz="1600" dirty="0">
              <a:solidFill>
                <a:schemeClr val="bg1">
                  <a:lumMod val="85000"/>
                </a:schemeClr>
              </a:solidFill>
            </a:endParaRPr>
          </a:p>
          <a:p>
            <a:pPr lvl="3">
              <a:buFont typeface="Arial" panose="020B0604020202020204" pitchFamily="34" charset="0"/>
              <a:buChar char="•"/>
            </a:pPr>
            <a:endParaRPr lang="en-US" altLang="en-US" sz="1200" dirty="0">
              <a:solidFill>
                <a:schemeClr val="bg1">
                  <a:lumMod val="85000"/>
                </a:schemeClr>
              </a:solidFill>
            </a:endParaRPr>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5GAA comments and approval </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dirty="0"/>
              <a:t>Any other topics? </a:t>
            </a:r>
          </a:p>
          <a:p>
            <a:pPr lvl="1">
              <a:buFont typeface="Arial" panose="020B0604020202020204" pitchFamily="34" charset="0"/>
              <a:buChar char="•"/>
            </a:pP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a:p>
            <a:pPr>
              <a:buFont typeface="Arial" panose="020B0604020202020204" pitchFamily="34" charset="0"/>
              <a:buChar char="•"/>
            </a:pPr>
            <a:r>
              <a:rPr lang="en-US" altLang="en-US" sz="2000" dirty="0"/>
              <a:t>Any objection to this agenda continuation?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r>
              <a:rPr lang="en-US" sz="1600" u="sng" dirty="0"/>
              <a:t>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a:t>
            </a:r>
            <a:r>
              <a:rPr lang="en-US" sz="1600" b="0" dirty="0"/>
              <a:t> ______response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Motion - ___</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solidFill>
                  <a:srgbClr val="00B0F0"/>
                </a:solidFill>
              </a:rPr>
              <a:t>Chair to contact IEEE staff on how to connect better into ITU-R/WRC-xx.</a:t>
            </a:r>
          </a:p>
          <a:p>
            <a:pPr>
              <a:buFont typeface="Arial" panose="020B0604020202020204" pitchFamily="34" charset="0"/>
              <a:buChar char="•"/>
            </a:pPr>
            <a:r>
              <a:rPr lang="en-US" sz="1800" dirty="0">
                <a:solidFill>
                  <a:srgbClr val="00B0F0"/>
                </a:solidFill>
              </a:rPr>
              <a:t>   </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also: registration is out for September 2019 Wireless Interim at the </a:t>
            </a:r>
            <a:r>
              <a:rPr lang="en-US" sz="1800" dirty="0"/>
              <a:t>JW Marriott Hotel, Hanoi, Vietnam.</a:t>
            </a:r>
            <a:r>
              <a:rPr lang="en-US" sz="1800" dirty="0">
                <a:solidFill>
                  <a:schemeClr val="tx1"/>
                </a:solidFill>
              </a:rPr>
              <a:t>  (We need to fill 60% of the room block by 11 July, or loose some of the remaining room block). </a:t>
            </a:r>
          </a:p>
          <a:p>
            <a:pPr marL="285750" indent="-285750">
              <a:buFont typeface="Arial" panose="020B0604020202020204" pitchFamily="34" charset="0"/>
              <a:buChar char="•"/>
            </a:pPr>
            <a:r>
              <a:rPr lang="en-US" sz="1800" dirty="0">
                <a:solidFill>
                  <a:schemeClr val="bg1">
                    <a:lumMod val="85000"/>
                  </a:schemeClr>
                </a:solidFill>
              </a:rPr>
              <a:t>Nothing else brought up</a:t>
            </a:r>
            <a:endParaRPr lang="en-US" sz="1800" dirty="0">
              <a:solidFill>
                <a:schemeClr val="tx1"/>
              </a:solidFill>
            </a:endParaRPr>
          </a:p>
          <a:p>
            <a:pPr marL="0" indent="0"/>
            <a:endParaRPr lang="en-US" sz="1800" dirty="0">
              <a:solidFill>
                <a:schemeClr val="tx1"/>
              </a:solidFill>
            </a:endParaRP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a:t>
            </a:r>
          </a:p>
          <a:p>
            <a:pPr lvl="2"/>
            <a:r>
              <a:rPr lang="en-US" sz="2200" dirty="0"/>
              <a:t>No – 	</a:t>
            </a:r>
          </a:p>
          <a:p>
            <a:pPr lvl="1"/>
            <a:r>
              <a:rPr lang="en-US" dirty="0"/>
              <a:t>Like the Social –  	 		 </a:t>
            </a:r>
          </a:p>
          <a:p>
            <a:pPr lvl="1"/>
            <a:r>
              <a:rPr lang="en-US" dirty="0"/>
              <a:t>Disliked the Social –   	 </a:t>
            </a:r>
          </a:p>
          <a:p>
            <a:pPr lvl="1"/>
            <a:r>
              <a:rPr lang="en-US" dirty="0"/>
              <a:t>Did not go to Social – </a:t>
            </a: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5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no teleconference 23 May.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09:______________local</a:t>
            </a:r>
            <a:endParaRPr lang="en-US" sz="1800" dirty="0"/>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14-16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Topics mentioned since March</a:t>
            </a:r>
          </a:p>
        </p:txBody>
      </p:sp>
      <p:sp>
        <p:nvSpPr>
          <p:cNvPr id="3" name="Content Placeholder 2"/>
          <p:cNvSpPr>
            <a:spLocks noGrp="1"/>
          </p:cNvSpPr>
          <p:nvPr>
            <p:ph idx="1"/>
          </p:nvPr>
        </p:nvSpPr>
        <p:spPr>
          <a:xfrm>
            <a:off x="695474" y="1142999"/>
            <a:ext cx="8296126" cy="5332414"/>
          </a:xfrm>
        </p:spPr>
        <p:txBody>
          <a:bodyPr/>
          <a:lstStyle/>
          <a:p>
            <a:pPr>
              <a:spcBef>
                <a:spcPts val="0"/>
              </a:spcBef>
              <a:buFont typeface="Arial" panose="020B0604020202020204" pitchFamily="34" charset="0"/>
              <a:buChar char="•"/>
            </a:pPr>
            <a:r>
              <a:rPr lang="en-US" sz="1800" dirty="0"/>
              <a:t>Amendment for Japan’s Regulations for Radio Equipment</a:t>
            </a:r>
          </a:p>
          <a:p>
            <a:pPr lvl="1">
              <a:spcBef>
                <a:spcPts val="0"/>
              </a:spcBef>
              <a:buFont typeface="Arial" panose="020B0604020202020204" pitchFamily="34" charset="0"/>
              <a:buChar char="•"/>
            </a:pPr>
            <a:r>
              <a:rPr lang="en-US" sz="1400" dirty="0"/>
              <a:t>Japan will arrange the technical regulations of the WLAN System for the expansion of use the WLAN system with IEEE 802.11ax support, :  </a:t>
            </a:r>
            <a:r>
              <a:rPr lang="en-US" sz="1400" dirty="0">
                <a:hlinkClick r:id="rId2"/>
              </a:rPr>
              <a:t>https://mentor.ieee.org/802.18/dcn/19/18-19-0042-00-0000-japan-s-outline-of-proposed-amendment-to-ministerial-ordinance.pdf</a:t>
            </a:r>
            <a:r>
              <a:rPr lang="en-US" sz="1400" dirty="0"/>
              <a:t> </a:t>
            </a:r>
          </a:p>
          <a:p>
            <a:pPr>
              <a:spcBef>
                <a:spcPts val="0"/>
              </a:spcBef>
              <a:buFont typeface="Arial" panose="020B0604020202020204" pitchFamily="34" charset="0"/>
              <a:buChar char="•"/>
            </a:pPr>
            <a:r>
              <a:rPr lang="en-US" sz="1800" dirty="0"/>
              <a:t>FCC NPRM 18-295 , 6 GHz</a:t>
            </a:r>
          </a:p>
          <a:p>
            <a:pPr lvl="1">
              <a:spcBef>
                <a:spcPts val="0"/>
              </a:spcBef>
              <a:buFont typeface="Arial" panose="020B0604020202020204" pitchFamily="34" charset="0"/>
              <a:buChar char="•"/>
            </a:pPr>
            <a:r>
              <a:rPr lang="en-US" sz="1400" dirty="0"/>
              <a:t>Reply comments from others submitted, not from IEEE 802.  looks like AFC is on the way, </a:t>
            </a:r>
          </a:p>
          <a:p>
            <a:pPr lvl="1">
              <a:spcBef>
                <a:spcPts val="0"/>
              </a:spcBef>
              <a:buFont typeface="Arial" panose="020B0604020202020204" pitchFamily="34" charset="0"/>
              <a:buChar char="•"/>
            </a:pPr>
            <a:r>
              <a:rPr lang="en-US" sz="1400" dirty="0">
                <a:solidFill>
                  <a:schemeClr val="tx1"/>
                </a:solidFill>
                <a:hlinkClick r:id="rId3"/>
              </a:rPr>
              <a:t>https://www.fcc.gov/ecfs/search/filings?proceedings_name=18-295&amp;sort=date_disseminated,DESC</a:t>
            </a:r>
            <a:r>
              <a:rPr lang="en-US" sz="1400" dirty="0">
                <a:solidFill>
                  <a:schemeClr val="tx1"/>
                </a:solidFill>
              </a:rPr>
              <a:t>  </a:t>
            </a:r>
          </a:p>
          <a:p>
            <a:pPr>
              <a:spcBef>
                <a:spcPts val="0"/>
              </a:spcBef>
              <a:buFont typeface="Arial" panose="020B0604020202020204" pitchFamily="34" charset="0"/>
              <a:buChar char="•"/>
            </a:pPr>
            <a:r>
              <a:rPr lang="en-US" sz="1800" dirty="0"/>
              <a:t>E911 location accuracy </a:t>
            </a:r>
          </a:p>
          <a:p>
            <a:pPr lvl="1">
              <a:spcBef>
                <a:spcPts val="0"/>
              </a:spcBef>
              <a:buFont typeface="Arial" panose="020B0604020202020204" pitchFamily="34" charset="0"/>
              <a:buChar char="•"/>
            </a:pPr>
            <a:r>
              <a:rPr lang="en-US" sz="1200" dirty="0"/>
              <a:t>Mobile service part 20, for accuracy in height, +/-  3 meters,</a:t>
            </a:r>
            <a:r>
              <a:rPr lang="en-US" sz="1200" u="sng" dirty="0">
                <a:hlinkClick r:id="rId4"/>
              </a:rPr>
              <a:t> https://docs.fcc.gov/public/attachments/FCC-19-20A1.pdf</a:t>
            </a:r>
            <a:endParaRPr lang="en-US" sz="1200" dirty="0"/>
          </a:p>
          <a:p>
            <a:pPr>
              <a:spcBef>
                <a:spcPts val="0"/>
              </a:spcBef>
              <a:buFont typeface="Arial" panose="020B0604020202020204" pitchFamily="34" charset="0"/>
              <a:buChar char="•"/>
            </a:pPr>
            <a:r>
              <a:rPr lang="en-US" sz="1800" dirty="0"/>
              <a:t>TVWS location accuracy</a:t>
            </a:r>
            <a:r>
              <a:rPr lang="en-US" dirty="0">
                <a:solidFill>
                  <a:schemeClr val="tx1"/>
                </a:solidFill>
              </a:rPr>
              <a:t> </a:t>
            </a:r>
          </a:p>
          <a:p>
            <a:pPr marL="685800" lvl="1">
              <a:spcBef>
                <a:spcPts val="0"/>
              </a:spcBef>
              <a:buFont typeface="Arial" panose="020B0604020202020204" pitchFamily="34" charset="0"/>
              <a:buChar char="•"/>
            </a:pPr>
            <a:r>
              <a:rPr lang="en-US" sz="1400" dirty="0"/>
              <a:t>Dropping down to more accurate reporting., </a:t>
            </a:r>
            <a:r>
              <a:rPr lang="en-US" sz="1400" u="sng" dirty="0">
                <a:hlinkClick r:id="rId5"/>
              </a:rPr>
              <a:t>https://docs.fcc.gov/public/attachments/FCC-19-24A1.pdf</a:t>
            </a:r>
            <a:r>
              <a:rPr lang="en-US" sz="1400" dirty="0"/>
              <a:t> </a:t>
            </a:r>
            <a:r>
              <a:rPr lang="en-US" sz="1400" dirty="0">
                <a:solidFill>
                  <a:schemeClr val="tx1"/>
                </a:solidFill>
              </a:rPr>
              <a:t>	</a:t>
            </a:r>
          </a:p>
          <a:p>
            <a:pPr>
              <a:spcBef>
                <a:spcPts val="0"/>
              </a:spcBef>
              <a:buFont typeface="Arial" panose="020B0604020202020204" pitchFamily="34" charset="0"/>
              <a:buChar char="•"/>
            </a:pPr>
            <a:r>
              <a:rPr lang="en-US" sz="1800" dirty="0"/>
              <a:t>FCC 39GHz re-configuration (for auction) </a:t>
            </a:r>
          </a:p>
          <a:p>
            <a:pPr lvl="1">
              <a:spcBef>
                <a:spcPts val="0"/>
              </a:spcBef>
              <a:buFont typeface="Arial" panose="020B0604020202020204" pitchFamily="34" charset="0"/>
              <a:buChar char="•"/>
            </a:pPr>
            <a:r>
              <a:rPr lang="en-US" sz="1400" dirty="0">
                <a:hlinkClick r:id="rId6"/>
              </a:rPr>
              <a:t>https://www.fcc.gov/ecfs/search/filings?proceedings_name=14-177&amp;sort=date_disseminated,DESC</a:t>
            </a:r>
            <a:endParaRPr lang="en-US" sz="1400" dirty="0">
              <a:hlinkClick r:id="rId7"/>
            </a:endParaRPr>
          </a:p>
          <a:p>
            <a:pPr>
              <a:spcBef>
                <a:spcPts val="0"/>
              </a:spcBef>
              <a:buFont typeface="Arial" panose="020B0604020202020204" pitchFamily="34" charset="0"/>
              <a:buChar char="•"/>
            </a:pPr>
            <a:r>
              <a:rPr lang="en-US" sz="1800" dirty="0"/>
              <a:t>Expanding Flexible Use of the 3.7 to 4.2 GHz Band</a:t>
            </a:r>
          </a:p>
          <a:p>
            <a:pPr marL="685800" lvl="1">
              <a:spcBef>
                <a:spcPts val="0"/>
              </a:spcBef>
              <a:buFont typeface="Arial" panose="020B0604020202020204" pitchFamily="34" charset="0"/>
              <a:buChar char="•"/>
            </a:pPr>
            <a:r>
              <a:rPr lang="en-US" sz="1400" dirty="0"/>
              <a:t>Commission seeks to identify potential opportunities for additional terrestrial use for wireless broadband services of 500 megahertz of mid-band spectrum between 3.7-4.2 GHz.</a:t>
            </a:r>
            <a:endParaRPr lang="en-US" sz="1400" dirty="0">
              <a:solidFill>
                <a:schemeClr val="tx1"/>
              </a:solidFill>
            </a:endParaRPr>
          </a:p>
          <a:p>
            <a:pPr marL="685800" lvl="1">
              <a:spcBef>
                <a:spcPts val="0"/>
              </a:spcBef>
              <a:buFont typeface="Arial" panose="020B0604020202020204" pitchFamily="34" charset="0"/>
              <a:buChar char="•"/>
            </a:pPr>
            <a:r>
              <a:rPr lang="en-US" sz="1100" dirty="0">
                <a:hlinkClick r:id="rId8"/>
              </a:rPr>
              <a:t>https://www.federalregister.gov/documents/2019/04/04/2019-06472/expanding-flexible-use-of-the-37-to-42-ghz-band?utm_campaign=subscription%20mailing%20list&amp;utm_source=federalregister.gov&amp;utm_medium=email</a:t>
            </a:r>
            <a:r>
              <a:rPr lang="en-US" sz="1100" dirty="0"/>
              <a:t> </a:t>
            </a:r>
            <a:endParaRPr lang="en-US" sz="1100" b="0" dirty="0"/>
          </a:p>
          <a:p>
            <a:pPr marL="285750" indent="-285750">
              <a:spcBef>
                <a:spcPts val="0"/>
              </a:spcBef>
              <a:buFont typeface="Arial" panose="020B0604020202020204" pitchFamily="34" charset="0"/>
              <a:buChar char="•"/>
            </a:pPr>
            <a:r>
              <a:rPr lang="en-US" sz="1600" dirty="0">
                <a:solidFill>
                  <a:schemeClr val="tx1"/>
                </a:solidFill>
              </a:rPr>
              <a:t>TCBC workshop highlights, e.g. .11ax mentioned and a presentation, C-V2X mentioned</a:t>
            </a:r>
          </a:p>
          <a:p>
            <a:pPr marL="285750" indent="-285750">
              <a:spcBef>
                <a:spcPts val="0"/>
              </a:spcBef>
              <a:buFont typeface="Arial" panose="020B0604020202020204" pitchFamily="34" charset="0"/>
              <a:buChar char="•"/>
            </a:pPr>
            <a:r>
              <a:rPr lang="en-US" sz="1800" dirty="0"/>
              <a:t>MIT request for waiver of WiTrack UWB 6-8.5 GHz, </a:t>
            </a:r>
            <a:r>
              <a:rPr lang="en-US" sz="1800" dirty="0">
                <a:solidFill>
                  <a:schemeClr val="tx1"/>
                </a:solidFill>
              </a:rPr>
              <a:t> hopping UWB &lt;500MHz channels</a:t>
            </a:r>
          </a:p>
          <a:p>
            <a:pPr marL="685800" lvl="1">
              <a:spcBef>
                <a:spcPts val="0"/>
              </a:spcBef>
              <a:buFont typeface="Arial" panose="020B0604020202020204" pitchFamily="34" charset="0"/>
              <a:buChar char="•"/>
            </a:pPr>
            <a:r>
              <a:rPr lang="en-US" sz="1100" dirty="0">
                <a:hlinkClick r:id="rId9"/>
              </a:rPr>
              <a:t>https://www.fcc.gov/ecfs/search/filings?proceedings_name=19-89&amp;sort=date_disseminated,DESC</a:t>
            </a:r>
            <a:r>
              <a:rPr lang="en-US" sz="1100" dirty="0"/>
              <a:t> </a:t>
            </a:r>
          </a:p>
          <a:p>
            <a:pPr marL="285750" indent="-285750">
              <a:spcBef>
                <a:spcPts val="0"/>
              </a:spcBef>
              <a:buFont typeface="Arial" panose="020B0604020202020204" pitchFamily="34" charset="0"/>
              <a:buChar char="•"/>
            </a:pPr>
            <a:endParaRPr lang="en-US" sz="1100" dirty="0">
              <a:solidFill>
                <a:schemeClr val="tx1"/>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78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14-16 May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036831"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Tim J., thanks</a:t>
            </a:r>
            <a:endParaRPr lang="en-US" altLang="en-US" sz="1400" dirty="0">
              <a:solidFill>
                <a:schemeClr val="bg1">
                  <a:lumMod val="9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400" b="0" kern="0" dirty="0"/>
              <a:t>Would like to vote on comments this week.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WRC-xx </a:t>
            </a:r>
            <a:r>
              <a:rPr lang="en-US" altLang="en-US" sz="1400" kern="0" dirty="0"/>
              <a:t>connections for IEEE 802</a:t>
            </a:r>
            <a:endParaRPr lang="en-US" altLang="en-US" sz="1400" b="0" kern="0" dirty="0"/>
          </a:p>
          <a:p>
            <a:pPr lvl="1">
              <a:spcBef>
                <a:spcPts val="0"/>
              </a:spcBef>
              <a:buFont typeface="Arial" panose="020B0604020202020204" pitchFamily="34" charset="0"/>
              <a:buChar char="•"/>
            </a:pPr>
            <a:r>
              <a:rPr lang="en-US" altLang="en-US" sz="1400" b="0" kern="0" dirty="0"/>
              <a:t>ACMA comments status </a:t>
            </a:r>
          </a:p>
          <a:p>
            <a:pPr lvl="1">
              <a:spcBef>
                <a:spcPts val="0"/>
              </a:spcBef>
              <a:buFont typeface="Arial" panose="020B0604020202020204" pitchFamily="34" charset="0"/>
              <a:buChar char="•"/>
            </a:pPr>
            <a:r>
              <a:rPr lang="en-US" altLang="en-US" sz="1400" kern="0" dirty="0"/>
              <a:t>Main Topics covered in Teleconferences since March.  </a:t>
            </a:r>
            <a:endParaRPr lang="en-US" altLang="en-US" sz="1400" b="0" kern="0" dirty="0"/>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Carl K.</a:t>
            </a:r>
          </a:p>
          <a:p>
            <a:r>
              <a:rPr lang="en-US" altLang="en-US" sz="1600" b="1" dirty="0">
                <a:solidFill>
                  <a:schemeClr val="tx1"/>
                </a:solidFill>
              </a:rPr>
              <a:t>		Seconded by:	Tim J.</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Vancouver plenary 14-16 March 2019 in document: </a:t>
            </a:r>
            <a:r>
              <a:rPr lang="en-US" sz="1600" u="sng" dirty="0">
                <a:hlinkClick r:id="rId2"/>
              </a:rPr>
              <a:t>https://mentor.ieee.org/802.18/dcn/19/18-19-0032-00-0000-minutes-yvr-plenary-12-14mar2019-rr-tag.docx</a:t>
            </a:r>
            <a:r>
              <a:rPr lang="en-US" sz="1600" u="sng" dirty="0"/>
              <a:t> </a:t>
            </a:r>
            <a:r>
              <a:rPr lang="en-US" sz="1600" b="1" dirty="0"/>
              <a:t>Posted:  </a:t>
            </a:r>
            <a:r>
              <a:rPr lang="en-US" sz="1600" b="0" dirty="0"/>
              <a:t>16-Mar-2019 09:57:33 ET</a:t>
            </a:r>
          </a:p>
          <a:p>
            <a:pPr marL="0" indent="0"/>
            <a:r>
              <a:rPr lang="en-US" altLang="en-US" sz="1600" b="0" dirty="0">
                <a:solidFill>
                  <a:schemeClr val="tx1"/>
                </a:solidFill>
              </a:rPr>
              <a:t>	</a:t>
            </a:r>
            <a:r>
              <a:rPr lang="en-US" altLang="en-US" sz="1600" dirty="0">
                <a:solidFill>
                  <a:schemeClr val="tx1"/>
                </a:solidFill>
              </a:rPr>
              <a:t>Moved by:  	Tim J.</a:t>
            </a:r>
          </a:p>
          <a:p>
            <a:r>
              <a:rPr lang="en-US" altLang="en-US" sz="1600" dirty="0">
                <a:solidFill>
                  <a:schemeClr val="tx1"/>
                </a:solidFill>
              </a:rPr>
              <a:t>		Seconded 		David B.</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u="sng" dirty="0"/>
              <a:t>Needs a Declaration of term commitment and affiliation letters to the LMSC.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LMSC open and LMSC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LMSC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860425"/>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a:t>I)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&lt;ojeu&gt;</a:t>
            </a:r>
            <a:r>
              <a:rPr lang="en-US" altLang="en-US" sz="1800" b="0" dirty="0"/>
              <a:t>   </a:t>
            </a:r>
            <a:r>
              <a:rPr lang="en-US" altLang="en-US" sz="1800" b="0" dirty="0">
                <a:hlinkClick r:id="rId4"/>
              </a:rPr>
              <a:t>&lt;HStds&gt;</a:t>
            </a:r>
            <a:r>
              <a:rPr lang="en-US" altLang="en-US" sz="1800" b="0" dirty="0"/>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GB" sz="1600" dirty="0"/>
              <a:t>BRAN EN 302 567 E&amp;Y comments resolution meeting providing justification (see BRAN(19)001001) as to why additional Rx Requirements are not required in the 60GHz Standard</a:t>
            </a:r>
            <a:endParaRPr lang="en-US" sz="1600" dirty="0">
              <a:solidFill>
                <a:schemeClr val="tx1"/>
              </a:solidFill>
            </a:endParaRP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t>Working on Rx requirements for the EN 300 328 to send to ERM #68 in June.</a:t>
            </a:r>
          </a:p>
          <a:p>
            <a:pPr lvl="1">
              <a:spcBef>
                <a:spcPts val="0"/>
              </a:spcBef>
              <a:buFont typeface="Arial" panose="020B0604020202020204" pitchFamily="34" charset="0"/>
              <a:buChar char="•"/>
            </a:pPr>
            <a:r>
              <a:rPr lang="en-US" sz="1600" dirty="0"/>
              <a:t>SRDoc on 2.4 GHz working on PSD to remove, potential revision to ERC Rec. 70-03, etc. </a:t>
            </a:r>
          </a:p>
          <a:p>
            <a:pPr lvl="2">
              <a:spcBef>
                <a:spcPts val="0"/>
              </a:spcBef>
              <a:buFont typeface="Arial" panose="020B0604020202020204" pitchFamily="34" charset="0"/>
              <a:buChar char="•"/>
            </a:pPr>
            <a:r>
              <a:rPr lang="en-US" sz="1400" dirty="0"/>
              <a:t>New ERM WI on ETSI SRDoc resulting in draft TR 103 665 v0.0.3.</a:t>
            </a:r>
          </a:p>
          <a:p>
            <a:pPr lvl="2">
              <a:spcBef>
                <a:spcPts val="0"/>
              </a:spcBef>
              <a:buFont typeface="Arial" panose="020B0604020202020204" pitchFamily="34" charset="0"/>
              <a:buChar char="•"/>
            </a:pPr>
            <a:r>
              <a:rPr lang="en-US" sz="1400" dirty="0"/>
              <a:t>A call for new example technology/application to be included in SRDoc for July f2f.</a:t>
            </a:r>
          </a:p>
          <a:p>
            <a:pPr lvl="5">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meeting #49, 08-09 May, </a:t>
            </a:r>
            <a:r>
              <a:rPr lang="en-US" sz="1800" dirty="0"/>
              <a:t>Leinfelden DE, last week.</a:t>
            </a:r>
            <a:endParaRPr lang="en-US" sz="1800" dirty="0">
              <a:solidFill>
                <a:schemeClr val="tx1"/>
              </a:solidFill>
            </a:endParaRPr>
          </a:p>
          <a:p>
            <a:pPr lvl="1">
              <a:spcBef>
                <a:spcPts val="0"/>
              </a:spcBef>
              <a:buFont typeface="Arial" panose="020B0604020202020204" pitchFamily="34" charset="0"/>
              <a:buChar char="•"/>
            </a:pPr>
            <a:r>
              <a:rPr lang="en-US" sz="1600" dirty="0"/>
              <a:t>Amended ECC Decisions ECC/DEC/(06)04 and ECC/DEC/(07)01,  published 08May19</a:t>
            </a:r>
          </a:p>
          <a:p>
            <a:pPr lvl="1">
              <a:spcBef>
                <a:spcPts val="0"/>
              </a:spcBef>
              <a:buFont typeface="Arial" panose="020B0604020202020204" pitchFamily="34" charset="0"/>
              <a:buChar char="•"/>
            </a:pPr>
            <a:r>
              <a:rPr lang="en-US" sz="1600" dirty="0"/>
              <a:t>Important for the use of 15.4z in vehicular environments, EC Decision expected mid May to mid June</a:t>
            </a:r>
          </a:p>
          <a:p>
            <a:pPr lvl="1">
              <a:spcBef>
                <a:spcPts val="0"/>
              </a:spcBef>
              <a:buFont typeface="Arial" panose="020B0604020202020204" pitchFamily="34" charset="0"/>
              <a:buChar char="•"/>
            </a:pPr>
            <a:r>
              <a:rPr lang="en-US" sz="1600" dirty="0"/>
              <a:t>Next update of UWB regulation in Europe not expected before 2021/22. Topics for that update:</a:t>
            </a:r>
          </a:p>
          <a:p>
            <a:pPr lvl="2">
              <a:spcBef>
                <a:spcPts val="0"/>
              </a:spcBef>
              <a:buFont typeface="Arial" panose="020B0604020202020204" pitchFamily="34" charset="0"/>
              <a:buChar char="•"/>
            </a:pPr>
            <a:r>
              <a:rPr lang="en-US" sz="1600" dirty="0"/>
              <a:t>Fixed out-door in the band above 6GHz</a:t>
            </a:r>
          </a:p>
          <a:p>
            <a:pPr lvl="2">
              <a:spcBef>
                <a:spcPts val="0"/>
              </a:spcBef>
              <a:buFont typeface="Arial" panose="020B0604020202020204" pitchFamily="34" charset="0"/>
              <a:buChar char="•"/>
            </a:pPr>
            <a:r>
              <a:rPr lang="en-US" sz="1600" dirty="0"/>
              <a:t>Simplified vehicular regulation above 6GHz</a:t>
            </a:r>
          </a:p>
          <a:p>
            <a:pPr lvl="2">
              <a:spcBef>
                <a:spcPts val="0"/>
              </a:spcBef>
              <a:buFont typeface="Arial" panose="020B0604020202020204" pitchFamily="34" charset="0"/>
              <a:buChar char="•"/>
            </a:pPr>
            <a:r>
              <a:rPr lang="en-US" sz="1600" dirty="0"/>
              <a:t>Higher power levels for in-door above 6GHz</a:t>
            </a:r>
          </a:p>
          <a:p>
            <a:pPr lvl="2">
              <a:spcBef>
                <a:spcPts val="0"/>
              </a:spcBef>
              <a:buFont typeface="Arial" panose="020B0604020202020204" pitchFamily="34" charset="0"/>
              <a:buChar char="•"/>
            </a:pPr>
            <a:r>
              <a:rPr lang="en-US" sz="1600" dirty="0"/>
              <a:t>Potential band extension up to 10.6GHz</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35385</TotalTime>
  <Words>2918</Words>
  <Application>Microsoft Office PowerPoint</Application>
  <PresentationFormat>On-screen Show (4:3)</PresentationFormat>
  <Paragraphs>503</Paragraphs>
  <Slides>24</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2"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teleconference</vt:lpstr>
      <vt:lpstr>Administrative – Motions and more</vt:lpstr>
      <vt:lpstr>Responsibilities of WG Vice Chair</vt:lpstr>
      <vt:lpstr>Responsibilities of WG Secretary</vt:lpstr>
      <vt:lpstr>EU items to share -1</vt:lpstr>
      <vt:lpstr>EU items to share -2 </vt:lpstr>
      <vt:lpstr>PowerPoint Presentation</vt:lpstr>
      <vt:lpstr>5GAA requests the Commission consider a forward-looking approach 2 of 2 </vt:lpstr>
      <vt:lpstr>General Discussion Items</vt:lpstr>
      <vt:lpstr>General Discussion Items</vt:lpstr>
      <vt:lpstr>Actions / AOB / Recess</vt:lpstr>
      <vt:lpstr>Thursday Agenda</vt:lpstr>
      <vt:lpstr>5GAA ex parte comments and approval</vt:lpstr>
      <vt:lpstr>Actions Required</vt:lpstr>
      <vt:lpstr>Any Other Business</vt:lpstr>
      <vt:lpstr>Adjourn</vt:lpstr>
      <vt:lpstr>PowerPoint Presentation</vt:lpstr>
      <vt:lpstr>Responsibilities of Working Group Officers</vt:lpstr>
      <vt:lpstr>Any Other Business</vt:lpstr>
      <vt:lpstr>Topics mentioned since March</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1496</cp:revision>
  <cp:lastPrinted>1601-01-01T00:00:00Z</cp:lastPrinted>
  <dcterms:created xsi:type="dcterms:W3CDTF">2016-03-03T14:54:45Z</dcterms:created>
  <dcterms:modified xsi:type="dcterms:W3CDTF">2019-05-15T20:27:11Z</dcterms:modified>
</cp:coreProperties>
</file>