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59" r:id="rId7"/>
    <p:sldId id="462" r:id="rId8"/>
    <p:sldId id="549" r:id="rId9"/>
    <p:sldId id="517" r:id="rId10"/>
    <p:sldId id="486" r:id="rId11"/>
    <p:sldId id="571" r:id="rId12"/>
    <p:sldId id="573" r:id="rId13"/>
    <p:sldId id="572" r:id="rId14"/>
    <p:sldId id="580" r:id="rId15"/>
    <p:sldId id="547" r:id="rId16"/>
    <p:sldId id="535" r:id="rId17"/>
    <p:sldId id="578" r:id="rId18"/>
    <p:sldId id="524" r:id="rId19"/>
    <p:sldId id="498" r:id="rId20"/>
    <p:sldId id="402" r:id="rId21"/>
    <p:sldId id="403" r:id="rId22"/>
    <p:sldId id="425" r:id="rId23"/>
    <p:sldId id="574" r:id="rId24"/>
    <p:sldId id="57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23" autoAdjust="0"/>
    <p:restoredTop sz="96642" autoAdjust="0"/>
  </p:normalViewPr>
  <p:slideViewPr>
    <p:cSldViewPr>
      <p:cViewPr varScale="1">
        <p:scale>
          <a:sx n="109" d="100"/>
          <a:sy n="109" d="100"/>
        </p:scale>
        <p:origin x="102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877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14-16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14-16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14-16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802.18-19/0061r00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www.federalregister.gov/documents/2019/04/04/2019-06472/expanding-flexible-use-of-the-37-to-42-ghz-band?utm_campaign=subscription%20mailing%20list&amp;utm_source=federalregister.gov&amp;utm_medium=email" TargetMode="External"/><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www.fcc.gov/ecfs/search/filings?proceedings_name=19-59&amp;sort=date_disseminated,DESC" TargetMode="External"/><Relationship Id="rId2" Type="http://schemas.openxmlformats.org/officeDocument/2006/relationships/hyperlink" Target="https://mentor.ieee.org/802.18/dcn/19/18-19-0042-00-0000-japan-s-outline-of-proposed-amendment-to-ministerial-ordinance.pdf" TargetMode="External"/><Relationship Id="rId1" Type="http://schemas.openxmlformats.org/officeDocument/2006/relationships/slideLayout" Target="../slideLayouts/slideLayout1.xml"/><Relationship Id="rId6" Type="http://schemas.openxmlformats.org/officeDocument/2006/relationships/hyperlink" Target="https://www.fcc.gov/ecfs/search/filings?proceedings_name=14-177&amp;sort=date_disseminated,DESC" TargetMode="External"/><Relationship Id="rId5" Type="http://schemas.openxmlformats.org/officeDocument/2006/relationships/hyperlink" Target="https://urldefense.proofpoint.com/v2/url?u=https-3A__docs.fcc.gov_public_attachments_FCC-2D19-2D24A1.pdf&amp;d=DwMFAg&amp;c=pqcuzKEN_84c78MOSc5_fw&amp;r=z8R-nWJ8GIxwjOjNKhEFByb-tZ6XE3GZXWSggNdVo-w&amp;m=BhH9wN1sg1DuwmiAnpfc7HZQR6HQWvKOHg7a3TWeYDM&amp;s=MH_SwXWSnFaixbaObEW8HH-HdJWogCrs30s7pLfwJoo&amp;e=" TargetMode="External"/><Relationship Id="rId4" Type="http://schemas.openxmlformats.org/officeDocument/2006/relationships/hyperlink" Target="https://docs.fcc.gov/public/attachments/FCC-19-20A1.pdf" TargetMode="External"/><Relationship Id="rId9" Type="http://schemas.openxmlformats.org/officeDocument/2006/relationships/hyperlink" Target="https://www.fcc.gov/ecfs/search/filings?proceedings_name=19-89&amp;sort=date_disseminated,DES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32-00-0000-minutes-yvr-plenary-12-14mar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14-16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14-16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6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r>
              <a:rPr lang="en-US" sz="1800" dirty="0"/>
              <a:t>Delegated Act on C-ITS is still not fully in force.</a:t>
            </a:r>
          </a:p>
          <a:p>
            <a:pPr lvl="1">
              <a:buFont typeface="Arial" panose="020B0604020202020204" pitchFamily="34" charset="0"/>
              <a:buChar char="•"/>
            </a:pPr>
            <a:r>
              <a:rPr lang="en-US" sz="1600" b="0" dirty="0"/>
              <a:t>EU parliament didn’t approve a proposed rejection but has agreed on a 2 Month extension of the potential objection period until mid July 2019</a:t>
            </a:r>
          </a:p>
          <a:p>
            <a:pPr lvl="1">
              <a:buFont typeface="Arial" panose="020B0604020202020204" pitchFamily="34" charset="0"/>
              <a:buChar char="•"/>
            </a:pPr>
            <a:r>
              <a:rPr lang="en-US" sz="1600" b="0" dirty="0"/>
              <a:t>In CEPT initial draft proposal for updated ITS 5.9GHz regulation has been presented including an extension up to 5925MHz with sharing with Urban Rail in the band 5915MHz to 5925MHz.</a:t>
            </a:r>
          </a:p>
          <a:p>
            <a:pPr lvl="1">
              <a:buFont typeface="Arial" panose="020B0604020202020204" pitchFamily="34" charset="0"/>
              <a:buChar char="•"/>
            </a:pPr>
            <a:r>
              <a:rPr lang="en-US" sz="1600" b="0" dirty="0"/>
              <a:t>CEPT WG FM will further work on the draft proposal, Finalisation planned for Q1/Q2 2020. Due to WRC 19 it is not possible to be earlier</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#8, ____________ </a:t>
            </a:r>
          </a:p>
          <a:p>
            <a:pPr lvl="1">
              <a:buFont typeface="Arial" panose="020B0604020202020204" pitchFamily="34" charset="0"/>
              <a:buChar char="•"/>
            </a:pPr>
            <a:r>
              <a:rPr lang="en-US" sz="1600" dirty="0">
                <a:solidFill>
                  <a:schemeClr val="tx1"/>
                </a:solidFill>
              </a:rPr>
              <a:t>ECC report 302 is in publication process. All was resolved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#7, 16-17 May, Copenhagen</a:t>
            </a:r>
            <a:endParaRPr lang="en-US" sz="1800" b="0" dirty="0"/>
          </a:p>
          <a:p>
            <a:pPr lvl="1">
              <a:buFont typeface="Arial" panose="020B0604020202020204" pitchFamily="34" charset="0"/>
              <a:buChar char="•"/>
            </a:pPr>
            <a:r>
              <a:rPr lang="en-US" sz="1600" dirty="0">
                <a:solidFill>
                  <a:schemeClr val="tx1"/>
                </a:solidFill>
              </a:rPr>
              <a:t>There was a decline for more studies, however this may come up again in #8. </a:t>
            </a:r>
          </a:p>
          <a:p>
            <a:pPr lvl="1">
              <a:buFont typeface="Arial" panose="020B0604020202020204" pitchFamily="34" charset="0"/>
              <a:buChar char="•"/>
            </a:pPr>
            <a:r>
              <a:rPr lang="en-US" sz="1600" dirty="0">
                <a:solidFill>
                  <a:schemeClr val="tx1"/>
                </a:solidFill>
              </a:rPr>
              <a:t>Working on Report A, to get to the EC.  Just a couple of WIs being worked on.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5GAA’s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New ex parte, 05 April 2019:  (includes the 03 April ex parte)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a:t>
            </a:r>
            <a:r>
              <a:rPr lang="en-US" sz="1400" kern="0" dirty="0"/>
              <a:t>1 of 2 </a:t>
            </a:r>
            <a:endParaRPr lang="en-US" sz="2000" kern="0" dirty="0"/>
          </a:p>
        </p:txBody>
      </p:sp>
    </p:spTree>
    <p:extLst>
      <p:ext uri="{BB962C8B-B14F-4D97-AF65-F5344CB8AC3E}">
        <p14:creationId xmlns:p14="http://schemas.microsoft.com/office/powerpoint/2010/main" val="134280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a:t>
            </a:r>
            <a:r>
              <a:rPr lang="en-US" sz="1400" dirty="0"/>
              <a:t>2 of 2 </a:t>
            </a:r>
            <a:endParaRPr lang="en-US" sz="2000" dirty="0"/>
          </a:p>
        </p:txBody>
      </p:sp>
      <p:sp>
        <p:nvSpPr>
          <p:cNvPr id="3" name="Content Placeholder 2"/>
          <p:cNvSpPr>
            <a:spLocks noGrp="1"/>
          </p:cNvSpPr>
          <p:nvPr>
            <p:ph idx="1"/>
          </p:nvPr>
        </p:nvSpPr>
        <p:spPr>
          <a:xfrm>
            <a:off x="703371" y="1118175"/>
            <a:ext cx="8305800" cy="5502714"/>
          </a:xfrm>
        </p:spPr>
        <p:txBody>
          <a:bodyPr/>
          <a:lstStyle/>
          <a:p>
            <a:pPr>
              <a:buFont typeface="Arial" panose="020B0604020202020204" pitchFamily="34" charset="0"/>
              <a:buChar char="•"/>
            </a:pPr>
            <a:r>
              <a:rPr lang="en-US" sz="1600" dirty="0"/>
              <a:t>At the end of 05 April ex parte,  they propose to re-band 75MHz of the 5.9GHz ITS band:</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parte,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NPRM could be out this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sent out.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Limited contributions for comments so far</a:t>
            </a:r>
          </a:p>
          <a:p>
            <a:pPr>
              <a:buFont typeface="Arial" panose="020B0604020202020204" pitchFamily="34" charset="0"/>
              <a:buChar char="•"/>
            </a:pPr>
            <a:r>
              <a:rPr lang="en-US" alt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317699"/>
            <a:ext cx="8387602" cy="5157714"/>
          </a:xfrm>
        </p:spPr>
        <p:txBody>
          <a:bodyPr/>
          <a:lstStyle/>
          <a:p>
            <a:pPr>
              <a:buFont typeface="Arial" panose="020B0604020202020204" pitchFamily="34" charset="0"/>
              <a:buChar char="•"/>
            </a:pPr>
            <a:r>
              <a:rPr lang="en-US" sz="1800" dirty="0"/>
              <a:t>Chair of 802.15.3d/THz IG has brought up, ITU-R SM.2352 on THz communications needs to be updated.</a:t>
            </a:r>
          </a:p>
          <a:p>
            <a:pPr lvl="1">
              <a:buFont typeface="Arial" panose="020B0604020202020204" pitchFamily="34" charset="0"/>
              <a:buChar char="•"/>
            </a:pPr>
            <a:r>
              <a:rPr lang="en-US" sz="1600" dirty="0"/>
              <a:t>The chair of 802.15.3d/THz IG will be working on the updated text for review in 802.18 and current plan is to share with 802.15 at the July Plenary and approve it there and have the  LMSC (aka EC) also approve for submission to ITU-R.  </a:t>
            </a:r>
          </a:p>
          <a:p>
            <a:pPr lvl="1">
              <a:buFont typeface="Arial" panose="020B0604020202020204" pitchFamily="34" charset="0"/>
              <a:buChar char="•"/>
            </a:pPr>
            <a:endParaRPr lang="en-US" sz="1600" dirty="0"/>
          </a:p>
          <a:p>
            <a:pPr marL="457200" lvl="1" indent="0"/>
            <a:endParaRPr lang="en-US" sz="1600" dirty="0"/>
          </a:p>
          <a:p>
            <a:pPr>
              <a:buFont typeface="Arial" panose="020B0604020202020204" pitchFamily="34" charset="0"/>
              <a:buChar char="•"/>
            </a:pPr>
            <a:r>
              <a:rPr lang="en-US" sz="2000" dirty="0"/>
              <a:t>Question has been asked, what are our (IEEE 802) connections / mechanism into WRC-xx, e.g. WRC-19? </a:t>
            </a:r>
          </a:p>
          <a:p>
            <a:pPr lvl="1">
              <a:buFont typeface="Arial" panose="020B0604020202020204" pitchFamily="34" charset="0"/>
              <a:buChar char="•"/>
            </a:pPr>
            <a:r>
              <a:rPr lang="en-US" sz="1600" dirty="0"/>
              <a:t>For future reference, nothing specific now. </a:t>
            </a:r>
          </a:p>
          <a:p>
            <a:pPr lvl="1">
              <a:buFont typeface="Arial" panose="020B0604020202020204" pitchFamily="34" charset="0"/>
              <a:buChar char="•"/>
            </a:pPr>
            <a:r>
              <a:rPr lang="en-US" sz="1600" dirty="0"/>
              <a:t>Generally through the national bodies, what do others know?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317699"/>
            <a:ext cx="8387602" cy="5157714"/>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2000" dirty="0"/>
              <a:t>ACMA Five-year outlook comment status</a:t>
            </a:r>
          </a:p>
          <a:p>
            <a:pPr lvl="1">
              <a:buFont typeface="Arial" panose="020B0604020202020204" pitchFamily="34" charset="0"/>
              <a:buChar char="•"/>
            </a:pPr>
            <a:r>
              <a:rPr lang="en-US" sz="1600" dirty="0"/>
              <a:t>Did an early close and status is not enough replies yet, need to upload Wednesday.</a:t>
            </a:r>
          </a:p>
          <a:p>
            <a:pPr lvl="1">
              <a:buFont typeface="Arial" panose="020B0604020202020204" pitchFamily="34" charset="0"/>
              <a:buChar char="•"/>
            </a:pPr>
            <a:r>
              <a:rPr lang="en-US" sz="1600" dirty="0"/>
              <a:t>Have had more editorial comments come in, working on 18-19/0058r06.</a:t>
            </a:r>
          </a:p>
          <a:p>
            <a:pPr>
              <a:buFont typeface="Arial" panose="020B0604020202020204" pitchFamily="34" charset="0"/>
              <a:buChar char="•"/>
            </a:pPr>
            <a:endParaRPr lang="en-US" sz="2000" dirty="0"/>
          </a:p>
          <a:p>
            <a:pPr>
              <a:buFont typeface="Arial" panose="020B0604020202020204" pitchFamily="34" charset="0"/>
              <a:buChar char="•"/>
            </a:pPr>
            <a:r>
              <a:rPr lang="en-US" sz="2000" dirty="0"/>
              <a:t>Other notable topics covered in teleconferences since March plenary</a:t>
            </a:r>
          </a:p>
          <a:p>
            <a:pPr lvl="1">
              <a:spcBef>
                <a:spcPts val="0"/>
              </a:spcBef>
              <a:buFont typeface="Arial" panose="020B0604020202020204" pitchFamily="34" charset="0"/>
              <a:buChar char="•"/>
            </a:pPr>
            <a:r>
              <a:rPr lang="en-US" sz="1600" dirty="0"/>
              <a:t>Ofcom Consultation on enabling opportunities for innovation, w/2390-2400MHz</a:t>
            </a:r>
          </a:p>
          <a:p>
            <a:pPr lvl="2">
              <a:spcBef>
                <a:spcPts val="0"/>
              </a:spcBef>
              <a:buFont typeface="Arial" panose="020B0604020202020204" pitchFamily="34" charset="0"/>
              <a:buChar char="•"/>
            </a:pPr>
            <a:r>
              <a:rPr lang="en-US" sz="1600" dirty="0"/>
              <a:t>Comments sent in, and acknowledged receipt (noted they were late, as we knew). </a:t>
            </a:r>
            <a:endParaRPr lang="en-US" sz="1400" dirty="0"/>
          </a:p>
          <a:p>
            <a:pPr lvl="1">
              <a:buFont typeface="Arial" panose="020B0604020202020204" pitchFamily="34" charset="0"/>
              <a:buChar char="•"/>
            </a:pPr>
            <a:r>
              <a:rPr lang="en-US" sz="1600" dirty="0"/>
              <a:t>NPRM Expanding Broadband to the 896 / 935 MHz PLMR Band, we passed. </a:t>
            </a:r>
          </a:p>
          <a:p>
            <a:pPr lvl="1">
              <a:buFont typeface="Arial" panose="020B0604020202020204" pitchFamily="34" charset="0"/>
              <a:buChar char="•"/>
            </a:pPr>
            <a:r>
              <a:rPr lang="en-US" sz="1400" dirty="0"/>
              <a:t>(Honorable mention topics are in back up slides.)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1361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solidFill>
                  <a:srgbClr val="00B0F0"/>
                </a:solidFill>
              </a:rPr>
              <a:t>5GAA comments</a:t>
            </a:r>
          </a:p>
          <a:p>
            <a:pPr lvl="1">
              <a:buFont typeface="Arial" panose="020B0604020202020204" pitchFamily="34" charset="0"/>
              <a:buChar char="•"/>
            </a:pPr>
            <a:r>
              <a:rPr lang="en-US" alt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tx1"/>
                </a:solidFill>
              </a:rPr>
              <a:t>Mid-week straw poll: </a:t>
            </a:r>
          </a:p>
          <a:p>
            <a:pPr lvl="2">
              <a:buFont typeface="Arial" panose="020B0604020202020204" pitchFamily="34" charset="0"/>
              <a:buChar char="•"/>
            </a:pPr>
            <a:r>
              <a:rPr lang="en-US" altLang="en-US" sz="1600" dirty="0">
                <a:solidFill>
                  <a:schemeClr val="tx1"/>
                </a:solidFill>
              </a:rPr>
              <a:t>For a meeting venue in the future, looking at Istanbul, Turkey.</a:t>
            </a:r>
          </a:p>
          <a:p>
            <a:pPr lvl="3">
              <a:buFont typeface="Arial" panose="020B0604020202020204" pitchFamily="34" charset="0"/>
              <a:buChar char="•"/>
            </a:pPr>
            <a:r>
              <a:rPr lang="en-US" altLang="en-US" dirty="0">
                <a:solidFill>
                  <a:schemeClr val="tx1"/>
                </a:solidFill>
              </a:rPr>
              <a:t>Should we continue to pursue the possibility? 	</a:t>
            </a:r>
          </a:p>
          <a:p>
            <a:pPr lvl="3">
              <a:buFont typeface="Arial" panose="020B0604020202020204" pitchFamily="34" charset="0"/>
              <a:buChar char="•"/>
            </a:pPr>
            <a:r>
              <a:rPr lang="en-US" altLang="en-US" dirty="0">
                <a:solidFill>
                  <a:schemeClr val="tx1"/>
                </a:solidFill>
              </a:rPr>
              <a:t>Yes - ______   No - _____</a:t>
            </a:r>
          </a:p>
          <a:p>
            <a:pPr lvl="1">
              <a:buFont typeface="Arial" panose="020B0604020202020204" pitchFamily="34" charset="0"/>
              <a:buChar char="•"/>
            </a:pP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Any other AOB? </a:t>
            </a:r>
          </a:p>
          <a:p>
            <a:pPr lvl="1">
              <a:buFont typeface="Arial" panose="020B0604020202020204" pitchFamily="34" charset="0"/>
              <a:buChar char="•"/>
            </a:pPr>
            <a:endParaRPr lang="en-US" altLang="en-US" sz="1800" dirty="0">
              <a:solidFill>
                <a:schemeClr val="bg1">
                  <a:lumMod val="65000"/>
                </a:schemeClr>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11:_____________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600" dirty="0"/>
              <a:t>Call for a recording secretary: </a:t>
            </a:r>
            <a:r>
              <a:rPr lang="en-US" altLang="en-US" sz="1600" dirty="0">
                <a:solidFill>
                  <a:schemeClr val="bg1">
                    <a:lumMod val="85000"/>
                  </a:schemeClr>
                </a:solidFill>
              </a:rPr>
              <a:t>Peter Ecclesine </a:t>
            </a:r>
          </a:p>
          <a:p>
            <a:pPr lvl="3">
              <a:buFont typeface="Arial" panose="020B0604020202020204" pitchFamily="34" charset="0"/>
              <a:buChar char="•"/>
            </a:pPr>
            <a:endParaRPr lang="en-US" altLang="en-US" sz="1200" dirty="0">
              <a:solidFill>
                <a:schemeClr val="bg1">
                  <a:lumMod val="85000"/>
                </a:schemeClr>
              </a:solidFill>
            </a:endParaRPr>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bg1">
                    <a:lumMod val="85000"/>
                  </a:schemeClr>
                </a:solidFill>
              </a:rPr>
              <a:t>5GAA comments and approval</a:t>
            </a:r>
            <a:r>
              <a:rPr lang="en-US" sz="1600" dirty="0"/>
              <a:t> </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Any other topics?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Any objection to this agenda continuation?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 - tbd</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_____________________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Motion - ___</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   </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bg1">
                    <a:lumMod val="85000"/>
                  </a:schemeClr>
                </a:solidFill>
              </a:rPr>
              <a:t>Nothing else brought up</a:t>
            </a:r>
          </a:p>
          <a:p>
            <a:pPr marL="0" indent="0"/>
            <a:endParaRPr lang="en-US" sz="1800" dirty="0">
              <a:solidFill>
                <a:schemeClr val="tx1"/>
              </a:solidFill>
            </a:endParaRPr>
          </a:p>
          <a:p>
            <a:pPr marL="0" indent="0"/>
            <a:endParaRPr lang="en-US" sz="1800" dirty="0">
              <a:solidFill>
                <a:schemeClr val="tx1"/>
              </a:solidFill>
            </a:endParaRPr>
          </a:p>
          <a:p>
            <a:pPr marL="0" indent="0"/>
            <a:endParaRPr lang="en-US" sz="18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14-16 May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4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no teleconference 23 May.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09:______________local</a:t>
            </a:r>
            <a:endParaRPr lang="en-US" sz="1800" dirty="0"/>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14-16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Topics mentioned since March</a:t>
            </a:r>
          </a:p>
        </p:txBody>
      </p:sp>
      <p:sp>
        <p:nvSpPr>
          <p:cNvPr id="3" name="Content Placeholder 2"/>
          <p:cNvSpPr>
            <a:spLocks noGrp="1"/>
          </p:cNvSpPr>
          <p:nvPr>
            <p:ph idx="1"/>
          </p:nvPr>
        </p:nvSpPr>
        <p:spPr>
          <a:xfrm>
            <a:off x="695474" y="1142999"/>
            <a:ext cx="8296126" cy="5332414"/>
          </a:xfrm>
        </p:spPr>
        <p:txBody>
          <a:bodyPr/>
          <a:lstStyle/>
          <a:p>
            <a:pPr>
              <a:spcBef>
                <a:spcPts val="0"/>
              </a:spcBef>
              <a:buFont typeface="Arial" panose="020B0604020202020204" pitchFamily="34" charset="0"/>
              <a:buChar char="•"/>
            </a:pPr>
            <a:r>
              <a:rPr lang="en-US" sz="1800" dirty="0"/>
              <a:t>Amendment for Japan’s Regulations for Radio Equipment</a:t>
            </a:r>
          </a:p>
          <a:p>
            <a:pPr lvl="1">
              <a:spcBef>
                <a:spcPts val="0"/>
              </a:spcBef>
              <a:buFont typeface="Arial" panose="020B0604020202020204" pitchFamily="34" charset="0"/>
              <a:buChar char="•"/>
            </a:pPr>
            <a:r>
              <a:rPr lang="en-US" sz="1400" dirty="0"/>
              <a:t>Japan will arrange the technical regulations of the WLAN System for the expansion of use the WLAN system with IEEE 802.11ax support, :  </a:t>
            </a:r>
            <a:r>
              <a:rPr lang="en-US" sz="1400" dirty="0">
                <a:hlinkClick r:id="rId2"/>
              </a:rPr>
              <a:t>https://mentor.ieee.org/802.18/dcn/19/18-19-0042-00-0000-japan-s-outline-of-proposed-amendment-to-ministerial-ordinance.pdf</a:t>
            </a:r>
            <a:r>
              <a:rPr lang="en-US" sz="1400" dirty="0"/>
              <a:t> </a:t>
            </a:r>
          </a:p>
          <a:p>
            <a:pPr>
              <a:spcBef>
                <a:spcPts val="0"/>
              </a:spcBef>
              <a:buFont typeface="Arial" panose="020B0604020202020204" pitchFamily="34" charset="0"/>
              <a:buChar char="•"/>
            </a:pPr>
            <a:r>
              <a:rPr lang="en-US" sz="1800" dirty="0"/>
              <a:t>FCC NPRM 18-295 , 6 GHz</a:t>
            </a:r>
          </a:p>
          <a:p>
            <a:pPr lvl="1">
              <a:spcBef>
                <a:spcPts val="0"/>
              </a:spcBef>
              <a:buFont typeface="Arial" panose="020B0604020202020204" pitchFamily="34" charset="0"/>
              <a:buChar char="•"/>
            </a:pPr>
            <a:r>
              <a:rPr lang="en-US" sz="1400" dirty="0"/>
              <a:t>Reply comments from others submitted, not from IEEE 802.  looks like AFC is on the way, </a:t>
            </a:r>
          </a:p>
          <a:p>
            <a:pPr lvl="1">
              <a:spcBef>
                <a:spcPts val="0"/>
              </a:spcBef>
              <a:buFont typeface="Arial" panose="020B0604020202020204" pitchFamily="34" charset="0"/>
              <a:buChar char="•"/>
            </a:pPr>
            <a:r>
              <a:rPr lang="en-US" sz="1400" dirty="0">
                <a:solidFill>
                  <a:schemeClr val="tx1"/>
                </a:solidFill>
                <a:hlinkClick r:id="rId3"/>
              </a:rPr>
              <a:t>https://www.fcc.gov/ecfs/search/filings?proceedings_name=18-295&amp;sort=date_disseminated,DESC</a:t>
            </a:r>
            <a:r>
              <a:rPr lang="en-US" sz="1400" dirty="0">
                <a:solidFill>
                  <a:schemeClr val="tx1"/>
                </a:solidFill>
              </a:rPr>
              <a:t>  </a:t>
            </a:r>
          </a:p>
          <a:p>
            <a:pPr>
              <a:spcBef>
                <a:spcPts val="0"/>
              </a:spcBef>
              <a:buFont typeface="Arial" panose="020B0604020202020204" pitchFamily="34" charset="0"/>
              <a:buChar char="•"/>
            </a:pPr>
            <a:r>
              <a:rPr lang="en-US" sz="1800" dirty="0"/>
              <a:t>E911 location accuracy </a:t>
            </a:r>
          </a:p>
          <a:p>
            <a:pPr lvl="1">
              <a:spcBef>
                <a:spcPts val="0"/>
              </a:spcBef>
              <a:buFont typeface="Arial" panose="020B0604020202020204" pitchFamily="34" charset="0"/>
              <a:buChar char="•"/>
            </a:pPr>
            <a:r>
              <a:rPr lang="en-US" sz="1200" dirty="0"/>
              <a:t>Mobile service part 20, for accuracy in height, +/-  3 meters,</a:t>
            </a:r>
            <a:r>
              <a:rPr lang="en-US" sz="1200" u="sng" dirty="0">
                <a:hlinkClick r:id="rId4"/>
              </a:rPr>
              <a:t> https://docs.fcc.gov/public/attachments/FCC-19-20A1.pdf</a:t>
            </a:r>
            <a:endParaRPr lang="en-US" sz="1200" dirty="0"/>
          </a:p>
          <a:p>
            <a:pPr>
              <a:spcBef>
                <a:spcPts val="0"/>
              </a:spcBef>
              <a:buFont typeface="Arial" panose="020B0604020202020204" pitchFamily="34" charset="0"/>
              <a:buChar char="•"/>
            </a:pPr>
            <a:r>
              <a:rPr lang="en-US" sz="1800" dirty="0"/>
              <a:t>TVWS location accuracy</a:t>
            </a:r>
            <a:r>
              <a:rPr lang="en-US" dirty="0">
                <a:solidFill>
                  <a:schemeClr val="tx1"/>
                </a:solidFill>
              </a:rPr>
              <a:t> </a:t>
            </a:r>
          </a:p>
          <a:p>
            <a:pPr marL="685800" lvl="1">
              <a:spcBef>
                <a:spcPts val="0"/>
              </a:spcBef>
              <a:buFont typeface="Arial" panose="020B0604020202020204" pitchFamily="34" charset="0"/>
              <a:buChar char="•"/>
            </a:pPr>
            <a:r>
              <a:rPr lang="en-US" sz="1400" dirty="0"/>
              <a:t>Dropping down to more accurate reporting., </a:t>
            </a:r>
            <a:r>
              <a:rPr lang="en-US" sz="1400" u="sng" dirty="0">
                <a:hlinkClick r:id="rId5"/>
              </a:rPr>
              <a:t>https://docs.fcc.gov/public/attachments/FCC-19-24A1.pdf</a:t>
            </a:r>
            <a:r>
              <a:rPr lang="en-US" sz="1400" dirty="0"/>
              <a:t> </a:t>
            </a:r>
            <a:r>
              <a:rPr lang="en-US" sz="1400" dirty="0">
                <a:solidFill>
                  <a:schemeClr val="tx1"/>
                </a:solidFill>
              </a:rPr>
              <a:t>	</a:t>
            </a:r>
          </a:p>
          <a:p>
            <a:pPr>
              <a:spcBef>
                <a:spcPts val="0"/>
              </a:spcBef>
              <a:buFont typeface="Arial" panose="020B0604020202020204" pitchFamily="34" charset="0"/>
              <a:buChar char="•"/>
            </a:pPr>
            <a:r>
              <a:rPr lang="en-US" sz="1800" dirty="0"/>
              <a:t>FCC 39GHz re-configuration (for auction) </a:t>
            </a:r>
          </a:p>
          <a:p>
            <a:pPr lvl="1">
              <a:spcBef>
                <a:spcPts val="0"/>
              </a:spcBef>
              <a:buFont typeface="Arial" panose="020B0604020202020204" pitchFamily="34" charset="0"/>
              <a:buChar char="•"/>
            </a:pPr>
            <a:r>
              <a:rPr lang="en-US" sz="1400" dirty="0">
                <a:hlinkClick r:id="rId6"/>
              </a:rPr>
              <a:t>https://www.fcc.gov/ecfs/search/filings?proceedings_name=14-177&amp;sort=date_disseminated,DESC</a:t>
            </a:r>
            <a:endParaRPr lang="en-US" sz="1400" dirty="0">
              <a:hlinkClick r:id="rId7"/>
            </a:endParaRPr>
          </a:p>
          <a:p>
            <a:pPr>
              <a:spcBef>
                <a:spcPts val="0"/>
              </a:spcBef>
              <a:buFont typeface="Arial" panose="020B0604020202020204" pitchFamily="34" charset="0"/>
              <a:buChar char="•"/>
            </a:pPr>
            <a:r>
              <a:rPr lang="en-US" sz="1800" dirty="0"/>
              <a:t>Expanding Flexible Use of the 3.7 to 4.2 GHz Band</a:t>
            </a:r>
          </a:p>
          <a:p>
            <a:pPr marL="685800" lvl="1">
              <a:spcBef>
                <a:spcPts val="0"/>
              </a:spcBef>
              <a:buFont typeface="Arial" panose="020B0604020202020204" pitchFamily="34" charset="0"/>
              <a:buChar char="•"/>
            </a:pPr>
            <a:r>
              <a:rPr lang="en-US" sz="1400" dirty="0"/>
              <a:t>Commission seeks to identify potential opportunities for additional terrestrial use for wireless broadband services of 500 megahertz of mid-band spectrum between 3.7-4.2 GHz.</a:t>
            </a:r>
            <a:endParaRPr lang="en-US" sz="1400" dirty="0">
              <a:solidFill>
                <a:schemeClr val="tx1"/>
              </a:solidFill>
            </a:endParaRPr>
          </a:p>
          <a:p>
            <a:pPr marL="685800" lvl="1">
              <a:spcBef>
                <a:spcPts val="0"/>
              </a:spcBef>
              <a:buFont typeface="Arial" panose="020B0604020202020204" pitchFamily="34" charset="0"/>
              <a:buChar char="•"/>
            </a:pPr>
            <a:r>
              <a:rPr lang="en-US" sz="1100" dirty="0">
                <a:hlinkClick r:id="rId8"/>
              </a:rPr>
              <a:t>https://www.federalregister.gov/documents/2019/04/04/2019-06472/expanding-flexible-use-of-the-37-to-42-ghz-band?utm_campaign=subscription%20mailing%20list&amp;utm_source=federalregister.gov&amp;utm_medium=email</a:t>
            </a:r>
            <a:r>
              <a:rPr lang="en-US" sz="1100" dirty="0"/>
              <a:t> </a:t>
            </a:r>
            <a:endParaRPr lang="en-US" sz="1100" b="0" dirty="0"/>
          </a:p>
          <a:p>
            <a:pPr marL="285750" indent="-285750">
              <a:spcBef>
                <a:spcPts val="0"/>
              </a:spcBef>
              <a:buFont typeface="Arial" panose="020B0604020202020204" pitchFamily="34" charset="0"/>
              <a:buChar char="•"/>
            </a:pPr>
            <a:r>
              <a:rPr lang="en-US" sz="1600" dirty="0">
                <a:solidFill>
                  <a:schemeClr val="tx1"/>
                </a:solidFill>
              </a:rPr>
              <a:t>TCBC workshop highlights, e.g. .11ax mentioned and a presentation, C-V2X mentioned</a:t>
            </a:r>
          </a:p>
          <a:p>
            <a:pPr marL="285750" indent="-285750">
              <a:spcBef>
                <a:spcPts val="0"/>
              </a:spcBef>
              <a:buFont typeface="Arial" panose="020B0604020202020204" pitchFamily="34" charset="0"/>
              <a:buChar char="•"/>
            </a:pPr>
            <a:r>
              <a:rPr lang="en-US" sz="1800" dirty="0"/>
              <a:t>MIT request for waiver of WiTrack UWB 6-8.5 GHz, </a:t>
            </a:r>
            <a:r>
              <a:rPr lang="en-US" sz="1800" dirty="0">
                <a:solidFill>
                  <a:schemeClr val="tx1"/>
                </a:solidFill>
              </a:rPr>
              <a:t> hopping UWB &lt;500MHz channels</a:t>
            </a:r>
          </a:p>
          <a:p>
            <a:pPr marL="685800" lvl="1">
              <a:spcBef>
                <a:spcPts val="0"/>
              </a:spcBef>
              <a:buFont typeface="Arial" panose="020B0604020202020204" pitchFamily="34" charset="0"/>
              <a:buChar char="•"/>
            </a:pPr>
            <a:r>
              <a:rPr lang="en-US" sz="1100" dirty="0">
                <a:hlinkClick r:id="rId9"/>
              </a:rPr>
              <a:t>https://www.fcc.gov/ecfs/search/filings?proceedings_name=19-89&amp;sort=date_disseminated,DESC</a:t>
            </a:r>
            <a:r>
              <a:rPr lang="en-US" sz="1100" dirty="0"/>
              <a:t> </a:t>
            </a:r>
          </a:p>
          <a:p>
            <a:pPr marL="285750" indent="-285750">
              <a:spcBef>
                <a:spcPts val="0"/>
              </a:spcBef>
              <a:buFont typeface="Arial" panose="020B0604020202020204" pitchFamily="34" charset="0"/>
              <a:buChar char="•"/>
            </a:pPr>
            <a:endParaRPr lang="en-US" sz="1100" dirty="0">
              <a:solidFill>
                <a:schemeClr val="tx1"/>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78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14-16 May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14-16 May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85000"/>
                  </a:schemeClr>
                </a:solidFill>
              </a:rPr>
              <a:t>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400" b="0" kern="0" dirty="0"/>
              <a:t>Would like to vote on comments this week.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WRC-xx </a:t>
            </a:r>
            <a:r>
              <a:rPr lang="en-US" altLang="en-US" sz="1400" kern="0" dirty="0"/>
              <a:t>connections for IEEE 802</a:t>
            </a:r>
            <a:endParaRPr lang="en-US" altLang="en-US" sz="1400" b="0" kern="0" dirty="0"/>
          </a:p>
          <a:p>
            <a:pPr lvl="1">
              <a:spcBef>
                <a:spcPts val="0"/>
              </a:spcBef>
              <a:buFont typeface="Arial" panose="020B0604020202020204" pitchFamily="34" charset="0"/>
              <a:buChar char="•"/>
            </a:pPr>
            <a:r>
              <a:rPr lang="en-US" altLang="en-US" sz="1400" b="0" kern="0" dirty="0"/>
              <a:t>ACMA comments status </a:t>
            </a:r>
          </a:p>
          <a:p>
            <a:pPr lvl="1">
              <a:spcBef>
                <a:spcPts val="0"/>
              </a:spcBef>
              <a:buFont typeface="Arial" panose="020B0604020202020204" pitchFamily="34" charset="0"/>
              <a:buChar char="•"/>
            </a:pPr>
            <a:r>
              <a:rPr lang="en-US" altLang="en-US" sz="1400" kern="0" dirty="0"/>
              <a:t>Main Topics covered in Teleconferences since Jan. </a:t>
            </a:r>
            <a:endParaRPr lang="en-US" altLang="en-US" sz="1400" b="0" kern="0" dirty="0"/>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tx1"/>
              </a:solidFill>
            </a:endParaRPr>
          </a:p>
          <a:p>
            <a:pPr lvl="1"/>
            <a:r>
              <a:rPr lang="en-US" altLang="en-US" sz="1600" b="1" dirty="0">
                <a:solidFill>
                  <a:schemeClr val="bg1">
                    <a:lumMod val="75000"/>
                  </a:schemeClr>
                </a:solidFill>
              </a:rPr>
              <a:t>Discussion?  	None</a:t>
            </a:r>
          </a:p>
          <a:p>
            <a:pPr lvl="1"/>
            <a:r>
              <a:rPr lang="en-US" altLang="en-US" sz="1600" b="1" dirty="0">
                <a:solidFill>
                  <a:schemeClr val="bg1">
                    <a:lumMod val="75000"/>
                  </a:schemeClr>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Vancouver plenary 14-16 March 2019 in document: </a:t>
            </a:r>
            <a:r>
              <a:rPr lang="en-US" sz="1600" u="sng" dirty="0">
                <a:hlinkClick r:id="rId2"/>
              </a:rPr>
              <a:t>https://mentor.ieee.org/802.18/dcn/19/18-19-0032-00-0000-minutes-yvr-plenary-12-14mar2019-rr-tag.docx</a:t>
            </a:r>
            <a:r>
              <a:rPr lang="en-US" sz="1600" u="sng" dirty="0"/>
              <a:t> </a:t>
            </a:r>
            <a:r>
              <a:rPr lang="en-US" sz="1600" b="1" dirty="0"/>
              <a:t>Posted:  </a:t>
            </a:r>
            <a:r>
              <a:rPr lang="en-US" sz="1600" b="0" dirty="0"/>
              <a:t>16-Mar-2019 09:57:33 ET</a:t>
            </a:r>
          </a:p>
          <a:p>
            <a:pPr marL="0" indent="0"/>
            <a:r>
              <a:rPr lang="en-US" altLang="en-US" sz="1600" b="0" dirty="0">
                <a:solidFill>
                  <a:schemeClr val="tx1"/>
                </a:solidFill>
              </a:rPr>
              <a:t>	</a:t>
            </a:r>
            <a:r>
              <a:rPr lang="en-US" altLang="en-US" sz="1600" dirty="0">
                <a:solidFill>
                  <a:schemeClr val="tx1"/>
                </a:solidFill>
              </a:rPr>
              <a:t>Moved by:  	</a:t>
            </a:r>
          </a:p>
          <a:p>
            <a:r>
              <a:rPr lang="en-US" altLang="en-US" sz="1600" dirty="0">
                <a:solidFill>
                  <a:schemeClr val="tx1"/>
                </a:solidFill>
              </a:rPr>
              <a:t>		Seconded 		</a:t>
            </a:r>
          </a:p>
          <a:p>
            <a:r>
              <a:rPr lang="en-US" altLang="en-US" sz="1600" b="1" dirty="0">
                <a:solidFill>
                  <a:schemeClr val="tx1"/>
                </a:solidFill>
              </a:rPr>
              <a:t>		</a:t>
            </a:r>
            <a:r>
              <a:rPr lang="en-US" altLang="en-US" sz="1600" b="1" dirty="0">
                <a:solidFill>
                  <a:schemeClr val="bg1">
                    <a:lumMod val="75000"/>
                  </a:schemeClr>
                </a:solidFill>
              </a:rPr>
              <a:t>Discussion?  	None</a:t>
            </a:r>
          </a:p>
          <a:p>
            <a:r>
              <a:rPr lang="en-US" altLang="en-US" sz="1600" dirty="0">
                <a:solidFill>
                  <a:schemeClr val="bg1">
                    <a:lumMod val="75000"/>
                  </a:schemeClr>
                </a:solidFill>
              </a:rPr>
              <a:t>		</a:t>
            </a:r>
            <a:r>
              <a:rPr lang="en-US" altLang="en-US" sz="1600" b="1" dirty="0">
                <a:solidFill>
                  <a:schemeClr val="bg1">
                    <a:lumMod val="75000"/>
                  </a:schemeClr>
                </a:solidFill>
              </a:rPr>
              <a:t>Vote:  </a:t>
            </a:r>
            <a:r>
              <a:rPr lang="en-US" altLang="en-US" sz="1600" dirty="0">
                <a:solidFill>
                  <a:schemeClr val="bg1">
                    <a:lumMod val="7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14-16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u="sng" dirty="0"/>
              <a:t>Needs to be a member of the IEEE SA.</a:t>
            </a:r>
          </a:p>
          <a:p>
            <a:pPr lvl="0">
              <a:spcBef>
                <a:spcPts val="0"/>
              </a:spcBef>
              <a:spcAft>
                <a:spcPts val="300"/>
              </a:spcAft>
              <a:buFont typeface="Arial" panose="020B0604020202020204" pitchFamily="34" charset="0"/>
              <a:buChar char="•"/>
            </a:pPr>
            <a:r>
              <a:rPr lang="en-US" sz="1400" u="sng" dirty="0"/>
              <a:t>Needs a Declaration of term commitment and affiliation letters to the LMSC.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LMSC open and LMSC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LMSC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860425"/>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a:t>I)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a:spcBef>
                <a:spcPts val="0"/>
              </a:spcBef>
              <a:spcAft>
                <a:spcPts val="300"/>
              </a:spcAft>
              <a:buFont typeface="Arial" panose="020B0604020202020204" pitchFamily="34" charset="0"/>
              <a:buChar char="•"/>
            </a:pPr>
            <a:r>
              <a:rPr lang="en-US" sz="1400" u="sng" dirty="0"/>
              <a:t>Needs to be a member of the IEEE SA.</a:t>
            </a:r>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dirty="0"/>
              <a:t>14-16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65000"/>
                  </a:schemeClr>
                </a:solidFill>
              </a:rPr>
              <a:t>Nothing brought up this week</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EN 300 328 SRDoc underway</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meeting #49, 08-09 May, </a:t>
            </a:r>
            <a:r>
              <a:rPr lang="en-US" sz="1800" dirty="0"/>
              <a:t>Leinfelden DE, last week.</a:t>
            </a:r>
            <a:endParaRPr lang="en-US" sz="1800" dirty="0">
              <a:solidFill>
                <a:schemeClr val="tx1"/>
              </a:solidFill>
            </a:endParaRPr>
          </a:p>
          <a:p>
            <a:pPr lvl="1">
              <a:spcBef>
                <a:spcPts val="0"/>
              </a:spcBef>
              <a:buFont typeface="Arial" panose="020B0604020202020204" pitchFamily="34" charset="0"/>
              <a:buChar char="•"/>
            </a:pPr>
            <a:r>
              <a:rPr lang="en-US" sz="1600" dirty="0"/>
              <a:t>Amended ECC Decisions ECC/DEC/(06)04 and ECC/DEC/(07)01,  published 08May19</a:t>
            </a:r>
          </a:p>
          <a:p>
            <a:pPr lvl="1">
              <a:spcBef>
                <a:spcPts val="0"/>
              </a:spcBef>
              <a:buFont typeface="Arial" panose="020B0604020202020204" pitchFamily="34" charset="0"/>
              <a:buChar char="•"/>
            </a:pPr>
            <a:r>
              <a:rPr lang="en-US" sz="1600" dirty="0"/>
              <a:t>Important for the use of 15.4z in vehicular environments, EC Decision expected mid May to mid June</a:t>
            </a:r>
          </a:p>
          <a:p>
            <a:pPr lvl="1">
              <a:spcBef>
                <a:spcPts val="0"/>
              </a:spcBef>
              <a:buFont typeface="Arial" panose="020B0604020202020204" pitchFamily="34" charset="0"/>
              <a:buChar char="•"/>
            </a:pPr>
            <a:r>
              <a:rPr lang="en-US" sz="1600" dirty="0"/>
              <a:t>Next update of UWB regulation in Europe not expected before 2021/22. Topics for that update:</a:t>
            </a:r>
          </a:p>
          <a:p>
            <a:pPr lvl="2">
              <a:spcBef>
                <a:spcPts val="0"/>
              </a:spcBef>
              <a:buFont typeface="Arial" panose="020B0604020202020204" pitchFamily="34" charset="0"/>
              <a:buChar char="•"/>
            </a:pPr>
            <a:r>
              <a:rPr lang="en-US" sz="1600" dirty="0"/>
              <a:t>Fixed out-door in the band above 6GHz</a:t>
            </a:r>
          </a:p>
          <a:p>
            <a:pPr lvl="2">
              <a:spcBef>
                <a:spcPts val="0"/>
              </a:spcBef>
              <a:buFont typeface="Arial" panose="020B0604020202020204" pitchFamily="34" charset="0"/>
              <a:buChar char="•"/>
            </a:pPr>
            <a:r>
              <a:rPr lang="en-US" sz="1600" dirty="0"/>
              <a:t>Simplified vehicular regulation above 6GHz</a:t>
            </a:r>
          </a:p>
          <a:p>
            <a:pPr lvl="2">
              <a:spcBef>
                <a:spcPts val="0"/>
              </a:spcBef>
              <a:buFont typeface="Arial" panose="020B0604020202020204" pitchFamily="34" charset="0"/>
              <a:buChar char="•"/>
            </a:pPr>
            <a:r>
              <a:rPr lang="en-US" sz="1600" dirty="0"/>
              <a:t>Higher power levels for in-door above 6GHz</a:t>
            </a:r>
          </a:p>
          <a:p>
            <a:pPr lvl="2">
              <a:spcBef>
                <a:spcPts val="0"/>
              </a:spcBef>
              <a:buFont typeface="Arial" panose="020B0604020202020204" pitchFamily="34" charset="0"/>
              <a:buChar char="•"/>
            </a:pPr>
            <a:r>
              <a:rPr lang="en-US" sz="1600" dirty="0"/>
              <a:t>Potential band extension up to 10.6GHz</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35177</TotalTime>
  <Words>2798</Words>
  <Application>Microsoft Office PowerPoint</Application>
  <PresentationFormat>On-screen Show (4:3)</PresentationFormat>
  <Paragraphs>459</Paragraphs>
  <Slides>24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2"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teleconference</vt:lpstr>
      <vt:lpstr>Administrative – Motions and more</vt:lpstr>
      <vt:lpstr>Responsibilities of WG Vice Chair</vt:lpstr>
      <vt:lpstr>Responsibilities of WG Secretary</vt:lpstr>
      <vt:lpstr>EU items to share -1</vt:lpstr>
      <vt:lpstr>EU items to share -2 </vt:lpstr>
      <vt:lpstr>PowerPoint Presentation</vt:lpstr>
      <vt:lpstr>5GAA requests the Commission consider a forward-looking approach 2 of 2 </vt:lpstr>
      <vt:lpstr>General Discussion Items</vt:lpstr>
      <vt:lpstr>General Discussion Items</vt:lpstr>
      <vt:lpstr>Actions / AOB / Recess</vt:lpstr>
      <vt:lpstr>Thursday Agenda</vt:lpstr>
      <vt:lpstr>5GAA ex parte comments and approval - tbd</vt:lpstr>
      <vt:lpstr>Actions Required</vt:lpstr>
      <vt:lpstr>Any Other Business</vt:lpstr>
      <vt:lpstr>Adjourn</vt:lpstr>
      <vt:lpstr>PowerPoint Presentation</vt:lpstr>
      <vt:lpstr>Responsibilities of Working Group Officers</vt:lpstr>
      <vt:lpstr>Any Other Business</vt:lpstr>
      <vt:lpstr>Topics mentioned since March</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1478</cp:revision>
  <cp:lastPrinted>1601-01-01T00:00:00Z</cp:lastPrinted>
  <dcterms:created xsi:type="dcterms:W3CDTF">2016-03-03T14:54:45Z</dcterms:created>
  <dcterms:modified xsi:type="dcterms:W3CDTF">2019-05-13T11:29:45Z</dcterms:modified>
</cp:coreProperties>
</file>