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341" r:id="rId3"/>
    <p:sldId id="329" r:id="rId4"/>
    <p:sldId id="330" r:id="rId5"/>
    <p:sldId id="516" r:id="rId6"/>
    <p:sldId id="559" r:id="rId7"/>
    <p:sldId id="517" r:id="rId8"/>
    <p:sldId id="486" r:id="rId9"/>
    <p:sldId id="560" r:id="rId10"/>
    <p:sldId id="575" r:id="rId11"/>
    <p:sldId id="578" r:id="rId12"/>
    <p:sldId id="571" r:id="rId13"/>
    <p:sldId id="573" r:id="rId14"/>
    <p:sldId id="572" r:id="rId15"/>
    <p:sldId id="524" r:id="rId16"/>
    <p:sldId id="498" r:id="rId17"/>
    <p:sldId id="402" r:id="rId18"/>
    <p:sldId id="403" r:id="rId19"/>
    <p:sldId id="574"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23" autoAdjust="0"/>
    <p:restoredTop sz="96366" autoAdjust="0"/>
  </p:normalViewPr>
  <p:slideViewPr>
    <p:cSldViewPr>
      <p:cViewPr varScale="1">
        <p:scale>
          <a:sx n="112" d="100"/>
          <a:sy n="112" d="100"/>
        </p:scale>
        <p:origin x="798" y="7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10-May-19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284313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a:t>
            </a:r>
            <a:r>
              <a:rPr lang="en-US" altLang="en-US" sz="1600" dirty="0" err="1"/>
              <a:t>licence</a:t>
            </a:r>
            <a:r>
              <a:rPr lang="en-US" altLang="en-US" sz="1600" dirty="0"/>
              <a:t> type. </a:t>
            </a:r>
          </a:p>
          <a:p>
            <a:pPr lvl="1">
              <a:buFont typeface="Arial" panose="020B0604020202020204" pitchFamily="34" charset="0"/>
              <a:buChar char="•"/>
            </a:pPr>
            <a:r>
              <a:rPr lang="en-US" altLang="en-US" sz="1600" dirty="0"/>
              <a:t>Currently, apparatus </a:t>
            </a:r>
            <a:r>
              <a:rPr lang="en-US" altLang="en-US" sz="1600" dirty="0" err="1"/>
              <a:t>licence</a:t>
            </a:r>
            <a:r>
              <a:rPr lang="en-US" altLang="en-US" sz="1600" dirty="0"/>
              <a:t> types are generally linked to a specific purpose (e.g. a maritime </a:t>
            </a:r>
            <a:r>
              <a:rPr lang="en-US" altLang="en-US" sz="1600" dirty="0" err="1"/>
              <a:t>licence</a:t>
            </a:r>
            <a:r>
              <a:rPr lang="en-US" altLang="en-US" sz="1600" dirty="0"/>
              <a:t> is for maritime purposes). A spectrum space apparatus </a:t>
            </a:r>
            <a:r>
              <a:rPr lang="en-US" altLang="en-US" sz="1600" dirty="0" err="1"/>
              <a:t>licence</a:t>
            </a:r>
            <a:r>
              <a:rPr lang="en-US" altLang="en-US" sz="1600" dirty="0"/>
              <a:t> would not be linked to a specific use and could allow the licensee to operate multiple radiocommunications devices at a specified frequency or frequencies in a specified geographic area, subject to any conditions on the </a:t>
            </a:r>
            <a:r>
              <a:rPr lang="en-US" altLang="en-US" sz="1600" dirty="0" err="1"/>
              <a:t>licence</a:t>
            </a:r>
            <a:r>
              <a:rPr lang="en-US" altLang="en-US" sz="1600" dirty="0"/>
              <a:t> that the ACMA considers appropriate. Such a spectrum space apparatus </a:t>
            </a:r>
            <a:r>
              <a:rPr lang="en-US" altLang="en-US" sz="1600" dirty="0" err="1"/>
              <a:t>licence</a:t>
            </a:r>
            <a:r>
              <a:rPr lang="en-US" altLang="en-US" sz="1600" dirty="0"/>
              <a:t> would provide analogous technical and operational flexibility to a spectrum </a:t>
            </a:r>
            <a:r>
              <a:rPr lang="en-US" altLang="en-US" sz="1600" dirty="0" err="1"/>
              <a:t>licence</a:t>
            </a:r>
            <a:r>
              <a:rPr lang="en-US" altLang="en-US" sz="1600" dirty="0"/>
              <a:t>. The spectrum space </a:t>
            </a:r>
            <a:r>
              <a:rPr lang="en-US" altLang="en-US" sz="1600" dirty="0" err="1"/>
              <a:t>licence</a:t>
            </a:r>
            <a:r>
              <a:rPr lang="en-US" altLang="en-US" sz="1600" dirty="0"/>
              <a:t> would assist the ACMA in </a:t>
            </a:r>
            <a:r>
              <a:rPr lang="en-US" altLang="en-US" sz="1600" dirty="0" err="1"/>
              <a:t>authorising</a:t>
            </a:r>
            <a:r>
              <a:rPr lang="en-US" altLang="en-US" sz="1600" dirty="0"/>
              <a:t>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a:t>
            </a:r>
            <a:r>
              <a:rPr lang="en-US" altLang="en-US" sz="1600" dirty="0" err="1"/>
              <a:t>licence</a:t>
            </a:r>
            <a:r>
              <a:rPr lang="en-US" altLang="en-US" sz="1600" dirty="0"/>
              <a:t> type in Q4 2018–19.</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573296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a:t>
            </a:r>
            <a:r>
              <a:rPr lang="en-US" altLang="en-US" sz="1600" dirty="0" err="1"/>
              <a:t>licence</a:t>
            </a:r>
            <a:r>
              <a:rPr lang="en-US" altLang="en-US" sz="1600" dirty="0"/>
              <a:t> type. </a:t>
            </a:r>
          </a:p>
          <a:p>
            <a:pPr lvl="1">
              <a:buFont typeface="Arial" panose="020B0604020202020204" pitchFamily="34" charset="0"/>
              <a:buChar char="•"/>
            </a:pPr>
            <a:r>
              <a:rPr lang="en-US" altLang="en-US" sz="1600" dirty="0"/>
              <a:t>Currently, apparatus </a:t>
            </a:r>
            <a:r>
              <a:rPr lang="en-US" altLang="en-US" sz="1600" dirty="0" err="1"/>
              <a:t>licence</a:t>
            </a:r>
            <a:r>
              <a:rPr lang="en-US" altLang="en-US" sz="1600" dirty="0"/>
              <a:t> types are generally linked to a specific purpose (e.g. a maritime </a:t>
            </a:r>
            <a:r>
              <a:rPr lang="en-US" altLang="en-US" sz="1600" dirty="0" err="1"/>
              <a:t>licence</a:t>
            </a:r>
            <a:r>
              <a:rPr lang="en-US" altLang="en-US" sz="1600" dirty="0"/>
              <a:t> is for maritime purposes). A spectrum space apparatus </a:t>
            </a:r>
            <a:r>
              <a:rPr lang="en-US" altLang="en-US" sz="1600" dirty="0" err="1"/>
              <a:t>licence</a:t>
            </a:r>
            <a:r>
              <a:rPr lang="en-US" altLang="en-US" sz="1600" dirty="0"/>
              <a:t> would not be linked to a specific use and could allow the licensee to operate multiple radiocommunications devices at a specified frequency or frequencies in a specified geographic area, subject to any conditions on the </a:t>
            </a:r>
            <a:r>
              <a:rPr lang="en-US" altLang="en-US" sz="1600" dirty="0" err="1"/>
              <a:t>licence</a:t>
            </a:r>
            <a:r>
              <a:rPr lang="en-US" altLang="en-US" sz="1600" dirty="0"/>
              <a:t> that the ACMA considers appropriate. Such a spectrum space apparatus </a:t>
            </a:r>
            <a:r>
              <a:rPr lang="en-US" altLang="en-US" sz="1600" dirty="0" err="1"/>
              <a:t>licence</a:t>
            </a:r>
            <a:r>
              <a:rPr lang="en-US" altLang="en-US" sz="1600" dirty="0"/>
              <a:t> would provide analogous technical and operational flexibility to a spectrum </a:t>
            </a:r>
            <a:r>
              <a:rPr lang="en-US" altLang="en-US" sz="1600" dirty="0" err="1"/>
              <a:t>licence</a:t>
            </a:r>
            <a:r>
              <a:rPr lang="en-US" altLang="en-US" sz="1600" dirty="0"/>
              <a:t>. The spectrum space </a:t>
            </a:r>
            <a:r>
              <a:rPr lang="en-US" altLang="en-US" sz="1600" dirty="0" err="1"/>
              <a:t>licence</a:t>
            </a:r>
            <a:r>
              <a:rPr lang="en-US" altLang="en-US" sz="1600" dirty="0"/>
              <a:t> would assist the ACMA in </a:t>
            </a:r>
            <a:r>
              <a:rPr lang="en-US" altLang="en-US" sz="1600" dirty="0" err="1"/>
              <a:t>authorising</a:t>
            </a:r>
            <a:r>
              <a:rPr lang="en-US" altLang="en-US" sz="1600" dirty="0"/>
              <a:t>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a:t>
            </a:r>
            <a:r>
              <a:rPr lang="en-US" altLang="en-US" sz="1600" dirty="0" err="1"/>
              <a:t>licence</a:t>
            </a:r>
            <a:r>
              <a:rPr lang="en-US" altLang="en-US" sz="1600" dirty="0"/>
              <a:t> type in Q4 2018–19.</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5972510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a:t>
            </a:r>
            <a:r>
              <a:rPr lang="en-US" altLang="en-US" sz="1600" dirty="0" err="1"/>
              <a:t>licence</a:t>
            </a:r>
            <a:r>
              <a:rPr lang="en-US" altLang="en-US" sz="1600" dirty="0"/>
              <a:t> type. </a:t>
            </a:r>
          </a:p>
          <a:p>
            <a:pPr lvl="1">
              <a:buFont typeface="Arial" panose="020B0604020202020204" pitchFamily="34" charset="0"/>
              <a:buChar char="•"/>
            </a:pPr>
            <a:r>
              <a:rPr lang="en-US" altLang="en-US" sz="1600" dirty="0"/>
              <a:t>Currently, apparatus </a:t>
            </a:r>
            <a:r>
              <a:rPr lang="en-US" altLang="en-US" sz="1600" dirty="0" err="1"/>
              <a:t>licence</a:t>
            </a:r>
            <a:r>
              <a:rPr lang="en-US" altLang="en-US" sz="1600" dirty="0"/>
              <a:t> types are generally linked to a specific purpose (e.g. a maritime </a:t>
            </a:r>
            <a:r>
              <a:rPr lang="en-US" altLang="en-US" sz="1600" dirty="0" err="1"/>
              <a:t>licence</a:t>
            </a:r>
            <a:r>
              <a:rPr lang="en-US" altLang="en-US" sz="1600" dirty="0"/>
              <a:t> is for maritime purposes). A spectrum space apparatus </a:t>
            </a:r>
            <a:r>
              <a:rPr lang="en-US" altLang="en-US" sz="1600" dirty="0" err="1"/>
              <a:t>licence</a:t>
            </a:r>
            <a:r>
              <a:rPr lang="en-US" altLang="en-US" sz="1600" dirty="0"/>
              <a:t> would not be linked to a specific use and could allow the licensee to operate multiple radiocommunications devices at a specified frequency or frequencies in a specified geographic area, subject to any conditions on the </a:t>
            </a:r>
            <a:r>
              <a:rPr lang="en-US" altLang="en-US" sz="1600" dirty="0" err="1"/>
              <a:t>licence</a:t>
            </a:r>
            <a:r>
              <a:rPr lang="en-US" altLang="en-US" sz="1600" dirty="0"/>
              <a:t> that the ACMA considers appropriate. Such a spectrum space apparatus </a:t>
            </a:r>
            <a:r>
              <a:rPr lang="en-US" altLang="en-US" sz="1600" dirty="0" err="1"/>
              <a:t>licence</a:t>
            </a:r>
            <a:r>
              <a:rPr lang="en-US" altLang="en-US" sz="1600" dirty="0"/>
              <a:t> would provide analogous technical and operational flexibility to a spectrum </a:t>
            </a:r>
            <a:r>
              <a:rPr lang="en-US" altLang="en-US" sz="1600" dirty="0" err="1"/>
              <a:t>licence</a:t>
            </a:r>
            <a:r>
              <a:rPr lang="en-US" altLang="en-US" sz="1600" dirty="0"/>
              <a:t>. The spectrum space </a:t>
            </a:r>
            <a:r>
              <a:rPr lang="en-US" altLang="en-US" sz="1600" dirty="0" err="1"/>
              <a:t>licence</a:t>
            </a:r>
            <a:r>
              <a:rPr lang="en-US" altLang="en-US" sz="1600" dirty="0"/>
              <a:t> would assist the ACMA in </a:t>
            </a:r>
            <a:r>
              <a:rPr lang="en-US" altLang="en-US" sz="1600" dirty="0" err="1"/>
              <a:t>authorising</a:t>
            </a:r>
            <a:r>
              <a:rPr lang="en-US" altLang="en-US" sz="1600" dirty="0"/>
              <a:t>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a:t>
            </a:r>
            <a:r>
              <a:rPr lang="en-US" altLang="en-US" sz="1600" dirty="0" err="1"/>
              <a:t>licence</a:t>
            </a:r>
            <a:r>
              <a:rPr lang="en-US" altLang="en-US" sz="1600" dirty="0"/>
              <a:t> type in Q4 2018–19.</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89877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09 May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09 May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09 May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802.18-19/0059r01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urldefense.proofpoint.com/v2/url?u=https-3A__www.ofcom.org.uk_research-2Dand-2Ddata_technology_radio-2Dspectrum_spectrum-2Duse_ams&amp;d=DwMGaQ&amp;c=pqcuzKEN_84c78MOSc5_fw&amp;r=z8R-nWJ8GIxwjOjNKhEFByb-tZ6XE3GZXWSggNdVo-w&amp;m=djtxQNbVy6kJXtp-lzEvR-qg3CNW6B6KfZ3eu5y98oc&amp;s=WvS7xN2Sr0Hci-ORCZ3MWgMZPTv8jV7mlDd3-8MiQuM&amp;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058-05-0000-acma-5yr-spectrum-outlook-2019-23-ieee-802-comments.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ecfsapi.fcc.gov/file/1040534706725/5GAA%20Ex%20Parte%20Notice%204.5.19.pdf" TargetMode="External"/><Relationship Id="rId2" Type="http://schemas.openxmlformats.org/officeDocument/2006/relationships/hyperlink" Target="https://www.fcc.gov/ecfs/search/filings?proceedings_name=18-357&amp;sort=date_disseminated,DESC" TargetMode="External"/><Relationship Id="rId1" Type="http://schemas.openxmlformats.org/officeDocument/2006/relationships/slideLayout" Target="../slideLayouts/slideLayout1.xml"/><Relationship Id="rId4" Type="http://schemas.openxmlformats.org/officeDocument/2006/relationships/hyperlink" Target="https://mentor.ieee.org/802.18/dcn/19/18-19-0051-00-0000-5gaa-waiver-ex-parte-notice-4-5-19-fcc-gn-18-357.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www.mobilesportsreport.com/"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8/dcn/16/18-16-0038-12-0000-teleconference-call-in-info.pptx"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9/18-19-0007-01-0000-european-commission-v2x-draft-law.pdf" TargetMode="External"/><Relationship Id="rId2" Type="http://schemas.openxmlformats.org/officeDocument/2006/relationships/hyperlink" Target="https://urldefense.proofpoint.com/v2/url?u=https-3A__ec.europa.eu_transport_themes_its_news_2019-2D03-2D13-2Dc-2Dits-5Fen&amp;d=DwMFAg&amp;c=pqcuzKEN_84c78MOSc5_fw&amp;r=z8R-nWJ8GIxwjOjNKhEFByb-tZ6XE3GZXWSggNdVo-w&amp;m=xwsJSIpdkXphp9yJ6sqp09if5MQ270E-QdGhVHkUoT0&amp;s=Hggugr9gepDP0oZRG_q47454KnvpFEZCsmrpdkapQJg&amp;e="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57-00-0000-minutes-02may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45/client/introduction/"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cept.org/ecc/groups/ecc/wg-fm/fm-57/client/introductio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acma.gov.au/theACMA/draft-five-year-spectrum-outlook-2019-23"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mentor.ieee.org/802.18/dcn/19/18-19-0058-03-0000-acma-5yr-spectrum-outlook-2019-23-ieee-802-comments.docx" TargetMode="External"/><Relationship Id="rId4" Type="http://schemas.openxmlformats.org/officeDocument/2006/relationships/hyperlink" Target="https://mentor.ieee.org/802.18/dcn/19/18-19-0048-00-0000-acma-draft-five-year-spectrum-outlook-2019-23.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09 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09 May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452"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altLang="en-US" sz="2400" dirty="0"/>
              <a:t>ACMA 5 year Outlook</a:t>
            </a:r>
            <a:r>
              <a:rPr lang="en-US" altLang="en-US" sz="1400" dirty="0"/>
              <a:t> 2 of 2</a:t>
            </a:r>
            <a:endParaRPr lang="en-US" sz="2400" dirty="0"/>
          </a:p>
        </p:txBody>
      </p:sp>
      <p:sp>
        <p:nvSpPr>
          <p:cNvPr id="3" name="Content Placeholder 2"/>
          <p:cNvSpPr>
            <a:spLocks noGrp="1"/>
          </p:cNvSpPr>
          <p:nvPr>
            <p:ph idx="1"/>
          </p:nvPr>
        </p:nvSpPr>
        <p:spPr>
          <a:xfrm>
            <a:off x="698889" y="1046089"/>
            <a:ext cx="8305800" cy="5180012"/>
          </a:xfrm>
        </p:spPr>
        <p:txBody>
          <a:bodyPr/>
          <a:lstStyle/>
          <a:p>
            <a:pPr>
              <a:buFont typeface="Arial" panose="020B0604020202020204" pitchFamily="34" charset="0"/>
              <a:buChar char="•"/>
            </a:pPr>
            <a:r>
              <a:rPr lang="en-US" sz="1600" dirty="0">
                <a:solidFill>
                  <a:schemeClr val="tx1"/>
                </a:solidFill>
              </a:rPr>
              <a:t>List i</a:t>
            </a:r>
            <a:r>
              <a:rPr lang="en-US" sz="1600" dirty="0"/>
              <a:t>tem 7, the statement in the second bullet is vague and should be deleted.</a:t>
            </a:r>
          </a:p>
          <a:p>
            <a:pPr lvl="1"/>
            <a:r>
              <a:rPr lang="en-US" sz="1600" i="1" dirty="0"/>
              <a:t>“In regard to the longer-term view, IEEE 802 believes that creating and maintaining a dynamic database of all RF spectrum use will enable the maximum utilization of this finite resource. It can monitor and manage interference to licensed users and critical national defense spectrum, while opening a large amount of spectrum for opportunistic use, such as for disaster recovery and bringing broadband to unserved or underserved segments of the population.”</a:t>
            </a:r>
            <a:endParaRPr lang="en-US" sz="1600" dirty="0"/>
          </a:p>
          <a:p>
            <a:pPr lvl="1"/>
            <a:r>
              <a:rPr lang="en-US" sz="1600" dirty="0"/>
              <a:t>Who is creating the DB? ACMA? </a:t>
            </a:r>
          </a:p>
          <a:p>
            <a:pPr lvl="1"/>
            <a:r>
              <a:rPr lang="en-US" sz="1600" dirty="0"/>
              <a:t>“all RF spectrum use” Is the DB local to Australia? Global? </a:t>
            </a:r>
          </a:p>
          <a:p>
            <a:pPr lvl="1"/>
            <a:r>
              <a:rPr lang="en-US" sz="1600" dirty="0"/>
              <a:t>“maximum utilization” – isn’t effective utilization enough? Cost of maximum utilization likely prohibitive.</a:t>
            </a:r>
          </a:p>
          <a:p>
            <a:pPr lvl="1"/>
            <a:r>
              <a:rPr lang="en-US" sz="1600" dirty="0"/>
              <a:t>“monitor and manage interference” This sounds like an over-reaching continuously monitoring system that has not yet been instantiated.</a:t>
            </a:r>
            <a:br>
              <a:rPr lang="en-US" sz="1600" dirty="0"/>
            </a:br>
            <a:r>
              <a:rPr lang="en-US" sz="1600" dirty="0"/>
              <a:t>The very limited UK experiment (24 sites, see </a:t>
            </a:r>
            <a:r>
              <a:rPr lang="en-US" sz="1600" u="sng" dirty="0">
                <a:hlinkClick r:id="rId3"/>
              </a:rPr>
              <a:t>https://www.ofcom.org.uk/research-and-data/technology/radio-spectrum/spectrum-use/ams</a:t>
            </a:r>
            <a:r>
              <a:rPr lang="en-US" sz="1600" dirty="0"/>
              <a:t>) is unlikely to be expanded. Not all frequencies have the same value and warrant continuous monitoring.</a:t>
            </a:r>
          </a:p>
          <a:p>
            <a:pPr lvl="1"/>
            <a:r>
              <a:rPr lang="en-US" sz="1600" dirty="0"/>
              <a:t>What is the “finite resource”? All RF spectrum – to </a:t>
            </a:r>
            <a:r>
              <a:rPr lang="en-US" sz="1600" dirty="0" err="1"/>
              <a:t>terahetz</a:t>
            </a:r>
            <a:r>
              <a:rPr lang="en-US" sz="1600" dirty="0"/>
              <a:t>  -is finite?</a:t>
            </a:r>
          </a:p>
          <a:p>
            <a:pPr lvl="1"/>
            <a:r>
              <a:rPr lang="en-US" sz="1600" dirty="0"/>
              <a:t>Transmissions from low power devices (e.g. nearly all WLANs) do not need to be tracked and monitored by a central system</a:t>
            </a:r>
          </a:p>
          <a:p>
            <a:pPr lvl="1">
              <a:buFont typeface="Arial" panose="020B0604020202020204" pitchFamily="34" charset="0"/>
              <a:buChar char="•"/>
            </a:pPr>
            <a:endParaRPr lang="en-US" altLang="en-US" sz="14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09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754607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altLang="en-US" sz="2400" dirty="0"/>
              <a:t>ACMA 5 year Outlook</a:t>
            </a:r>
            <a:r>
              <a:rPr lang="en-US" altLang="en-US" sz="1400" dirty="0"/>
              <a:t> 2 of 2</a:t>
            </a:r>
            <a:endParaRPr lang="en-US" sz="2400" dirty="0"/>
          </a:p>
        </p:txBody>
      </p:sp>
      <p:sp>
        <p:nvSpPr>
          <p:cNvPr id="3" name="Content Placeholder 2"/>
          <p:cNvSpPr>
            <a:spLocks noGrp="1"/>
          </p:cNvSpPr>
          <p:nvPr>
            <p:ph idx="1"/>
          </p:nvPr>
        </p:nvSpPr>
        <p:spPr>
          <a:xfrm>
            <a:off x="685800" y="1295400"/>
            <a:ext cx="8305800" cy="5180012"/>
          </a:xfrm>
        </p:spPr>
        <p:txBody>
          <a:bodyPr/>
          <a:lstStyle/>
          <a:p>
            <a:pPr>
              <a:buFont typeface="Arial" panose="020B0604020202020204" pitchFamily="34" charset="0"/>
              <a:buChar char="•"/>
            </a:pPr>
            <a:r>
              <a:rPr lang="en-US" sz="1600" u="sng" dirty="0"/>
              <a:t>Motion:</a:t>
            </a:r>
            <a:r>
              <a:rPr lang="en-US" sz="1600" dirty="0"/>
              <a:t> </a:t>
            </a:r>
            <a:r>
              <a:rPr lang="en-US" sz="1600" b="0" dirty="0"/>
              <a:t>Move to approve the comments in </a:t>
            </a:r>
            <a:r>
              <a:rPr lang="en-US" sz="1600" dirty="0">
                <a:hlinkClick r:id="rId3"/>
              </a:rPr>
              <a:t>https://mentor.ieee.org/802.18/dcn/19/18-19-0058-05-0000-acma-5yr-spectrum-outlook-2019-23-ieee-802-comments.docx</a:t>
            </a:r>
            <a:r>
              <a:rPr lang="en-US" sz="1600" b="0" dirty="0"/>
              <a:t> response to ACMA’s Five-year spectrum outlook 2019-23 consultation. With the chair of 802.18 to have editorial privileges and send to the LMSC(EC) for review/approval and submission to the ACMA on or before 15 May</a:t>
            </a:r>
            <a:r>
              <a:rPr lang="en-US" altLang="en-US" sz="1600" dirty="0">
                <a:solidFill>
                  <a:schemeClr val="tx1"/>
                </a:solidFill>
              </a:rPr>
              <a:t> </a:t>
            </a:r>
            <a:r>
              <a:rPr lang="en-US" sz="1600" b="0" dirty="0"/>
              <a:t>2019.</a:t>
            </a:r>
          </a:p>
          <a:p>
            <a:endParaRPr lang="en-US" altLang="en-US" sz="1600" dirty="0">
              <a:solidFill>
                <a:schemeClr val="tx1"/>
              </a:solidFill>
            </a:endParaRPr>
          </a:p>
          <a:p>
            <a:r>
              <a:rPr lang="en-US" altLang="en-US" sz="1600" dirty="0"/>
              <a:t>		Moved by:  	Stuart Kerry (Ruckus)	</a:t>
            </a:r>
          </a:p>
          <a:p>
            <a:pPr lvl="1"/>
            <a:r>
              <a:rPr lang="en-US" altLang="en-US" sz="1600" b="1" dirty="0"/>
              <a:t>Seconded by:  	Mike Lynch (</a:t>
            </a:r>
            <a:r>
              <a:rPr lang="en-US" altLang="en-US" sz="1600" b="1" dirty="0" err="1"/>
              <a:t>MJLynch</a:t>
            </a:r>
            <a:r>
              <a:rPr lang="en-US" altLang="en-US" sz="1600" b="1" dirty="0"/>
              <a:t> Assoc.)</a:t>
            </a:r>
          </a:p>
          <a:p>
            <a:pPr lvl="1"/>
            <a:r>
              <a:rPr lang="en-US" altLang="en-US" sz="1600" b="1" dirty="0"/>
              <a:t>Discussion?	none</a:t>
            </a:r>
          </a:p>
          <a:p>
            <a:pPr lvl="1"/>
            <a:r>
              <a:rPr lang="en-US" altLang="en-US" sz="1600" b="1" dirty="0">
                <a:solidFill>
                  <a:schemeClr val="tx1"/>
                </a:solidFill>
              </a:rPr>
              <a:t>Vote:  _8_Y   /  _0_N   /  _0_A </a:t>
            </a:r>
          </a:p>
          <a:p>
            <a:pPr lvl="1"/>
            <a:endParaRPr lang="en-US" altLang="en-US" sz="1600" b="1" dirty="0">
              <a:solidFill>
                <a:schemeClr val="tx1"/>
              </a:solidFill>
            </a:endParaRPr>
          </a:p>
          <a:p>
            <a:pPr lvl="1"/>
            <a:r>
              <a:rPr lang="en-US" altLang="en-US" sz="1600" b="1" dirty="0" err="1">
                <a:solidFill>
                  <a:schemeClr val="tx1"/>
                </a:solidFill>
              </a:rPr>
              <a:t>VijayA</a:t>
            </a:r>
            <a:r>
              <a:rPr lang="en-US" altLang="en-US" sz="1600" b="1" dirty="0">
                <a:solidFill>
                  <a:schemeClr val="tx1"/>
                </a:solidFill>
              </a:rPr>
              <a:t>, </a:t>
            </a:r>
            <a:r>
              <a:rPr lang="en-US" altLang="en-US" sz="1600" b="1" dirty="0" err="1">
                <a:solidFill>
                  <a:schemeClr val="tx1"/>
                </a:solidFill>
              </a:rPr>
              <a:t>DorothyS</a:t>
            </a:r>
            <a:r>
              <a:rPr lang="en-US" altLang="en-US" sz="1600" b="1" dirty="0">
                <a:solidFill>
                  <a:schemeClr val="tx1"/>
                </a:solidFill>
              </a:rPr>
              <a:t>, </a:t>
            </a:r>
            <a:r>
              <a:rPr lang="en-US" altLang="en-US" sz="1600" b="1" dirty="0" err="1">
                <a:solidFill>
                  <a:schemeClr val="tx1"/>
                </a:solidFill>
              </a:rPr>
              <a:t>PaulN</a:t>
            </a:r>
            <a:r>
              <a:rPr lang="en-US" altLang="en-US" sz="1600" b="1" dirty="0">
                <a:solidFill>
                  <a:schemeClr val="tx1"/>
                </a:solidFill>
              </a:rPr>
              <a:t>, </a:t>
            </a:r>
            <a:r>
              <a:rPr lang="en-US" altLang="en-US" sz="1600" b="1" dirty="0" err="1">
                <a:solidFill>
                  <a:schemeClr val="tx1"/>
                </a:solidFill>
              </a:rPr>
              <a:t>HassanY</a:t>
            </a:r>
            <a:r>
              <a:rPr lang="en-US" altLang="en-US" sz="1600" b="1" dirty="0">
                <a:solidFill>
                  <a:schemeClr val="tx1"/>
                </a:solidFill>
              </a:rPr>
              <a:t>, </a:t>
            </a:r>
            <a:r>
              <a:rPr lang="en-US" altLang="en-US" sz="1600" b="1" dirty="0" err="1">
                <a:solidFill>
                  <a:schemeClr val="tx1"/>
                </a:solidFill>
              </a:rPr>
              <a:t>MikeL</a:t>
            </a:r>
            <a:r>
              <a:rPr lang="en-US" altLang="en-US" sz="1600" b="1" dirty="0">
                <a:solidFill>
                  <a:schemeClr val="tx1"/>
                </a:solidFill>
              </a:rPr>
              <a:t>, </a:t>
            </a:r>
            <a:r>
              <a:rPr lang="en-US" altLang="en-US" sz="1600" b="1" dirty="0" err="1">
                <a:solidFill>
                  <a:schemeClr val="tx1"/>
                </a:solidFill>
              </a:rPr>
              <a:t>PeterE</a:t>
            </a:r>
            <a:r>
              <a:rPr lang="en-US" altLang="en-US" sz="1600" b="1" dirty="0">
                <a:solidFill>
                  <a:schemeClr val="tx1"/>
                </a:solidFill>
              </a:rPr>
              <a:t>, </a:t>
            </a:r>
            <a:r>
              <a:rPr lang="en-US" altLang="en-US" sz="1600" b="1" dirty="0" err="1">
                <a:solidFill>
                  <a:schemeClr val="tx1"/>
                </a:solidFill>
              </a:rPr>
              <a:t>StuartK</a:t>
            </a:r>
            <a:r>
              <a:rPr lang="en-US" altLang="en-US" sz="1600" b="1" dirty="0">
                <a:solidFill>
                  <a:schemeClr val="tx1"/>
                </a:solidFill>
              </a:rPr>
              <a:t>, </a:t>
            </a:r>
            <a:r>
              <a:rPr lang="en-US" altLang="en-US" sz="1600" b="1" dirty="0" err="1">
                <a:solidFill>
                  <a:schemeClr val="tx1"/>
                </a:solidFill>
              </a:rPr>
              <a:t>jayh</a:t>
            </a:r>
            <a:r>
              <a:rPr lang="en-US" altLang="en-US" sz="1600" b="1" dirty="0">
                <a:solidFill>
                  <a:schemeClr val="tx1"/>
                </a:solidFill>
              </a:rPr>
              <a:t> </a:t>
            </a:r>
          </a:p>
          <a:p>
            <a:pPr lvl="1"/>
            <a:endParaRPr lang="en-US" altLang="en-US" sz="1600" b="1" dirty="0">
              <a:solidFill>
                <a:schemeClr val="tx1"/>
              </a:solidFill>
            </a:endParaRPr>
          </a:p>
          <a:p>
            <a:pPr lvl="1"/>
            <a:r>
              <a:rPr lang="en-US" altLang="en-US" sz="1600" b="1" dirty="0">
                <a:solidFill>
                  <a:schemeClr val="tx1"/>
                </a:solidFill>
              </a:rPr>
              <a:t>Motion - _Passed_</a:t>
            </a:r>
          </a:p>
          <a:p>
            <a:pPr lvl="1"/>
            <a:r>
              <a:rPr lang="en-US" altLang="en-US" sz="1600" b="1" dirty="0">
                <a:solidFill>
                  <a:schemeClr val="tx1"/>
                </a:solidFill>
              </a:rPr>
              <a:t>__10__ on the call</a:t>
            </a:r>
          </a:p>
          <a:p>
            <a:pPr lvl="1"/>
            <a:endParaRPr lang="en-US" altLang="en-US" sz="1600" b="1"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09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94793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8889" y="1166549"/>
            <a:ext cx="8150031" cy="5059552"/>
          </a:xfrm>
        </p:spPr>
        <p:txBody>
          <a:bodyPr/>
          <a:lstStyle/>
          <a:p>
            <a:pPr>
              <a:buFont typeface="Arial" panose="020B0604020202020204" pitchFamily="34" charset="0"/>
              <a:buChar char="•"/>
            </a:pPr>
            <a:r>
              <a:rPr lang="en-US" sz="1800" dirty="0"/>
              <a:t>Proceeding:</a:t>
            </a:r>
          </a:p>
          <a:p>
            <a:pPr lvl="1">
              <a:buFont typeface="Arial" panose="020B0604020202020204" pitchFamily="34" charset="0"/>
              <a:buChar char="•"/>
            </a:pPr>
            <a:r>
              <a:rPr lang="en-US" sz="1600" dirty="0">
                <a:hlinkClick r:id="rId2"/>
              </a:rPr>
              <a:t>https://www.fcc.gov/ecfs/search/filings?proceedings_name=18-357&amp;sort=date_disseminated,DESC</a:t>
            </a:r>
            <a:r>
              <a:rPr lang="en-US" sz="1600" dirty="0"/>
              <a:t> </a:t>
            </a:r>
          </a:p>
          <a:p>
            <a:pPr>
              <a:buFont typeface="Arial" panose="020B0604020202020204" pitchFamily="34" charset="0"/>
              <a:buChar char="•"/>
            </a:pPr>
            <a:r>
              <a:rPr lang="en-US" sz="1600" b="0" dirty="0"/>
              <a:t>Grant permission for C-V2X operations in the 5.865-5.925 GHz band, allowing for C-V2X to achieve its evolution path to 5G; and Maintain the 5.855-5.865 GHz frequencies for continued operations of the limited number of DSRC radios that have been deployed and any future DSRC radios that may be deployed.</a:t>
            </a:r>
          </a:p>
          <a:p>
            <a:r>
              <a:rPr lang="en-US" sz="1600" b="0" dirty="0"/>
              <a:t>V. Conclusion</a:t>
            </a:r>
            <a:br>
              <a:rPr lang="en-US" sz="1600" b="0" dirty="0"/>
            </a:br>
            <a:r>
              <a:rPr lang="en-US" sz="1600" b="0" dirty="0"/>
              <a:t>C-V2X has emerged as the best opportunity to further the vision of ITS in the 5.9 GHz band and respond to the societal needs that Congress, the Commission, and the DOT repeatedly have identified over the better part of the past three decades. As the Commission takes a broader look at the 5.9 GHz band, it should pursue a forward-looking approach for licensed ITS operations in the 5.9 GHz band as proposed herein that facilitates C-V2X’s evolution path to 5G. Moreover, during the pendency of this rulemaking, the Commission should grant 5GAA’s waiver request to enable initial deployments of this potentially life-saving technology as soon as possible.</a:t>
            </a:r>
            <a:r>
              <a:rPr lang="en-US" sz="1600" dirty="0">
                <a:solidFill>
                  <a:schemeClr val="tx1"/>
                </a:solidFill>
              </a:rPr>
              <a:t> </a:t>
            </a:r>
          </a:p>
          <a:p>
            <a:pPr lvl="5">
              <a:buFont typeface="Arial" panose="020B0604020202020204" pitchFamily="34" charset="0"/>
              <a:buChar char="•"/>
            </a:pPr>
            <a:endParaRPr lang="en-US" sz="1000" dirty="0"/>
          </a:p>
          <a:p>
            <a:pPr>
              <a:buFont typeface="Arial" panose="020B0604020202020204" pitchFamily="34" charset="0"/>
              <a:buChar char="•"/>
            </a:pPr>
            <a:r>
              <a:rPr lang="en-US" sz="1800" dirty="0"/>
              <a:t>ex </a:t>
            </a:r>
            <a:r>
              <a:rPr lang="en-US" sz="1800" dirty="0" err="1"/>
              <a:t>parte</a:t>
            </a:r>
            <a:r>
              <a:rPr lang="en-US" sz="1800" dirty="0"/>
              <a:t>, 05 April 2019:  (includes the 03 April ex </a:t>
            </a:r>
            <a:r>
              <a:rPr lang="en-US" sz="1800" dirty="0" err="1"/>
              <a:t>parte</a:t>
            </a:r>
            <a:r>
              <a:rPr lang="en-US" sz="1800" dirty="0"/>
              <a:t>) </a:t>
            </a:r>
            <a:endParaRPr lang="en-US" sz="1800" u="sng" dirty="0">
              <a:hlinkClick r:id="rId3"/>
            </a:endParaRPr>
          </a:p>
          <a:p>
            <a:pPr lvl="1">
              <a:buFont typeface="Arial" panose="020B0604020202020204" pitchFamily="34" charset="0"/>
              <a:buChar char="•"/>
            </a:pPr>
            <a:r>
              <a:rPr lang="en-US" sz="1200" u="sng" dirty="0">
                <a:hlinkClick r:id="rId3"/>
              </a:rPr>
              <a:t>https://ecfsapi.fcc.gov/file/1040534706725/5GAA%20Ex%20Parte%20Notice%204.5.19.pdf</a:t>
            </a:r>
            <a:r>
              <a:rPr lang="en-US" sz="1200" dirty="0"/>
              <a:t> </a:t>
            </a:r>
            <a:endParaRPr lang="en-US" sz="1200" dirty="0">
              <a:hlinkClick r:id="rId4"/>
            </a:endParaRPr>
          </a:p>
          <a:p>
            <a:pPr lvl="1">
              <a:buFont typeface="Arial" panose="020B0604020202020204" pitchFamily="34" charset="0"/>
              <a:buChar char="•"/>
            </a:pPr>
            <a:r>
              <a:rPr lang="en-US" sz="1200" dirty="0">
                <a:hlinkClick r:id="rId4"/>
              </a:rPr>
              <a:t>https://mentor.ieee.org/802.18/dcn/19/18-19-0051-00-0000-5gaa-waiver-ex-parte-notice-4-5-19-fcc-gn-18-357.pdf</a:t>
            </a:r>
            <a:r>
              <a:rPr lang="en-US" sz="1200" dirty="0"/>
              <a:t> </a:t>
            </a:r>
          </a:p>
          <a:p>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09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5EEB52DB-DCFA-42BE-B9C3-920179960C54}"/>
              </a:ext>
            </a:extLst>
          </p:cNvPr>
          <p:cNvSpPr txBox="1">
            <a:spLocks/>
          </p:cNvSpPr>
          <p:nvPr/>
        </p:nvSpPr>
        <p:spPr bwMode="auto">
          <a:xfrm>
            <a:off x="698889" y="631899"/>
            <a:ext cx="8445111" cy="631751"/>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5GAA requests the Commission consider a forward-looking approach 1 of 2 </a:t>
            </a:r>
          </a:p>
        </p:txBody>
      </p:sp>
    </p:spTree>
    <p:extLst>
      <p:ext uri="{BB962C8B-B14F-4D97-AF65-F5344CB8AC3E}">
        <p14:creationId xmlns:p14="http://schemas.microsoft.com/office/powerpoint/2010/main" val="1342807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445111" cy="631751"/>
          </a:xfrm>
        </p:spPr>
        <p:txBody>
          <a:bodyPr/>
          <a:lstStyle/>
          <a:p>
            <a:r>
              <a:rPr lang="en-US" sz="2000" dirty="0"/>
              <a:t>5GAA requests the Commission consider a forward-looking approach 2 of 2 </a:t>
            </a:r>
          </a:p>
        </p:txBody>
      </p:sp>
      <p:sp>
        <p:nvSpPr>
          <p:cNvPr id="3" name="Content Placeholder 2"/>
          <p:cNvSpPr>
            <a:spLocks noGrp="1"/>
          </p:cNvSpPr>
          <p:nvPr>
            <p:ph idx="1"/>
          </p:nvPr>
        </p:nvSpPr>
        <p:spPr>
          <a:xfrm>
            <a:off x="685800" y="972699"/>
            <a:ext cx="8064111" cy="5502714"/>
          </a:xfrm>
        </p:spPr>
        <p:txBody>
          <a:bodyPr/>
          <a:lstStyle/>
          <a:p>
            <a:pPr>
              <a:buFont typeface="Arial" panose="020B0604020202020204" pitchFamily="34" charset="0"/>
              <a:buChar char="•"/>
            </a:pPr>
            <a:r>
              <a:rPr lang="en-US" sz="1600" dirty="0"/>
              <a:t>At the end of 05 April ex </a:t>
            </a:r>
            <a:r>
              <a:rPr lang="en-US" sz="1600" dirty="0" err="1"/>
              <a:t>parte</a:t>
            </a:r>
            <a:r>
              <a:rPr lang="en-US" sz="1600" dirty="0"/>
              <a:t>,  they propose to re-band 75MHz of the 5.9GHz ITS spectrum:</a:t>
            </a:r>
          </a:p>
          <a:p>
            <a:pPr lvl="3">
              <a:spcBef>
                <a:spcPts val="0"/>
              </a:spcBef>
            </a:pPr>
            <a:r>
              <a:rPr lang="en-US" sz="600" dirty="0"/>
              <a:t> 	</a:t>
            </a:r>
            <a:r>
              <a:rPr lang="en-US" dirty="0"/>
              <a:t>	</a:t>
            </a:r>
            <a:r>
              <a:rPr lang="en-US" b="0" dirty="0"/>
              <a:t>5850-5855 5MHz 	Reserve Band</a:t>
            </a:r>
          </a:p>
          <a:p>
            <a:pPr lvl="4">
              <a:spcBef>
                <a:spcPts val="0"/>
              </a:spcBef>
            </a:pPr>
            <a:r>
              <a:rPr lang="en-US" dirty="0"/>
              <a:t>5855-5865 10MHz 	802.11 channel 172</a:t>
            </a:r>
          </a:p>
          <a:p>
            <a:pPr lvl="4">
              <a:spcBef>
                <a:spcPts val="0"/>
              </a:spcBef>
            </a:pPr>
            <a:r>
              <a:rPr lang="en-US" dirty="0"/>
              <a:t>5865-5905 40MHz 	for 5G-V2X</a:t>
            </a:r>
          </a:p>
          <a:p>
            <a:pPr lvl="4">
              <a:spcBef>
                <a:spcPts val="0"/>
              </a:spcBef>
            </a:pPr>
            <a:r>
              <a:rPr lang="en-US" dirty="0"/>
              <a:t>5905-5925 20MHz 	for LTE-V2X</a:t>
            </a:r>
          </a:p>
          <a:p>
            <a:pPr>
              <a:buFont typeface="Arial" panose="020B0604020202020204" pitchFamily="34" charset="0"/>
              <a:buChar char="•"/>
            </a:pPr>
            <a:r>
              <a:rPr lang="en-US" sz="1400" dirty="0"/>
              <a:t> </a:t>
            </a:r>
            <a:r>
              <a:rPr lang="en-US" sz="1600" dirty="0"/>
              <a:t>We could respond to the 05 April ex </a:t>
            </a:r>
            <a:r>
              <a:rPr lang="en-US" sz="1600" dirty="0" err="1"/>
              <a:t>parte</a:t>
            </a:r>
            <a:r>
              <a:rPr lang="en-US" sz="1600" dirty="0"/>
              <a:t>, some points to consider</a:t>
            </a:r>
          </a:p>
          <a:p>
            <a:pPr lvl="1">
              <a:buFont typeface="Arial" panose="020B0604020202020204" pitchFamily="34" charset="0"/>
              <a:buChar char="•"/>
            </a:pPr>
            <a:r>
              <a:rPr lang="en-US" sz="1400" dirty="0"/>
              <a:t>This is less DSRC bandwidth from original waiver, DSRC would be Chan. 172 only. </a:t>
            </a:r>
          </a:p>
          <a:p>
            <a:pPr lvl="1">
              <a:buFont typeface="Arial" panose="020B0604020202020204" pitchFamily="34" charset="0"/>
              <a:buChar char="•"/>
            </a:pPr>
            <a:r>
              <a:rPr lang="en-US" sz="1400" dirty="0"/>
              <a:t>Sharing in the band is not being accomplished as was one of the directives. </a:t>
            </a:r>
          </a:p>
          <a:p>
            <a:pPr lvl="1">
              <a:buFont typeface="Arial" panose="020B0604020202020204" pitchFamily="34" charset="0"/>
              <a:buChar char="•"/>
            </a:pPr>
            <a:r>
              <a:rPr lang="en-US" sz="1400" dirty="0"/>
              <a:t>Technology evolution does not work into this C-V2X approach</a:t>
            </a:r>
          </a:p>
          <a:p>
            <a:pPr lvl="1">
              <a:buFont typeface="Arial" panose="020B0604020202020204" pitchFamily="34" charset="0"/>
              <a:buChar char="•"/>
            </a:pPr>
            <a:r>
              <a:rPr lang="en-US" sz="1400" dirty="0"/>
              <a:t>How it affects the testing that the DoT has been doing and moving forward with.</a:t>
            </a:r>
          </a:p>
          <a:p>
            <a:pPr lvl="1">
              <a:buFont typeface="Arial" panose="020B0604020202020204" pitchFamily="34" charset="0"/>
              <a:buChar char="•"/>
            </a:pPr>
            <a:r>
              <a:rPr lang="en-US" sz="1400" dirty="0"/>
              <a:t>Note they want 4G and 5G in this. </a:t>
            </a:r>
          </a:p>
          <a:p>
            <a:pPr>
              <a:buFont typeface="Arial" panose="020B0604020202020204" pitchFamily="34" charset="0"/>
              <a:buChar char="•"/>
            </a:pPr>
            <a:r>
              <a:rPr lang="en-US" altLang="en-US" sz="1600" dirty="0"/>
              <a:t>Hearing an NPRM could be out by end of summer, with some of this…</a:t>
            </a:r>
          </a:p>
          <a:p>
            <a:pPr>
              <a:buFont typeface="Arial" panose="020B0604020202020204" pitchFamily="34" charset="0"/>
              <a:buChar char="•"/>
            </a:pPr>
            <a:r>
              <a:rPr lang="en-US" altLang="en-US" sz="1600" dirty="0">
                <a:solidFill>
                  <a:srgbClr val="00B0F0"/>
                </a:solidFill>
              </a:rPr>
              <a:t>As normal, any comment ready text is really needed.</a:t>
            </a:r>
          </a:p>
          <a:p>
            <a:pPr>
              <a:buFont typeface="Arial" panose="020B0604020202020204" pitchFamily="34" charset="0"/>
              <a:buChar char="•"/>
            </a:pPr>
            <a:r>
              <a:rPr lang="en-US" altLang="en-US" sz="1600" dirty="0"/>
              <a:t>With our goal to vote on comments by </a:t>
            </a:r>
            <a:r>
              <a:rPr lang="en-US" altLang="en-US" sz="1600" b="1" dirty="0"/>
              <a:t>16 May, Thursday in Atlanta</a:t>
            </a:r>
            <a:r>
              <a:rPr lang="en-US" altLang="en-US" sz="1600" dirty="0"/>
              <a:t>.</a:t>
            </a:r>
          </a:p>
          <a:p>
            <a:pPr>
              <a:buFont typeface="Arial" panose="020B0604020202020204" pitchFamily="34" charset="0"/>
              <a:buChar char="•"/>
            </a:pPr>
            <a:r>
              <a:rPr lang="en-US" altLang="en-US" sz="1600" dirty="0"/>
              <a:t>Info/request for input was sent to 802.11 and 802.11bd chairs and they have passed on. </a:t>
            </a:r>
          </a:p>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dirty="0"/>
              <a:t>At this point the chair has not received any contributions. </a:t>
            </a:r>
          </a:p>
          <a:p>
            <a:pPr>
              <a:buFont typeface="Arial" panose="020B0604020202020204" pitchFamily="34" charset="0"/>
              <a:buChar char="•"/>
            </a:pPr>
            <a:r>
              <a:rPr lang="en-US" sz="1600" dirty="0"/>
              <a:t>It was brought up a contribution is being worked on and we should see it next week at the interim. </a:t>
            </a:r>
          </a:p>
          <a:p>
            <a:pPr>
              <a:buFont typeface="Arial" panose="020B0604020202020204" pitchFamily="34" charset="0"/>
              <a:buChar char="•"/>
            </a:pPr>
            <a:endParaRPr lang="en-US" altLang="en-US" sz="1600" dirty="0"/>
          </a:p>
          <a:p>
            <a:pPr>
              <a:buFont typeface="Arial" panose="020B0604020202020204" pitchFamily="34" charset="0"/>
              <a:buChar char="•"/>
            </a:pPr>
            <a:endParaRPr lang="en-US" altLang="en-US" sz="1600" dirty="0"/>
          </a:p>
          <a:p>
            <a:pPr>
              <a:buFont typeface="Arial" panose="020B0604020202020204" pitchFamily="34" charset="0"/>
              <a:buChar char="•"/>
            </a:pPr>
            <a:endParaRPr 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09 May 2019</a:t>
            </a:r>
            <a:endParaRPr lang="en-GB" dirty="0"/>
          </a:p>
        </p:txBody>
      </p:sp>
      <p:sp>
        <p:nvSpPr>
          <p:cNvPr id="8" name="Footer Placeholder 7"/>
          <p:cNvSpPr>
            <a:spLocks noGrp="1"/>
          </p:cNvSpPr>
          <p:nvPr>
            <p:ph type="ftr" idx="14"/>
          </p:nvPr>
        </p:nvSpPr>
        <p:spPr>
          <a:xfrm>
            <a:off x="5334000" y="6629400"/>
            <a:ext cx="3184520" cy="180975"/>
          </a:xfrm>
        </p:spPr>
        <p:txBody>
          <a:bodyPr/>
          <a:lstStyle/>
          <a:p>
            <a:r>
              <a:rPr lang="en-US" dirty="0"/>
              <a:t>Jay Holcomb (Itron)</a:t>
            </a:r>
            <a:endParaRPr lang="en-GB" dirty="0"/>
          </a:p>
        </p:txBody>
      </p:sp>
    </p:spTree>
    <p:extLst>
      <p:ext uri="{BB962C8B-B14F-4D97-AF65-F5344CB8AC3E}">
        <p14:creationId xmlns:p14="http://schemas.microsoft.com/office/powerpoint/2010/main" val="3715578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724402" y="1128971"/>
            <a:ext cx="8387602" cy="5346442"/>
          </a:xfrm>
        </p:spPr>
        <p:txBody>
          <a:bodyPr/>
          <a:lstStyle/>
          <a:p>
            <a:pPr>
              <a:buFont typeface="Arial" panose="020B0604020202020204" pitchFamily="34" charset="0"/>
              <a:buChar char="•"/>
            </a:pPr>
            <a:r>
              <a:rPr lang="en-US" sz="1800" dirty="0"/>
              <a:t>Chair of 802.15.3d has brought up, ITU-R SM.2352 on THz communications needs to be updated.   There is an ITU-R WP1 meeting ending 05 June.</a:t>
            </a:r>
          </a:p>
          <a:p>
            <a:pPr lvl="1">
              <a:buFont typeface="Arial" panose="020B0604020202020204" pitchFamily="34" charset="0"/>
              <a:buChar char="•"/>
            </a:pPr>
            <a:r>
              <a:rPr lang="en-US" sz="1600" dirty="0"/>
              <a:t>The chair of 802.15.3d will be working on the updated text for review in 802.18 and current plan is to share with 802.15 in Atlanta wireless interim and approve it there, for the SC (aka EC) quick ballot and submission to ITU-R.  </a:t>
            </a:r>
          </a:p>
          <a:p>
            <a:pPr lvl="1">
              <a:buFont typeface="Arial" panose="020B0604020202020204" pitchFamily="34" charset="0"/>
              <a:buChar char="•"/>
            </a:pPr>
            <a:r>
              <a:rPr lang="en-US" sz="1600" b="1" dirty="0"/>
              <a:t>Status:  </a:t>
            </a:r>
            <a:r>
              <a:rPr lang="en-US" sz="1600" dirty="0"/>
              <a:t>we can hold till June and work on communications during July plenary.  </a:t>
            </a:r>
          </a:p>
          <a:p>
            <a:pPr lvl="5">
              <a:buFont typeface="Arial" panose="020B0604020202020204" pitchFamily="34" charset="0"/>
              <a:buChar char="•"/>
            </a:pPr>
            <a:endParaRPr lang="en-US" sz="1000" dirty="0"/>
          </a:p>
          <a:p>
            <a:pPr>
              <a:buFont typeface="Arial" panose="020B0604020202020204" pitchFamily="34" charset="0"/>
              <a:buChar char="•"/>
            </a:pPr>
            <a:r>
              <a:rPr lang="en-US" sz="1800" dirty="0"/>
              <a:t>Wi-Fi usage at final-4 </a:t>
            </a:r>
            <a:endParaRPr lang="en-US" sz="2000" dirty="0">
              <a:solidFill>
                <a:schemeClr val="tx1"/>
              </a:solidFill>
            </a:endParaRPr>
          </a:p>
          <a:p>
            <a:pPr lvl="1">
              <a:buFont typeface="Arial" panose="020B0604020202020204" pitchFamily="34" charset="0"/>
              <a:buChar char="•"/>
            </a:pPr>
            <a:r>
              <a:rPr lang="en-US" sz="1600" dirty="0"/>
              <a:t>From : </a:t>
            </a:r>
            <a:r>
              <a:rPr lang="en-US" sz="1600" dirty="0">
                <a:hlinkClick r:id="rId2"/>
              </a:rPr>
              <a:t>https://www.mobilesportsreport.com/</a:t>
            </a:r>
            <a:endParaRPr lang="en-US" sz="1600" dirty="0"/>
          </a:p>
          <a:p>
            <a:pPr lvl="1">
              <a:buFont typeface="Arial" panose="020B0604020202020204" pitchFamily="34" charset="0"/>
              <a:buChar char="•"/>
            </a:pPr>
            <a:r>
              <a:rPr lang="en-US" sz="1600" dirty="0"/>
              <a:t>Fans at this year’s NCAA Men’s Final Four basketball tournament at U.S. Bank Stadium in Minneapolis used more than 31 terabytes of data on the Wi-Fi network during the championship weekend,</a:t>
            </a:r>
          </a:p>
          <a:p>
            <a:pPr lvl="1">
              <a:buFont typeface="Arial" panose="020B0604020202020204" pitchFamily="34" charset="0"/>
              <a:buChar char="•"/>
            </a:pPr>
            <a:r>
              <a:rPr lang="en-US" sz="1600" dirty="0"/>
              <a:t>The peak concurrent user number from Final Four Saturday of 31,141 was also an overall record, beating Super Bowl 53’s mark of 30,605.  </a:t>
            </a:r>
          </a:p>
          <a:p>
            <a:pPr lvl="1">
              <a:buFont typeface="Arial" panose="020B0604020202020204" pitchFamily="34" charset="0"/>
              <a:buChar char="•"/>
            </a:pPr>
            <a:r>
              <a:rPr lang="en-US" sz="1600" dirty="0"/>
              <a:t>According to stadium network officials, there were 1,414 active Cisco access points for the Final Four games,</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Anything of note to discuss next week at the Wireless Interim?  nothing heard</a:t>
            </a:r>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09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8355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endParaRPr lang="en-US" sz="1800" dirty="0">
              <a:solidFill>
                <a:srgbClr val="00B0F0"/>
              </a:solidFill>
            </a:endParaRPr>
          </a:p>
          <a:p>
            <a:pPr>
              <a:buFont typeface="Arial" panose="020B0604020202020204" pitchFamily="34" charset="0"/>
              <a:buChar char="•"/>
            </a:pPr>
            <a:r>
              <a:rPr lang="en-US" sz="1800" dirty="0">
                <a:solidFill>
                  <a:srgbClr val="00B0F0"/>
                </a:solidFill>
              </a:rPr>
              <a:t>ACMA comments, chair to restart LMSC ballot. </a:t>
            </a:r>
          </a:p>
          <a:p>
            <a:pPr>
              <a:buFont typeface="Arial" panose="020B0604020202020204" pitchFamily="34" charset="0"/>
              <a:buChar char="•"/>
            </a:pPr>
            <a:r>
              <a:rPr lang="en-US" sz="1800" dirty="0">
                <a:solidFill>
                  <a:srgbClr val="00B0F0"/>
                </a:solidFill>
              </a:rPr>
              <a:t>5GAA ex </a:t>
            </a:r>
            <a:r>
              <a:rPr lang="en-US" sz="1800" dirty="0" err="1">
                <a:solidFill>
                  <a:srgbClr val="00B0F0"/>
                </a:solidFill>
              </a:rPr>
              <a:t>parte</a:t>
            </a:r>
            <a:r>
              <a:rPr lang="en-US" sz="1800" dirty="0">
                <a:solidFill>
                  <a:srgbClr val="00B0F0"/>
                </a:solidFill>
              </a:rPr>
              <a:t> comment ready text, waiver could be out anytime, and/or help shape the NPRM.   Target 16 May to vote on comments. </a:t>
            </a:r>
          </a:p>
          <a:p>
            <a:pPr>
              <a:buFont typeface="Arial" panose="020B0604020202020204" pitchFamily="34" charset="0"/>
              <a:buChar char="•"/>
            </a:pPr>
            <a:r>
              <a:rPr lang="en-US" sz="1800" dirty="0">
                <a:solidFill>
                  <a:srgbClr val="00B0F0"/>
                </a:solidFill>
              </a:rPr>
              <a:t>Add reference of Wi-Fi info on previous slide.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09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Note:  registration is out for July 2019 Plenary in Vienna, Austria. </a:t>
            </a:r>
          </a:p>
          <a:p>
            <a:pPr marL="285750" indent="-285750">
              <a:buFont typeface="Arial" panose="020B0604020202020204" pitchFamily="34" charset="0"/>
              <a:buChar char="•"/>
            </a:pPr>
            <a:r>
              <a:rPr lang="en-US" sz="1800" dirty="0">
                <a:solidFill>
                  <a:schemeClr val="tx1"/>
                </a:solidFill>
              </a:rPr>
              <a:t>Nothing else brought up.</a:t>
            </a:r>
          </a:p>
          <a:p>
            <a:pPr marL="0" indent="0"/>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09 May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30 May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https://mentor.ieee.org/802.18/dcn/16/18-16-0038-12-0000-teleconference-call-in-info.pptx</a:t>
            </a:r>
            <a:r>
              <a:rPr lang="en-US" sz="1800" dirty="0"/>
              <a:t>  </a:t>
            </a:r>
            <a:r>
              <a:rPr lang="en-US" altLang="en-US" sz="1800" b="1" dirty="0"/>
              <a:t>(</a:t>
            </a:r>
            <a:r>
              <a:rPr lang="en-US" altLang="en-US" sz="1800" b="1" i="1" u="sng" dirty="0"/>
              <a:t>or latest) </a:t>
            </a:r>
            <a:r>
              <a:rPr lang="en-US" altLang="en-US" sz="1800" b="1" i="1" u="sng" dirty="0">
                <a:highlight>
                  <a:srgbClr val="FFFF00"/>
                </a:highlight>
              </a:rPr>
              <a:t>(new for 02may and on)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r>
              <a:rPr lang="en-US" sz="1800" dirty="0"/>
              <a:t>Note: no teleconference 23 May. </a:t>
            </a:r>
          </a:p>
          <a:p>
            <a:pPr marL="457200" lvl="1" indent="0"/>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15:46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14 – 16 May Wireless Interim in Atlanta, GA, USA at the Grand Hyatt in Buckhead.  Next Week. </a:t>
            </a:r>
            <a:endParaRPr lang="en-US" sz="1800" dirty="0"/>
          </a:p>
          <a:p>
            <a:pPr lvl="1">
              <a:buFont typeface="Arial" panose="020B0604020202020204" pitchFamily="34" charset="0"/>
              <a:buChar char="•"/>
            </a:pPr>
            <a:r>
              <a:rPr lang="en-US" sz="1600" dirty="0"/>
              <a:t>Normal time slots, Tuesday AM2 and Thursday AM1</a:t>
            </a:r>
          </a:p>
          <a:p>
            <a:pPr marL="457200" lvl="1" indent="0"/>
            <a:r>
              <a:rPr lang="en-US" sz="1400" dirty="0"/>
              <a:t> </a:t>
            </a:r>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May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09 May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369332"/>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 </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EU V2X – Delegated Act, regulation latest was published 13.3.2019.</a:t>
            </a:r>
          </a:p>
          <a:p>
            <a:pPr marL="685800" lvl="1">
              <a:buFont typeface="Arial" panose="020B0604020202020204" pitchFamily="34" charset="0"/>
              <a:buChar char="•"/>
            </a:pPr>
            <a:r>
              <a:rPr lang="en-US" sz="1600" dirty="0">
                <a:solidFill>
                  <a:schemeClr val="tx1"/>
                </a:solidFill>
              </a:rPr>
              <a:t>5GAA has been lobbying the EU parliament hard to not accept this and  which has now caused a full vote next week. </a:t>
            </a:r>
            <a:endParaRPr lang="en-US" sz="1600" dirty="0">
              <a:solidFill>
                <a:schemeClr val="bg1">
                  <a:lumMod val="85000"/>
                </a:schemeClr>
              </a:solidFill>
            </a:endParaRPr>
          </a:p>
          <a:p>
            <a:pPr marL="685800" lvl="1">
              <a:buFont typeface="Arial" panose="020B0604020202020204" pitchFamily="34" charset="0"/>
              <a:buChar char="•"/>
            </a:pPr>
            <a:r>
              <a:rPr lang="en-US" sz="1600" dirty="0">
                <a:solidFill>
                  <a:schemeClr val="tx1"/>
                </a:solidFill>
              </a:rPr>
              <a:t>If </a:t>
            </a:r>
            <a:r>
              <a:rPr lang="en-US" sz="1600" b="1" dirty="0">
                <a:solidFill>
                  <a:schemeClr val="tx1"/>
                </a:solidFill>
              </a:rPr>
              <a:t>anyone</a:t>
            </a:r>
            <a:r>
              <a:rPr lang="en-US" sz="1600" dirty="0">
                <a:solidFill>
                  <a:schemeClr val="tx1"/>
                </a:solidFill>
              </a:rPr>
              <a:t> can let the EU parliament know your concerns and opinion and to support the regulation in the short time till next Wednesday, please do. </a:t>
            </a:r>
          </a:p>
          <a:p>
            <a:pPr marL="685800" lvl="1">
              <a:buFont typeface="Arial" panose="020B0604020202020204" pitchFamily="34" charset="0"/>
              <a:buChar char="•"/>
            </a:pPr>
            <a:r>
              <a:rPr lang="en-US" sz="1600" dirty="0">
                <a:solidFill>
                  <a:schemeClr val="tx1"/>
                </a:solidFill>
              </a:rPr>
              <a:t>Key is to go with the evolution with DSRC and not to fragment the spectrum. </a:t>
            </a:r>
          </a:p>
          <a:p>
            <a:pPr marL="685800" lvl="1">
              <a:buFont typeface="Arial" panose="020B0604020202020204" pitchFamily="34" charset="0"/>
              <a:buChar char="•"/>
            </a:pPr>
            <a:r>
              <a:rPr lang="en-US" sz="1600" dirty="0">
                <a:solidFill>
                  <a:schemeClr val="tx1"/>
                </a:solidFill>
              </a:rPr>
              <a:t>The Delegated Act can be found at: </a:t>
            </a:r>
          </a:p>
          <a:p>
            <a:pPr marL="685800" lvl="1">
              <a:buFont typeface="Arial" panose="020B0604020202020204" pitchFamily="34" charset="0"/>
              <a:buChar char="•"/>
            </a:pPr>
            <a:r>
              <a:rPr lang="en-US" sz="1600" dirty="0"/>
              <a:t>Posted here: </a:t>
            </a:r>
            <a:r>
              <a:rPr lang="en-US" sz="1600" u="sng" dirty="0">
                <a:hlinkClick r:id="rId2"/>
              </a:rPr>
              <a:t>https://ec.europa.eu/transport/themes/its/news/2019-03-13-c-its_en</a:t>
            </a:r>
            <a:endParaRPr lang="en-US" sz="1600" u="sng" dirty="0"/>
          </a:p>
          <a:p>
            <a:pPr marL="685800" lvl="1">
              <a:buFont typeface="Arial" panose="020B0604020202020204" pitchFamily="34" charset="0"/>
              <a:buChar char="•"/>
            </a:pPr>
            <a:r>
              <a:rPr lang="en-US" sz="1600" dirty="0">
                <a:solidFill>
                  <a:schemeClr val="tx1"/>
                </a:solidFill>
              </a:rPr>
              <a:t>And revised on Mentor from draft posted here in January: </a:t>
            </a:r>
          </a:p>
          <a:p>
            <a:pPr marL="685800" lvl="1">
              <a:buFont typeface="Arial" panose="020B0604020202020204" pitchFamily="34" charset="0"/>
              <a:buChar char="•"/>
            </a:pPr>
            <a:r>
              <a:rPr lang="en-US" sz="1600" u="sng" dirty="0">
                <a:hlinkClick r:id="rId3"/>
              </a:rPr>
              <a:t>https://mentor.ieee.org/802.18/dcn/19/18-19-0007-01-0000-european-commission-v2x-draft-law.pdf</a:t>
            </a:r>
            <a:r>
              <a:rPr lang="en-US" sz="1600" u="sng" dirty="0"/>
              <a:t> </a:t>
            </a:r>
          </a:p>
          <a:p>
            <a:pPr>
              <a:spcBef>
                <a:spcPts val="0"/>
              </a:spcBef>
              <a:buFont typeface="Arial" panose="020B0604020202020204" pitchFamily="34" charset="0"/>
              <a:buChar char="•"/>
            </a:pPr>
            <a:r>
              <a:rPr lang="en-US" sz="1600" b="0" dirty="0"/>
              <a:t>BTW – it’s title: </a:t>
            </a:r>
            <a:endParaRPr lang="en-US" b="0" dirty="0"/>
          </a:p>
          <a:p>
            <a:pPr algn="ctr">
              <a:spcBef>
                <a:spcPts val="0"/>
              </a:spcBef>
            </a:pPr>
            <a:r>
              <a:rPr lang="en-US" b="0" dirty="0"/>
              <a:t> </a:t>
            </a:r>
            <a:r>
              <a:rPr lang="en-US" sz="1600" b="0" dirty="0"/>
              <a:t>COMMISSION DELEGATED REGULATION (EU) …/... </a:t>
            </a:r>
          </a:p>
          <a:p>
            <a:pPr algn="ctr">
              <a:spcBef>
                <a:spcPts val="0"/>
              </a:spcBef>
            </a:pPr>
            <a:r>
              <a:rPr lang="en-US" sz="1600" b="0" dirty="0"/>
              <a:t>of 13.3.2019 </a:t>
            </a:r>
          </a:p>
          <a:p>
            <a:pPr algn="ctr">
              <a:spcBef>
                <a:spcPts val="0"/>
              </a:spcBef>
            </a:pPr>
            <a:r>
              <a:rPr lang="en-US" sz="1600" b="0" dirty="0"/>
              <a:t>supplementing Directive 2010/40/EU of the European Parliament and of the Council with regard to the deployment and operational use of cooperative intelligent transport systems </a:t>
            </a:r>
            <a:endParaRPr lang="en-US" sz="1600"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09 May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716629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42 (9 on EC)</a:t>
            </a:r>
            <a:r>
              <a:rPr lang="en-US" altLang="en-US" sz="1800" dirty="0">
                <a:solidFill>
                  <a:schemeClr val="tx1"/>
                </a:solidFill>
              </a:rPr>
              <a:t>;  Nearly Voters: 3;   Aspirant members: 18</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09 May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330"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09 May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May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09 May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1037411"/>
            <a:ext cx="3875088"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ACMA comment change requested</a:t>
            </a:r>
          </a:p>
          <a:p>
            <a:pPr lvl="1">
              <a:buFont typeface="Arial" panose="020B0604020202020204" pitchFamily="34" charset="0"/>
              <a:buChar char="•"/>
            </a:pPr>
            <a:r>
              <a:rPr lang="en-US" sz="1400" dirty="0"/>
              <a:t>5GAA requests FCC to look forward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5GAA comments</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p>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lvl="1">
              <a:spcBef>
                <a:spcPts val="0"/>
              </a:spcBef>
              <a:buFont typeface="Arial" panose="020B0604020202020204" pitchFamily="34" charset="0"/>
              <a:buChar char="•"/>
            </a:pPr>
            <a:endParaRPr lang="en-US" sz="1400" dirty="0">
              <a:solidFill>
                <a:schemeClr val="tx1"/>
              </a:solidFill>
            </a:endParaRPr>
          </a:p>
          <a:p>
            <a:pPr marL="285750" indent="-285750">
              <a:spcBef>
                <a:spcPts val="0"/>
              </a:spcBef>
              <a:buFont typeface="Arial" panose="020B0604020202020204" pitchFamily="34" charset="0"/>
              <a:buChar char="•"/>
            </a:pPr>
            <a:r>
              <a:rPr lang="en-US" sz="1400" b="0" dirty="0"/>
              <a:t>ACMA comment change requested</a:t>
            </a:r>
          </a:p>
          <a:p>
            <a:pPr marL="685800" lvl="1">
              <a:spcBef>
                <a:spcPts val="0"/>
              </a:spcBef>
              <a:buFont typeface="Arial" panose="020B0604020202020204" pitchFamily="34" charset="0"/>
              <a:buChar char="•"/>
            </a:pPr>
            <a:r>
              <a:rPr lang="en-US" sz="1400" dirty="0"/>
              <a:t>From LMSC ballot </a:t>
            </a:r>
            <a:endParaRPr lang="en-US" sz="1400" b="0" dirty="0"/>
          </a:p>
          <a:p>
            <a:pPr marL="0" indent="0">
              <a:spcBef>
                <a:spcPts val="0"/>
              </a:spcBef>
            </a:pPr>
            <a:endParaRPr lang="en-US" sz="1400" b="0" dirty="0"/>
          </a:p>
          <a:p>
            <a:pPr>
              <a:spcBef>
                <a:spcPts val="0"/>
              </a:spcBef>
              <a:buFont typeface="Arial" panose="020B0604020202020204" pitchFamily="34" charset="0"/>
              <a:buChar char="•"/>
            </a:pPr>
            <a:r>
              <a:rPr lang="en-US" sz="1400" b="0" dirty="0">
                <a:solidFill>
                  <a:schemeClr val="tx1"/>
                </a:solidFill>
              </a:rPr>
              <a:t>5GAA requests FCC to look forward</a:t>
            </a:r>
          </a:p>
          <a:p>
            <a:pPr lvl="1">
              <a:spcBef>
                <a:spcPts val="0"/>
              </a:spcBef>
              <a:buFont typeface="Arial" panose="020B0604020202020204" pitchFamily="34" charset="0"/>
              <a:buChar char="•"/>
            </a:pPr>
            <a:r>
              <a:rPr lang="en-US" altLang="en-US" sz="1000" b="0" kern="0" dirty="0"/>
              <a:t> </a:t>
            </a:r>
          </a:p>
          <a:p>
            <a:pPr lvl="1">
              <a:spcBef>
                <a:spcPts val="0"/>
              </a:spcBef>
              <a:buFont typeface="Arial" panose="020B0604020202020204" pitchFamily="34" charset="0"/>
              <a:buChar char="•"/>
            </a:pPr>
            <a:endParaRPr lang="en-US" altLang="en-US" sz="10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Update to ITU-R SM.2352  on THz communications. </a:t>
            </a:r>
          </a:p>
          <a:p>
            <a:pPr lvl="1">
              <a:spcBef>
                <a:spcPts val="0"/>
              </a:spcBef>
              <a:buFont typeface="Arial" panose="020B0604020202020204" pitchFamily="34" charset="0"/>
              <a:buChar char="•"/>
            </a:pPr>
            <a:r>
              <a:rPr lang="en-US" altLang="en-US" sz="1400" kern="0" dirty="0"/>
              <a:t>Wi-Fi usage </a:t>
            </a:r>
          </a:p>
          <a:p>
            <a:pPr lvl="1">
              <a:spcBef>
                <a:spcPts val="0"/>
              </a:spcBef>
              <a:buFont typeface="Arial" panose="020B0604020202020204" pitchFamily="34" charset="0"/>
              <a:buChar char="•"/>
            </a:pPr>
            <a:r>
              <a:rPr lang="en-US" altLang="en-US" sz="1400" kern="0" dirty="0"/>
              <a:t>Next week’s f2f Interim, discussion points</a:t>
            </a:r>
          </a:p>
          <a:p>
            <a:pPr lvl="1">
              <a:spcBef>
                <a:spcPts val="0"/>
              </a:spcBef>
              <a:buFont typeface="Arial" panose="020B0604020202020204" pitchFamily="34" charset="0"/>
              <a:buChar char="•"/>
            </a:pPr>
            <a:r>
              <a:rPr lang="en-US" altLang="en-US" sz="1400" b="0" kern="0" dirty="0"/>
              <a:t> </a:t>
            </a:r>
          </a:p>
          <a:p>
            <a:pPr lvl="1">
              <a:spcBef>
                <a:spcPts val="0"/>
              </a:spcBef>
              <a:buFont typeface="Arial" panose="020B0604020202020204" pitchFamily="34" charset="0"/>
              <a:buChar char="•"/>
            </a:pPr>
            <a:endParaRPr lang="en-US" sz="1400" dirty="0"/>
          </a:p>
          <a:p>
            <a:pPr marL="457200" lvl="1" indent="0">
              <a:spcBef>
                <a:spcPts val="0"/>
              </a:spcBef>
            </a:pPr>
            <a:r>
              <a:rPr lang="en-US" sz="1400" dirty="0"/>
              <a:t> </a:t>
            </a:r>
          </a:p>
          <a:p>
            <a:pPr lvl="1">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sz="140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1011149"/>
            <a:ext cx="8229602" cy="5457337"/>
          </a:xfrm>
        </p:spPr>
        <p:txBody>
          <a:bodyPr/>
          <a:lstStyle/>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Peter </a:t>
            </a:r>
          </a:p>
          <a:p>
            <a:r>
              <a:rPr lang="en-US" altLang="en-US" sz="1600" b="1" dirty="0">
                <a:solidFill>
                  <a:schemeClr val="tx1"/>
                </a:solidFill>
              </a:rPr>
              <a:t>		Seconded by:	Vijay </a:t>
            </a:r>
            <a:endParaRPr lang="en-US" altLang="en-US" sz="1600" dirty="0">
              <a:solidFill>
                <a:schemeClr val="tx1"/>
              </a:solidFill>
            </a:endParaRPr>
          </a:p>
          <a:p>
            <a:pPr lvl="1"/>
            <a:r>
              <a:rPr lang="en-US" altLang="en-US" sz="1600" b="1" dirty="0">
                <a:solidFill>
                  <a:schemeClr val="tx1"/>
                </a:solidFill>
              </a:rPr>
              <a:t>Discussion?  	None</a:t>
            </a:r>
          </a:p>
          <a:p>
            <a:pPr lvl="1"/>
            <a:r>
              <a:rPr lang="en-US" altLang="en-US" sz="1600" b="1" dirty="0">
                <a:solidFill>
                  <a:schemeClr val="tx1"/>
                </a:solidFill>
              </a:rPr>
              <a:t>Vote:  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02 May 2019in document: </a:t>
            </a:r>
            <a:r>
              <a:rPr lang="en-US" sz="1600" u="sng" dirty="0">
                <a:hlinkClick r:id="rId2"/>
              </a:rPr>
              <a:t>https://mentor.ieee.org/802.18/dcn/19/18-19-0057-00-0000-minutes-02may19-rrtag-teleconference.docx</a:t>
            </a:r>
            <a:r>
              <a:rPr lang="en-US" sz="1600" u="sng" dirty="0"/>
              <a:t>   </a:t>
            </a:r>
            <a:r>
              <a:rPr lang="en-US" sz="1600" b="1" dirty="0"/>
              <a:t>Posted:  </a:t>
            </a:r>
            <a:r>
              <a:rPr lang="en-US" sz="1600" b="0" dirty="0"/>
              <a:t>05-May-2019 22:32:02 ET</a:t>
            </a:r>
          </a:p>
          <a:p>
            <a:pPr marL="0" indent="0"/>
            <a:r>
              <a:rPr lang="en-US" altLang="en-US" sz="1600" b="0" dirty="0">
                <a:solidFill>
                  <a:schemeClr val="tx1"/>
                </a:solidFill>
              </a:rPr>
              <a:t>	</a:t>
            </a:r>
            <a:r>
              <a:rPr lang="en-US" altLang="en-US" sz="1600" dirty="0">
                <a:solidFill>
                  <a:schemeClr val="tx1"/>
                </a:solidFill>
              </a:rPr>
              <a:t>Moved by:  	Vijay</a:t>
            </a:r>
          </a:p>
          <a:p>
            <a:r>
              <a:rPr lang="en-US" altLang="en-US" sz="1600" dirty="0">
                <a:solidFill>
                  <a:schemeClr val="tx1"/>
                </a:solidFill>
              </a:rPr>
              <a:t>		Seconded 		Jay</a:t>
            </a:r>
          </a:p>
          <a:p>
            <a:r>
              <a:rPr lang="en-US" altLang="en-US" sz="1600" b="1" dirty="0">
                <a:solidFill>
                  <a:schemeClr val="tx1"/>
                </a:solidFill>
              </a:rPr>
              <a:t>		Discussion?  	None</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tx1"/>
                </a:solidFill>
              </a:rPr>
              <a:t>Unanimous consent</a:t>
            </a:r>
          </a:p>
          <a:p>
            <a:endParaRPr lang="en-US" altLang="en-US" sz="16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RR-TAG is in need of a vice-chair and secretary, </a:t>
            </a:r>
            <a:r>
              <a:rPr lang="en-US" altLang="en-US" sz="1600" dirty="0">
                <a:solidFill>
                  <a:srgbClr val="7030A0"/>
                </a:solidFill>
              </a:rPr>
              <a:t>is there anyone that can help? </a:t>
            </a:r>
            <a:r>
              <a:rPr lang="en-US" altLang="en-US" sz="1600" dirty="0">
                <a:solidFill>
                  <a:schemeClr val="tx1"/>
                </a:solidFill>
              </a:rPr>
              <a:t>________</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09 May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2"/>
              </a:rPr>
              <a:t>&lt;ojeu&gt;</a:t>
            </a:r>
            <a:r>
              <a:rPr lang="en-US" altLang="en-US" sz="1800" b="0" dirty="0"/>
              <a:t>   </a:t>
            </a:r>
            <a:r>
              <a:rPr lang="en-US" altLang="en-US" sz="1800" b="0" dirty="0">
                <a:hlinkClick r:id="rId3"/>
              </a:rPr>
              <a:t>&lt;HStds&gt;</a:t>
            </a:r>
            <a:r>
              <a:rPr lang="en-US" altLang="en-US" sz="1800" b="0" dirty="0"/>
              <a:t>   </a:t>
            </a:r>
          </a:p>
          <a:p>
            <a:pPr lvl="1">
              <a:buFont typeface="Arial" panose="020B0604020202020204" pitchFamily="34" charset="0"/>
              <a:buChar char="•"/>
            </a:pPr>
            <a:r>
              <a:rPr lang="en-US" sz="1600" dirty="0">
                <a:solidFill>
                  <a:schemeClr val="tx1"/>
                </a:solidFill>
              </a:rPr>
              <a:t>Finland asked for a delay on the delegated act (V2X) in taking effect in 60 days, </a:t>
            </a:r>
            <a:r>
              <a:rPr lang="en-US" sz="1600" dirty="0" err="1">
                <a:solidFill>
                  <a:schemeClr val="tx1"/>
                </a:solidFill>
              </a:rPr>
              <a:t>tbd</a:t>
            </a:r>
            <a:r>
              <a:rPr lang="en-US" sz="1600" dirty="0">
                <a:solidFill>
                  <a:schemeClr val="tx1"/>
                </a:solidFill>
              </a:rPr>
              <a:t>.</a:t>
            </a:r>
          </a:p>
          <a:p>
            <a:pPr lvl="2">
              <a:buFont typeface="Arial" panose="020B0604020202020204" pitchFamily="34" charset="0"/>
              <a:buChar char="•"/>
            </a:pPr>
            <a:r>
              <a:rPr lang="en-US" sz="1600" dirty="0">
                <a:solidFill>
                  <a:schemeClr val="tx1"/>
                </a:solidFill>
              </a:rPr>
              <a:t>It takes 16 countries &amp; 65% of population to stop the act from going into effect. </a:t>
            </a:r>
          </a:p>
          <a:p>
            <a:pPr lvl="2">
              <a:buFont typeface="Arial" panose="020B0604020202020204" pitchFamily="34" charset="0"/>
              <a:buChar char="•"/>
            </a:pPr>
            <a:r>
              <a:rPr lang="en-US" sz="1600" dirty="0">
                <a:solidFill>
                  <a:schemeClr val="tx1"/>
                </a:solidFill>
              </a:rPr>
              <a:t>It is a mandatory act, and would be </a:t>
            </a:r>
            <a:r>
              <a:rPr lang="en-US" sz="1600" dirty="0" err="1">
                <a:solidFill>
                  <a:schemeClr val="tx1"/>
                </a:solidFill>
              </a:rPr>
              <a:t>requied</a:t>
            </a:r>
            <a:r>
              <a:rPr lang="en-US" sz="1600" dirty="0">
                <a:solidFill>
                  <a:schemeClr val="tx1"/>
                </a:solidFill>
              </a:rPr>
              <a:t> in 28 countries. </a:t>
            </a:r>
          </a:p>
          <a:p>
            <a:pPr lvl="1">
              <a:buFont typeface="Arial" panose="020B0604020202020204" pitchFamily="34" charset="0"/>
              <a:buChar char="•"/>
            </a:pPr>
            <a:r>
              <a:rPr lang="en-US" sz="1600" dirty="0">
                <a:solidFill>
                  <a:schemeClr val="tx1"/>
                </a:solidFill>
              </a:rPr>
              <a:t>Before: Work going on an ERM on co-existence studies between IEEE 802.11p/DSRC and 3GPP/C-V2X, both Co-channel and non-Co channels.   </a:t>
            </a:r>
          </a:p>
          <a:p>
            <a:pPr lvl="2">
              <a:buFont typeface="Arial" panose="020B0604020202020204" pitchFamily="34" charset="0"/>
              <a:buChar char="•"/>
            </a:pPr>
            <a:r>
              <a:rPr lang="en-US" sz="1400" dirty="0">
                <a:solidFill>
                  <a:schemeClr val="tx1"/>
                </a:solidFill>
              </a:rPr>
              <a:t>EC V2X – Delegated Act, regulation latest was published 13.3.2019 and passed in Parliament, now to member states.</a:t>
            </a:r>
          </a:p>
          <a:p>
            <a:pPr lvl="2">
              <a:buFont typeface="Arial" panose="020B0604020202020204" pitchFamily="34" charset="0"/>
              <a:buChar char="•"/>
            </a:pPr>
            <a:r>
              <a:rPr lang="en-US" sz="1400" dirty="0">
                <a:solidFill>
                  <a:schemeClr val="tx1"/>
                </a:solidFill>
              </a:rPr>
              <a:t>If no changes will go into effect 13may</a:t>
            </a:r>
          </a:p>
          <a:p>
            <a:pPr marL="0"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#102, 17-20 June, Sophia Antipolis , </a:t>
            </a:r>
          </a:p>
          <a:p>
            <a:pPr lvl="1">
              <a:spcBef>
                <a:spcPts val="0"/>
              </a:spcBef>
              <a:buFont typeface="Arial" panose="020B0604020202020204" pitchFamily="34" charset="0"/>
              <a:buChar char="•"/>
            </a:pPr>
            <a:r>
              <a:rPr lang="en-US" sz="1200" dirty="0">
                <a:solidFill>
                  <a:schemeClr val="tx1"/>
                </a:solidFill>
              </a:rPr>
              <a:t>Nothing brought up this week</a:t>
            </a:r>
          </a:p>
          <a:p>
            <a:pPr marL="457200" lvl="1" indent="0">
              <a:spcBef>
                <a:spcPts val="0"/>
              </a:spcBef>
            </a:pPr>
            <a:endParaRPr lang="en-US" sz="12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#55, 27-28 June, Sophia Antipolis</a:t>
            </a:r>
          </a:p>
          <a:p>
            <a:pPr lvl="1">
              <a:spcBef>
                <a:spcPts val="0"/>
              </a:spcBef>
              <a:buFont typeface="Arial" panose="020B0604020202020204" pitchFamily="34" charset="0"/>
              <a:buChar char="•"/>
            </a:pPr>
            <a:r>
              <a:rPr lang="en-US" sz="1600" dirty="0"/>
              <a:t>EN 300 328 </a:t>
            </a:r>
            <a:r>
              <a:rPr lang="en-US" sz="1600" dirty="0" err="1"/>
              <a:t>SRDoc</a:t>
            </a:r>
            <a:r>
              <a:rPr lang="en-US" sz="1600" dirty="0"/>
              <a:t> underway</a:t>
            </a:r>
          </a:p>
          <a:p>
            <a:pPr lvl="1">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next meeting #49, 08-09 May, </a:t>
            </a:r>
            <a:r>
              <a:rPr lang="en-US" sz="1800" dirty="0"/>
              <a:t>Leinfelden DE</a:t>
            </a:r>
            <a:endParaRPr lang="en-US" sz="180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brought up this week</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May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38355" y="1066800"/>
            <a:ext cx="8534400" cy="5293520"/>
          </a:xfrm>
        </p:spPr>
        <p:txBody>
          <a:bodyPr/>
          <a:lstStyle/>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3"/>
              </a:rPr>
              <a:t>&lt;SE45&gt;</a:t>
            </a:r>
            <a:r>
              <a:rPr lang="en-US" altLang="en-US" sz="1800" b="0" dirty="0"/>
              <a:t>  </a:t>
            </a:r>
            <a:r>
              <a:rPr lang="en-US" sz="1800" dirty="0"/>
              <a:t>next meeting #8, ____________ </a:t>
            </a:r>
          </a:p>
          <a:p>
            <a:pPr lvl="1">
              <a:buFont typeface="Arial" panose="020B0604020202020204" pitchFamily="34" charset="0"/>
              <a:buChar char="•"/>
            </a:pPr>
            <a:r>
              <a:rPr lang="en-US" sz="1600" dirty="0">
                <a:solidFill>
                  <a:schemeClr val="tx1"/>
                </a:solidFill>
              </a:rPr>
              <a:t>ECC report 302 is in publication process. All was resolved. </a:t>
            </a:r>
          </a:p>
          <a:p>
            <a:pPr marL="457200" lvl="1" indent="0"/>
            <a:endParaRPr lang="en-US" sz="1600" dirty="0">
              <a:solidFill>
                <a:schemeClr val="tx1"/>
              </a:solidFill>
            </a:endParaRP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&lt;FM57&gt;</a:t>
            </a:r>
            <a:r>
              <a:rPr lang="en-US" altLang="en-US" sz="1800" b="0" dirty="0"/>
              <a:t>  </a:t>
            </a:r>
            <a:r>
              <a:rPr lang="en-US" sz="1800" dirty="0"/>
              <a:t>next meeting #7, 16-17 May, Copenhagen</a:t>
            </a:r>
            <a:endParaRPr lang="en-US" sz="1800" b="0" dirty="0"/>
          </a:p>
          <a:p>
            <a:pPr lvl="1">
              <a:buFont typeface="Arial" panose="020B0604020202020204" pitchFamily="34" charset="0"/>
              <a:buChar char="•"/>
            </a:pPr>
            <a:r>
              <a:rPr lang="en-US" sz="1600" dirty="0">
                <a:solidFill>
                  <a:schemeClr val="tx1"/>
                </a:solidFill>
              </a:rPr>
              <a:t>There was a decline for more studies, however this may come up again in #8. </a:t>
            </a:r>
          </a:p>
          <a:p>
            <a:pPr lvl="1">
              <a:buFont typeface="Arial" panose="020B0604020202020204" pitchFamily="34" charset="0"/>
              <a:buChar char="•"/>
            </a:pPr>
            <a:r>
              <a:rPr lang="en-US" sz="1600" dirty="0">
                <a:solidFill>
                  <a:schemeClr val="tx1"/>
                </a:solidFill>
              </a:rPr>
              <a:t>Working on Report A, to get to the EC.  Just a couple of WIs being worked on.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600" dirty="0">
              <a:solidFill>
                <a:schemeClr val="tx1"/>
              </a:solidFill>
            </a:endParaRPr>
          </a:p>
          <a:p>
            <a:pPr marL="457200" lvl="1" indent="0"/>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May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altLang="en-US" sz="2400" dirty="0"/>
              <a:t>ACMA 5 year Outlook</a:t>
            </a:r>
            <a:r>
              <a:rPr lang="en-US" altLang="en-US" sz="1400" dirty="0"/>
              <a:t> 1 of 2</a:t>
            </a:r>
            <a:endParaRPr lang="en-US" sz="2400" dirty="0"/>
          </a:p>
        </p:txBody>
      </p:sp>
      <p:sp>
        <p:nvSpPr>
          <p:cNvPr id="3" name="Content Placeholder 2"/>
          <p:cNvSpPr>
            <a:spLocks noGrp="1"/>
          </p:cNvSpPr>
          <p:nvPr>
            <p:ph idx="1"/>
          </p:nvPr>
        </p:nvSpPr>
        <p:spPr>
          <a:xfrm>
            <a:off x="624240" y="1120849"/>
            <a:ext cx="8305800" cy="5354564"/>
          </a:xfrm>
        </p:spPr>
        <p:txBody>
          <a:bodyPr/>
          <a:lstStyle/>
          <a:p>
            <a:pPr>
              <a:buFont typeface="Arial" panose="020B0604020202020204" pitchFamily="34" charset="0"/>
              <a:buChar char="•"/>
            </a:pPr>
            <a:r>
              <a:rPr lang="en-US" sz="1600" dirty="0">
                <a:hlinkClick r:id="rId3"/>
              </a:rPr>
              <a:t>https://www.acma.gov.au/theACMA/draft-five-year-spectrum-outlook-2019-23</a:t>
            </a:r>
            <a:endParaRPr lang="en-US" sz="1600" dirty="0"/>
          </a:p>
          <a:p>
            <a:pPr>
              <a:buFont typeface="Arial" panose="020B0604020202020204" pitchFamily="34" charset="0"/>
              <a:buChar char="•"/>
            </a:pPr>
            <a:r>
              <a:rPr lang="en-US" altLang="en-US" sz="1600" dirty="0">
                <a:hlinkClick r:id="rId4"/>
              </a:rPr>
              <a:t>https://mentor.ieee.org/802.18/dcn/19/18-19-0048-00-0000-acma-draft-five-year-spectrum-outlook-2019-23.docx</a:t>
            </a:r>
            <a:endParaRPr lang="en-US" altLang="en-US" sz="1600" dirty="0"/>
          </a:p>
          <a:p>
            <a:pPr>
              <a:buFont typeface="Arial" panose="020B0604020202020204" pitchFamily="34" charset="0"/>
              <a:buChar char="•"/>
            </a:pPr>
            <a:r>
              <a:rPr lang="en-US" altLang="en-US" sz="1800" dirty="0"/>
              <a:t>Comments due 16 May 2019</a:t>
            </a:r>
          </a:p>
          <a:p>
            <a:pPr>
              <a:buFont typeface="Arial" panose="020B0604020202020204" pitchFamily="34" charset="0"/>
              <a:buChar char="•"/>
            </a:pPr>
            <a:r>
              <a:rPr lang="en-US" sz="1800" dirty="0"/>
              <a:t>Status: </a:t>
            </a:r>
          </a:p>
          <a:p>
            <a:pPr lvl="1">
              <a:buFont typeface="Arial" panose="020B0604020202020204" pitchFamily="34" charset="0"/>
              <a:buChar char="•"/>
            </a:pPr>
            <a:r>
              <a:rPr lang="en-US" sz="1600" dirty="0"/>
              <a:t>Once a 2</a:t>
            </a:r>
            <a:r>
              <a:rPr lang="en-US" sz="1600" baseline="30000" dirty="0"/>
              <a:t>nd</a:t>
            </a:r>
            <a:r>
              <a:rPr lang="en-US" sz="1600" dirty="0"/>
              <a:t> was found the 5 day LMSC(EC) ballot went out late Tuesday.</a:t>
            </a:r>
          </a:p>
          <a:p>
            <a:pPr lvl="1">
              <a:buFont typeface="Arial" panose="020B0604020202020204" pitchFamily="34" charset="0"/>
              <a:buChar char="•"/>
            </a:pPr>
            <a:r>
              <a:rPr lang="en-US" sz="1600" dirty="0"/>
              <a:t>Did have one update after the RR-TAG approval, see rev03, what went to the LMSC. </a:t>
            </a:r>
          </a:p>
          <a:p>
            <a:pPr lvl="2">
              <a:buFont typeface="Arial" panose="020B0604020202020204" pitchFamily="34" charset="0"/>
              <a:buChar char="•"/>
            </a:pPr>
            <a:r>
              <a:rPr lang="en-US" sz="1600" dirty="0"/>
              <a:t>ACMA just put out a new consultation on 3.4GHz and a good place to add to a point we already had on harmonization with other regulatory bodies. </a:t>
            </a:r>
          </a:p>
          <a:p>
            <a:pPr lvl="2">
              <a:buFont typeface="Arial" panose="020B0604020202020204" pitchFamily="34" charset="0"/>
              <a:buChar char="•"/>
            </a:pPr>
            <a:r>
              <a:rPr lang="en-US" sz="1600" dirty="0">
                <a:hlinkClick r:id="rId5"/>
              </a:rPr>
              <a:t>https://mentor.ieee.org/802.18/dcn/19/18-19-0058-03-0000-acma-5yr-spectrum-outlook-2019-23-ieee-802-comments.docx</a:t>
            </a:r>
            <a:r>
              <a:rPr lang="en-US" sz="1600" dirty="0"/>
              <a:t> </a:t>
            </a:r>
          </a:p>
          <a:p>
            <a:pPr lvl="4">
              <a:buFont typeface="Arial" panose="020B0604020202020204" pitchFamily="34" charset="0"/>
              <a:buChar char="•"/>
            </a:pPr>
            <a:endParaRPr lang="en-US" altLang="en-US" sz="1200" dirty="0">
              <a:solidFill>
                <a:schemeClr val="tx1"/>
              </a:solidFill>
            </a:endParaRPr>
          </a:p>
          <a:p>
            <a:pPr>
              <a:buFont typeface="Arial" panose="020B0604020202020204" pitchFamily="34" charset="0"/>
              <a:buChar char="•"/>
            </a:pPr>
            <a:r>
              <a:rPr lang="en-US" altLang="en-US" sz="1800" dirty="0">
                <a:solidFill>
                  <a:schemeClr val="tx1"/>
                </a:solidFill>
              </a:rPr>
              <a:t>Wednesday, a requested update from LMSC member in this LMSC ballot, </a:t>
            </a:r>
            <a:r>
              <a:rPr lang="en-US" altLang="en-US" sz="1800" dirty="0"/>
              <a:t>See next slide.</a:t>
            </a:r>
          </a:p>
          <a:p>
            <a:pPr>
              <a:buFont typeface="Arial" panose="020B0604020202020204" pitchFamily="34" charset="0"/>
              <a:buChar char="•"/>
            </a:pPr>
            <a:r>
              <a:rPr lang="en-US" altLang="en-US" sz="1800" dirty="0"/>
              <a:t>After discussion, we re-approve comments w/o the paragraph in question and will re-start the LMSC ballot with an early close.  </a:t>
            </a:r>
          </a:p>
          <a:p>
            <a:pPr marL="0" indent="0"/>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09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73581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35035</TotalTime>
  <Words>2826</Words>
  <Application>Microsoft Office PowerPoint</Application>
  <PresentationFormat>On-screen Show (4:3)</PresentationFormat>
  <Paragraphs>346</Paragraphs>
  <Slides>19</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27"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-1</vt:lpstr>
      <vt:lpstr>EU items to share -2 </vt:lpstr>
      <vt:lpstr>ACMA 5 year Outlook 1 of 2</vt:lpstr>
      <vt:lpstr>ACMA 5 year Outlook 2 of 2</vt:lpstr>
      <vt:lpstr>ACMA 5 year Outlook 2 of 2</vt:lpstr>
      <vt:lpstr>PowerPoint Presentation</vt:lpstr>
      <vt:lpstr>5GAA requests the Commission consider a forward-looking approach 2 of 2 </vt:lpstr>
      <vt:lpstr>General Discussion Items</vt:lpstr>
      <vt:lpstr>Actions Required</vt:lpstr>
      <vt:lpstr>Any Other Business</vt:lpstr>
      <vt:lpstr>Adjourn</vt:lpstr>
      <vt:lpstr>PowerPoint Presentation</vt:lpstr>
      <vt:lpstr>Any Other Business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1467</cp:revision>
  <cp:lastPrinted>1601-01-01T00:00:00Z</cp:lastPrinted>
  <dcterms:created xsi:type="dcterms:W3CDTF">2016-03-03T14:54:45Z</dcterms:created>
  <dcterms:modified xsi:type="dcterms:W3CDTF">2019-05-10T12:33:24Z</dcterms:modified>
</cp:coreProperties>
</file>