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330" r:id="rId5"/>
    <p:sldId id="516" r:id="rId6"/>
    <p:sldId id="559" r:id="rId7"/>
    <p:sldId id="517" r:id="rId8"/>
    <p:sldId id="486" r:id="rId9"/>
    <p:sldId id="560" r:id="rId10"/>
    <p:sldId id="575" r:id="rId11"/>
    <p:sldId id="571" r:id="rId12"/>
    <p:sldId id="573" r:id="rId13"/>
    <p:sldId id="572" r:id="rId14"/>
    <p:sldId id="524" r:id="rId15"/>
    <p:sldId id="498" r:id="rId16"/>
    <p:sldId id="402" r:id="rId17"/>
    <p:sldId id="403" r:id="rId18"/>
    <p:sldId id="576" r:id="rId19"/>
    <p:sldId id="574" r:id="rId20"/>
    <p:sldId id="578"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23" autoAdjust="0"/>
    <p:restoredTop sz="96642" autoAdjust="0"/>
  </p:normalViewPr>
  <p:slideViewPr>
    <p:cSldViewPr>
      <p:cViewPr varScale="1">
        <p:scale>
          <a:sx n="110" d="100"/>
          <a:sy n="110" d="100"/>
        </p:scale>
        <p:origin x="1056"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09-May-19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73296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97251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76794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9877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 May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May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802.18-19/0059r00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urldefense.proofpoint.com/v2/url?u=https-3A__www.ofcom.org.uk_research-2Dand-2Ddata_technology_radio-2Dspectrum_spectrum-2Duse_ams&amp;d=DwMGaQ&amp;c=pqcuzKEN_84c78MOSc5_fw&amp;r=z8R-nWJ8GIxwjOjNKhEFByb-tZ6XE3GZXWSggNdVo-w&amp;m=djtxQNbVy6kJXtp-lzEvR-qg3CNW6B6KfZ3eu5y98oc&amp;s=WvS7xN2Sr0Hci-ORCZ3MWgMZPTv8jV7mlDd3-8MiQuM&amp;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9/18-19-0058-02-0000-acma-5yr-spectrum-outlook-2019-23-ieee-802-comment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058-02-0000-acma-5yr-spectrum-outlook-2019-23-ieee-802-comment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57-00-0000-minutes-02may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ma.gov.au/theACMA/draft-five-year-spectrum-outlook-2019-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mentor.ieee.org/802.18/dcn/19/18-19-0058-03-0000-acma-5yr-spectrum-outlook-2019-23-ieee-802-comments.docx" TargetMode="External"/><Relationship Id="rId4" Type="http://schemas.openxmlformats.org/officeDocument/2006/relationships/hyperlink" Target="https://mentor.ieee.org/802.18/dcn/19/18-19-0048-00-0000-acma-draft-five-year-spectrum-outlook-2019-23.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 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09 May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3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2 of 2</a:t>
            </a:r>
            <a:endParaRPr lang="en-US" sz="2400" dirty="0"/>
          </a:p>
        </p:txBody>
      </p:sp>
      <p:sp>
        <p:nvSpPr>
          <p:cNvPr id="3" name="Content Placeholder 2"/>
          <p:cNvSpPr>
            <a:spLocks noGrp="1"/>
          </p:cNvSpPr>
          <p:nvPr>
            <p:ph idx="1"/>
          </p:nvPr>
        </p:nvSpPr>
        <p:spPr>
          <a:xfrm>
            <a:off x="698889" y="1046089"/>
            <a:ext cx="8305800" cy="5180012"/>
          </a:xfrm>
        </p:spPr>
        <p:txBody>
          <a:bodyPr/>
          <a:lstStyle/>
          <a:p>
            <a:pPr>
              <a:buFont typeface="Arial" panose="020B0604020202020204" pitchFamily="34" charset="0"/>
              <a:buChar char="•"/>
            </a:pPr>
            <a:r>
              <a:rPr lang="en-US" sz="1600" dirty="0">
                <a:solidFill>
                  <a:schemeClr val="tx1"/>
                </a:solidFill>
              </a:rPr>
              <a:t>List i</a:t>
            </a:r>
            <a:r>
              <a:rPr lang="en-US" sz="1600" dirty="0"/>
              <a:t>tem 7, the statement in the second bullet is vague and should be deleted.</a:t>
            </a:r>
          </a:p>
          <a:p>
            <a:pPr lvl="1"/>
            <a:r>
              <a:rPr lang="en-US" sz="1600" i="1" dirty="0"/>
              <a:t>“In regard to the longer-term view, IEEE 802 believes that creating and maintaining a dynamic database of all RF spectrum use will enable the maximum utilization of this finite resource. It can monitor and manage interference to licensed users and critical national defense spectrum, while opening a large amount of spectrum for opportunistic use, such as for disaster recovery and bringing broadband to unserved or underserved segments of the population.”</a:t>
            </a:r>
            <a:endParaRPr lang="en-US" sz="1600" dirty="0"/>
          </a:p>
          <a:p>
            <a:pPr lvl="1"/>
            <a:r>
              <a:rPr lang="en-US" sz="1600" dirty="0"/>
              <a:t>Who is creating the DB? ACMA? </a:t>
            </a:r>
          </a:p>
          <a:p>
            <a:pPr lvl="1"/>
            <a:r>
              <a:rPr lang="en-US" sz="1600" dirty="0"/>
              <a:t>“all RF spectrum use” Is the DB local to Australia? Global? </a:t>
            </a:r>
          </a:p>
          <a:p>
            <a:pPr lvl="1"/>
            <a:r>
              <a:rPr lang="en-US" sz="1600" dirty="0"/>
              <a:t>“maximum utilization” – isn’t effective utilization enough? Cost of maximum utilization likely prohibitive.</a:t>
            </a:r>
          </a:p>
          <a:p>
            <a:pPr lvl="1"/>
            <a:r>
              <a:rPr lang="en-US" sz="1600" dirty="0"/>
              <a:t>“monitor and manage interference” This sounds like an over-reaching continuously monitoring system that has not yet been instantiated.</a:t>
            </a:r>
            <a:br>
              <a:rPr lang="en-US" sz="1600" dirty="0"/>
            </a:br>
            <a:r>
              <a:rPr lang="en-US" sz="1600" dirty="0"/>
              <a:t>The very limited UK experiment (24 sites, see </a:t>
            </a:r>
            <a:r>
              <a:rPr lang="en-US" sz="1600" u="sng" dirty="0">
                <a:hlinkClick r:id="rId3"/>
              </a:rPr>
              <a:t>https://www.ofcom.org.uk/research-and-data/technology/radio-spectrum/spectrum-use/ams</a:t>
            </a:r>
            <a:r>
              <a:rPr lang="en-US" sz="1600" dirty="0"/>
              <a:t>) is unlikely to be expanded. Not all frequencies have the same value and warrant continuous monitoring.</a:t>
            </a:r>
          </a:p>
          <a:p>
            <a:pPr lvl="1"/>
            <a:r>
              <a:rPr lang="en-US" sz="1600" dirty="0"/>
              <a:t>What is the “finite resource”? All RF spectrum – to </a:t>
            </a:r>
            <a:r>
              <a:rPr lang="en-US" sz="1600" dirty="0" err="1"/>
              <a:t>terahetz</a:t>
            </a:r>
            <a:r>
              <a:rPr lang="en-US" sz="1600" dirty="0"/>
              <a:t>  -is finite?</a:t>
            </a:r>
          </a:p>
          <a:p>
            <a:pPr lvl="1"/>
            <a:r>
              <a:rPr lang="en-US" sz="1600" dirty="0"/>
              <a:t>Transmissions from low power devices (e.g. nearly all WLANs) do not need to be tracked and monitored by a central system</a:t>
            </a:r>
          </a:p>
          <a:p>
            <a:pPr lvl="1">
              <a:buFont typeface="Arial" panose="020B0604020202020204" pitchFamily="34" charset="0"/>
              <a:buChar char="•"/>
            </a:pPr>
            <a:endParaRPr lang="en-US" alt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54607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85800" y="972699"/>
            <a:ext cx="8064111" cy="5502714"/>
          </a:xfrm>
        </p:spPr>
        <p:txBody>
          <a:bodyPr/>
          <a:lstStyle/>
          <a:p>
            <a:pPr>
              <a:buFont typeface="Arial" panose="020B0604020202020204" pitchFamily="34" charset="0"/>
              <a:buChar char="•"/>
            </a:pPr>
            <a:r>
              <a:rPr lang="en-US" sz="1600" dirty="0"/>
              <a:t>At the end of 05 April ex </a:t>
            </a:r>
            <a:r>
              <a:rPr lang="en-US" sz="1600" dirty="0" err="1"/>
              <a:t>parte</a:t>
            </a:r>
            <a:r>
              <a:rPr lang="en-US" sz="1600" dirty="0"/>
              <a:t>,  they propose to re-band 75MHz of the 5.9GHz ITS spectrum:</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a:buFont typeface="Arial" panose="020B0604020202020204" pitchFamily="34" charset="0"/>
              <a:buChar char="•"/>
            </a:pPr>
            <a:r>
              <a:rPr lang="en-US" sz="1400" dirty="0"/>
              <a:t> </a:t>
            </a:r>
            <a:r>
              <a:rPr lang="en-US" sz="1600" dirty="0"/>
              <a:t>We could respond to the 05 April ex </a:t>
            </a:r>
            <a:r>
              <a:rPr lang="en-US" sz="1600" dirty="0" err="1"/>
              <a:t>parte</a:t>
            </a:r>
            <a:r>
              <a:rPr lang="en-US" sz="1600" dirty="0"/>
              <a:t>, some points to consider</a:t>
            </a:r>
          </a:p>
          <a:p>
            <a:pPr lvl="1">
              <a:buFont typeface="Arial" panose="020B0604020202020204" pitchFamily="34" charset="0"/>
              <a:buChar char="•"/>
            </a:pPr>
            <a:r>
              <a:rPr lang="en-US" sz="1400" dirty="0"/>
              <a:t>This is less DSRC bandwidth from original waiver, DSRC would be Chan. 172 only. </a:t>
            </a:r>
          </a:p>
          <a:p>
            <a:pPr lvl="1">
              <a:buFont typeface="Arial" panose="020B0604020202020204" pitchFamily="34" charset="0"/>
              <a:buChar char="•"/>
            </a:pPr>
            <a:r>
              <a:rPr lang="en-US" sz="1400" dirty="0"/>
              <a:t>Sharing in the band is not being accomplished as was one of the directives. </a:t>
            </a:r>
          </a:p>
          <a:p>
            <a:pPr lvl="1">
              <a:buFont typeface="Arial" panose="020B0604020202020204" pitchFamily="34" charset="0"/>
              <a:buChar char="•"/>
            </a:pPr>
            <a:r>
              <a:rPr lang="en-US" sz="1400" dirty="0"/>
              <a:t>Technology evolution does not work into this C-V2X approach</a:t>
            </a:r>
          </a:p>
          <a:p>
            <a:pPr lvl="1">
              <a:buFont typeface="Arial" panose="020B0604020202020204" pitchFamily="34" charset="0"/>
              <a:buChar char="•"/>
            </a:pPr>
            <a:r>
              <a:rPr lang="en-US" sz="1400" dirty="0"/>
              <a:t>How it affects the testing that the DoT has been doing and moving forward with.</a:t>
            </a:r>
          </a:p>
          <a:p>
            <a:pPr lvl="1">
              <a:buFont typeface="Arial" panose="020B0604020202020204" pitchFamily="34" charset="0"/>
              <a:buChar char="•"/>
            </a:pPr>
            <a:r>
              <a:rPr lang="en-US" sz="1400" dirty="0"/>
              <a:t>Note they want 4G and 5G in this. </a:t>
            </a:r>
          </a:p>
          <a:p>
            <a:pPr>
              <a:buFont typeface="Arial" panose="020B0604020202020204" pitchFamily="34" charset="0"/>
              <a:buChar char="•"/>
            </a:pPr>
            <a:r>
              <a:rPr lang="en-US" altLang="en-US" sz="1600" dirty="0"/>
              <a:t>Hearing an NPRM could be out by end of summer, with some of this…</a:t>
            </a:r>
          </a:p>
          <a:p>
            <a:pPr>
              <a:buFont typeface="Arial" panose="020B0604020202020204" pitchFamily="34" charset="0"/>
              <a:buChar char="•"/>
            </a:pPr>
            <a:r>
              <a:rPr lang="en-US" altLang="en-US" sz="1600" dirty="0">
                <a:solidFill>
                  <a:srgbClr val="00B0F0"/>
                </a:solidFill>
              </a:rPr>
              <a:t>As normal, any comment ready text is really needed.</a:t>
            </a:r>
          </a:p>
          <a:p>
            <a:pPr>
              <a:buFont typeface="Arial" panose="020B0604020202020204" pitchFamily="34" charset="0"/>
              <a:buChar char="•"/>
            </a:pPr>
            <a:r>
              <a:rPr lang="en-US" altLang="en-US" sz="1600" dirty="0"/>
              <a:t>With our goal to vote on comments by </a:t>
            </a:r>
            <a:r>
              <a:rPr lang="en-US" altLang="en-US" sz="1600" b="1" dirty="0"/>
              <a:t>16 May, Thursday in Atlanta</a:t>
            </a:r>
            <a:r>
              <a:rPr lang="en-US" altLang="en-US" sz="1600" dirty="0"/>
              <a:t>.</a:t>
            </a:r>
          </a:p>
          <a:p>
            <a:pPr>
              <a:buFont typeface="Arial" panose="020B0604020202020204" pitchFamily="34" charset="0"/>
              <a:buChar char="•"/>
            </a:pPr>
            <a:r>
              <a:rPr lang="en-US" altLang="en-US" sz="1600" dirty="0"/>
              <a:t>Info/request for input was sent to 802.11 and 802.11bd chairs and they have passed on.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At this point the chair has not received any contributions.</a:t>
            </a:r>
          </a:p>
          <a:p>
            <a:pPr>
              <a:buFont typeface="Arial" panose="020B0604020202020204" pitchFamily="34" charset="0"/>
              <a:buChar char="•"/>
            </a:pPr>
            <a:r>
              <a:rPr lang="en-US" altLang="en-US" sz="1600" dirty="0"/>
              <a:t> </a:t>
            </a:r>
          </a:p>
          <a:p>
            <a:pPr>
              <a:buFont typeface="Arial" panose="020B0604020202020204" pitchFamily="34" charset="0"/>
              <a:buChar char="•"/>
            </a:pPr>
            <a:endParaRPr lang="en-US" altLang="en-US" sz="16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128971"/>
            <a:ext cx="8387602" cy="5346442"/>
          </a:xfrm>
        </p:spPr>
        <p:txBody>
          <a:bodyPr/>
          <a:lstStyle/>
          <a:p>
            <a:pPr>
              <a:buFont typeface="Arial" panose="020B0604020202020204" pitchFamily="34" charset="0"/>
              <a:buChar char="•"/>
            </a:pPr>
            <a:r>
              <a:rPr lang="en-US" sz="1800" dirty="0"/>
              <a:t>Chair of 802.15.3d has brought up, ITU-R SM.2352 on THz communications needs to be updated.   There is an IUT-R WP1 meeting ending 05 June.</a:t>
            </a:r>
          </a:p>
          <a:p>
            <a:pPr lvl="1">
              <a:buFont typeface="Arial" panose="020B0604020202020204" pitchFamily="34" charset="0"/>
              <a:buChar char="•"/>
            </a:pPr>
            <a:r>
              <a:rPr lang="en-US" sz="1600" dirty="0"/>
              <a:t>The chair of 802.15.3d will be working on the updated text for review in 802.18 and current plan is to share with 802.15 in Atlanta wireless interim and approve it there, for the SC (aka EC) quick ballot and submission to ITU-R.  </a:t>
            </a:r>
          </a:p>
          <a:p>
            <a:pPr lvl="1">
              <a:buFont typeface="Arial" panose="020B0604020202020204" pitchFamily="34" charset="0"/>
              <a:buChar char="•"/>
            </a:pPr>
            <a:r>
              <a:rPr lang="en-US" sz="1600" b="1" dirty="0"/>
              <a:t>Status:  </a:t>
            </a:r>
            <a:r>
              <a:rPr lang="en-US" sz="1600" dirty="0"/>
              <a:t>we can hold till June and work on communications during July plenary.  </a:t>
            </a:r>
          </a:p>
          <a:p>
            <a:pPr>
              <a:buFont typeface="Arial" panose="020B0604020202020204" pitchFamily="34" charset="0"/>
              <a:buChar char="•"/>
            </a:pPr>
            <a:endParaRPr lang="en-US" sz="1800" dirty="0"/>
          </a:p>
          <a:p>
            <a:pPr>
              <a:buFont typeface="Arial" panose="020B0604020202020204" pitchFamily="34" charset="0"/>
              <a:buChar char="•"/>
            </a:pPr>
            <a:r>
              <a:rPr lang="en-US" sz="1800" dirty="0"/>
              <a:t>Wi-Fi usage at final-4, </a:t>
            </a:r>
            <a:r>
              <a:rPr lang="en-US" sz="1800" dirty="0">
                <a:solidFill>
                  <a:schemeClr val="bg1"/>
                </a:solidFill>
              </a:rPr>
              <a:t>that </a:t>
            </a:r>
            <a:r>
              <a:rPr lang="en-US" sz="2000" dirty="0">
                <a:solidFill>
                  <a:schemeClr val="bg1"/>
                </a:solidFill>
              </a:rPr>
              <a:t>Gonzaga didn’t make this year!</a:t>
            </a:r>
          </a:p>
          <a:p>
            <a:pPr lvl="1">
              <a:buFont typeface="Arial" panose="020B0604020202020204" pitchFamily="34" charset="0"/>
              <a:buChar char="•"/>
            </a:pPr>
            <a:r>
              <a:rPr lang="en-US" sz="1400" dirty="0"/>
              <a:t>Fans at this year’s NCAA Men’s Final Four basketball tournament at U.S. Bank Stadium in Minneapolis used more than 31 terabytes of data on the Wi-Fi network during the championship weekend,</a:t>
            </a:r>
          </a:p>
          <a:p>
            <a:pPr lvl="1">
              <a:buFont typeface="Arial" panose="020B0604020202020204" pitchFamily="34" charset="0"/>
              <a:buChar char="•"/>
            </a:pPr>
            <a:r>
              <a:rPr lang="en-US" sz="1400" dirty="0"/>
              <a:t>The peak concurrent user number from Final Four Saturday of 31,141 was also an overall record, beating Super Bowl 53’s mark of 30,605.  </a:t>
            </a:r>
          </a:p>
          <a:p>
            <a:pPr lvl="1">
              <a:buFont typeface="Arial" panose="020B0604020202020204" pitchFamily="34" charset="0"/>
              <a:buChar char="•"/>
            </a:pPr>
            <a:r>
              <a:rPr lang="en-US" sz="1400" dirty="0"/>
              <a:t>According to stadium network officials, there were 1,414 active Cisco access points for the Final Four games,</a:t>
            </a:r>
          </a:p>
          <a:p>
            <a:pPr>
              <a:buFont typeface="Arial" panose="020B0604020202020204" pitchFamily="34" charset="0"/>
              <a:buChar char="•"/>
            </a:pPr>
            <a:endParaRPr lang="en-US" sz="1800" dirty="0"/>
          </a:p>
          <a:p>
            <a:pPr>
              <a:buFont typeface="Arial" panose="020B0604020202020204" pitchFamily="34" charset="0"/>
              <a:buChar char="•"/>
            </a:pPr>
            <a:r>
              <a:rPr lang="en-US" sz="1800" dirty="0"/>
              <a:t>Anything of note to discuss next week at the Wireless Interim? </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85DFFF"/>
                </a:solidFill>
              </a:rPr>
              <a:t>ACMA comments update per request? </a:t>
            </a: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 ready text, waiver could be out anytime, and/or help shape the NPRM.   Target 16 May to vote on comments.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bg1">
                    <a:lumMod val="65000"/>
                  </a:schemeClr>
                </a:solidFill>
              </a:rPr>
              <a:t>Nothing else brought up, out of time.</a:t>
            </a:r>
            <a:r>
              <a:rPr lang="en-US" sz="1800" dirty="0">
                <a:solidFill>
                  <a:schemeClr val="tx1"/>
                </a:solidFill>
              </a:rPr>
              <a:t> </a:t>
            </a: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09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30 May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r>
              <a:rPr lang="en-US" altLang="en-US" sz="1800" b="1" i="1" u="sng" dirty="0">
                <a:highlight>
                  <a:srgbClr val="FFFF00"/>
                </a:highlight>
              </a:rPr>
              <a:t>(new for 02may and on)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dirty="0"/>
              <a:t>Note: no teleconference 23 May.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15:______________00</a:t>
            </a:r>
            <a:r>
              <a:rPr lang="en-US" sz="1800" dirty="0"/>
              <a:t>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May Wireless Interim in Atlanta, GA, USA at the Grand Hyatt in Buckhead.  Next Week. </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May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 May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u="sng" dirty="0"/>
              <a:t>Motion:</a:t>
            </a:r>
            <a:r>
              <a:rPr lang="en-US" sz="1600" dirty="0"/>
              <a:t> </a:t>
            </a:r>
            <a:r>
              <a:rPr lang="en-US" sz="1600" b="0" dirty="0"/>
              <a:t>Move to approve requested update discussed to comments in </a:t>
            </a:r>
            <a:r>
              <a:rPr lang="en-US" sz="1600" dirty="0">
                <a:hlinkClick r:id="rId3"/>
              </a:rPr>
              <a:t>https://mentor.ieee.org/802.18/dcn/19/18-19-0058-03-0000-acma-5yr-spectrum-outlook-2019-23-ieee-802-comments.docx</a:t>
            </a:r>
            <a:r>
              <a:rPr lang="en-US" sz="1600" b="0" dirty="0"/>
              <a:t> response to ACMA’s Five-year spectrum outlook 2019-23 consultation, to delete 2</a:t>
            </a:r>
            <a:r>
              <a:rPr lang="en-US" sz="1600" b="0" baseline="30000" dirty="0"/>
              <a:t>nd</a:t>
            </a:r>
            <a:r>
              <a:rPr lang="en-US" sz="1600" b="0" dirty="0"/>
              <a:t> bullet from list item #7, about data bases, etc. With the chair of 802.18 to have editorial privileges and reply back to the LMSC(EC) for their ballot in process. </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Names: _____</a:t>
            </a:r>
          </a:p>
          <a:p>
            <a:pPr lvl="1"/>
            <a:r>
              <a:rPr lang="en-US" altLang="en-US" sz="1600" b="1" dirty="0">
                <a:solidFill>
                  <a:schemeClr val="tx1"/>
                </a:solidFill>
              </a:rPr>
              <a:t>Motion - __</a:t>
            </a:r>
          </a:p>
          <a:p>
            <a:pPr lvl="1"/>
            <a:r>
              <a:rPr lang="en-US" altLang="en-US" sz="1600" b="1" dirty="0">
                <a:solidFill>
                  <a:schemeClr val="tx1"/>
                </a:solidFill>
              </a:rPr>
              <a:t>_____ on the call</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98566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09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09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31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2 of 2</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dirty="0">
                <a:hlinkClick r:id="rId3"/>
              </a:rPr>
              <a:t>https://mentor.ieee.org/802.18/dcn/19/18-19-0058-02-0000-acma-5yr-spectrum-outlook-2019-23-ieee-802-comments.docx</a:t>
            </a:r>
            <a:r>
              <a:rPr lang="en-US" sz="1600" b="0" dirty="0"/>
              <a:t> response to ACMA’s Five-year spectrum outlook 2019-23 consultation. With the chair of 802.18 to have editorial privileges and send to the LMSC(EC) for review/approval and submission to the ACMA on or before 15 May</a:t>
            </a:r>
            <a:r>
              <a:rPr lang="en-US" altLang="en-US" sz="1600" dirty="0">
                <a:solidFill>
                  <a:schemeClr val="tx1"/>
                </a:solidFill>
              </a:rPr>
              <a:t> </a:t>
            </a:r>
            <a:r>
              <a:rPr lang="en-US" sz="1600" b="0" dirty="0"/>
              <a:t>2019.</a:t>
            </a:r>
          </a:p>
          <a:p>
            <a:endParaRPr lang="en-US" altLang="en-US" sz="1600" dirty="0">
              <a:solidFill>
                <a:schemeClr val="tx1"/>
              </a:solidFill>
            </a:endParaRPr>
          </a:p>
          <a:p>
            <a:r>
              <a:rPr lang="en-US" altLang="en-US" sz="1600" dirty="0"/>
              <a:t>		Moved by:  	Stuart Kerry (Ruckus)	</a:t>
            </a:r>
          </a:p>
          <a:p>
            <a:pPr lvl="1"/>
            <a:r>
              <a:rPr lang="en-US" altLang="en-US" sz="1600" b="1" dirty="0"/>
              <a:t>Seconded by:  	Billy Verso (</a:t>
            </a:r>
            <a:r>
              <a:rPr lang="en-US" altLang="en-US" sz="1600" b="1" dirty="0" err="1"/>
              <a:t>Decawave</a:t>
            </a:r>
            <a:r>
              <a:rPr lang="en-US" altLang="en-US" sz="1600" b="1" dirty="0"/>
              <a:t>)</a:t>
            </a:r>
          </a:p>
          <a:p>
            <a:pPr lvl="1"/>
            <a:r>
              <a:rPr lang="en-US" altLang="en-US" sz="1600" b="1" dirty="0"/>
              <a:t>Discussion?	none</a:t>
            </a:r>
          </a:p>
          <a:p>
            <a:pPr lvl="1"/>
            <a:r>
              <a:rPr lang="en-US" altLang="en-US" sz="1600" b="1" dirty="0">
                <a:solidFill>
                  <a:schemeClr val="tx1"/>
                </a:solidFill>
              </a:rPr>
              <a:t>Vote:  _4_Y   /  _0_N   /  _0_A </a:t>
            </a:r>
          </a:p>
          <a:p>
            <a:pPr lvl="1"/>
            <a:endParaRPr lang="en-US" altLang="en-US" sz="1600" b="1" dirty="0">
              <a:solidFill>
                <a:schemeClr val="tx1"/>
              </a:solidFill>
            </a:endParaRPr>
          </a:p>
          <a:p>
            <a:pPr lvl="1"/>
            <a:endParaRPr lang="en-US" altLang="en-US" sz="1600" b="1" dirty="0">
              <a:solidFill>
                <a:schemeClr val="tx1"/>
              </a:solidFill>
            </a:endParaRPr>
          </a:p>
          <a:p>
            <a:pPr lvl="1"/>
            <a:r>
              <a:rPr lang="en-US" altLang="en-US" sz="1600" b="1" dirty="0">
                <a:solidFill>
                  <a:schemeClr val="tx1"/>
                </a:solidFill>
              </a:rPr>
              <a:t>Motion - _Passed_</a:t>
            </a:r>
          </a:p>
          <a:p>
            <a:pPr lvl="1"/>
            <a:r>
              <a:rPr lang="en-US" altLang="en-US" sz="1600" b="1" dirty="0">
                <a:solidFill>
                  <a:schemeClr val="tx1"/>
                </a:solidFill>
              </a:rPr>
              <a:t>___6__ on the call</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 May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May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09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_______</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comment change requested</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sz="1400" dirty="0">
              <a:solidFill>
                <a:schemeClr val="tx1"/>
              </a:solidFill>
            </a:endParaRPr>
          </a:p>
          <a:p>
            <a:pPr marL="285750" indent="-285750">
              <a:spcBef>
                <a:spcPts val="0"/>
              </a:spcBef>
              <a:buFont typeface="Arial" panose="020B0604020202020204" pitchFamily="34" charset="0"/>
              <a:buChar char="•"/>
            </a:pPr>
            <a:r>
              <a:rPr lang="en-US" sz="1400" b="0" dirty="0"/>
              <a:t>ACMA comment change requested</a:t>
            </a:r>
          </a:p>
          <a:p>
            <a:pPr marL="685800" lvl="1">
              <a:spcBef>
                <a:spcPts val="0"/>
              </a:spcBef>
              <a:buFont typeface="Arial" panose="020B0604020202020204" pitchFamily="34" charset="0"/>
              <a:buChar char="•"/>
            </a:pPr>
            <a:r>
              <a:rPr lang="en-US" sz="1400" dirty="0"/>
              <a:t>From LMSC ballot </a:t>
            </a:r>
            <a:endParaRPr lang="en-US" sz="1400" b="0" dirty="0"/>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Update to ITU-R SM.2352  on THz communications. </a:t>
            </a:r>
          </a:p>
          <a:p>
            <a:pPr lvl="1">
              <a:spcBef>
                <a:spcPts val="0"/>
              </a:spcBef>
              <a:buFont typeface="Arial" panose="020B0604020202020204" pitchFamily="34" charset="0"/>
              <a:buChar char="•"/>
            </a:pPr>
            <a:r>
              <a:rPr lang="en-US" altLang="en-US" sz="1400" kern="0" dirty="0"/>
              <a:t>Wi-Fi usage </a:t>
            </a:r>
          </a:p>
          <a:p>
            <a:pPr lvl="1">
              <a:spcBef>
                <a:spcPts val="0"/>
              </a:spcBef>
              <a:buFont typeface="Arial" panose="020B0604020202020204" pitchFamily="34" charset="0"/>
              <a:buChar char="•"/>
            </a:pPr>
            <a:r>
              <a:rPr lang="en-US" altLang="en-US" sz="1400" kern="0" dirty="0"/>
              <a:t>Next week’s f2f Interim, discussion points</a:t>
            </a:r>
          </a:p>
          <a:p>
            <a:pPr lvl="1">
              <a:spcBef>
                <a:spcPts val="0"/>
              </a:spcBef>
              <a:buFont typeface="Arial" panose="020B0604020202020204" pitchFamily="34" charset="0"/>
              <a:buChar char="•"/>
            </a:pPr>
            <a:r>
              <a:rPr lang="en-US" altLang="en-US" sz="1400" b="0" kern="0" dirty="0"/>
              <a:t> </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p>
          <a:p>
            <a:r>
              <a:rPr lang="en-US" altLang="en-US" sz="1600" b="1" dirty="0">
                <a:solidFill>
                  <a:schemeClr val="tx1"/>
                </a:solidFill>
              </a:rPr>
              <a:t>		Seconded by:	</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02 May 2019in document: </a:t>
            </a:r>
            <a:r>
              <a:rPr lang="en-US" sz="1600" u="sng" dirty="0">
                <a:hlinkClick r:id="rId2"/>
              </a:rPr>
              <a:t>https://mentor.ieee.org/802.18/dcn/19/18-19-0057-00-0000-minutes-02may19-rrtag-teleconference.docx</a:t>
            </a:r>
            <a:r>
              <a:rPr lang="en-US" sz="1600" u="sng" dirty="0"/>
              <a:t>   </a:t>
            </a:r>
            <a:r>
              <a:rPr lang="en-US" sz="1600" b="1" dirty="0"/>
              <a:t>Posted:  </a:t>
            </a:r>
            <a:r>
              <a:rPr lang="en-US" sz="1600" b="0" dirty="0"/>
              <a:t>05-May-2019 22:32:02 ET</a:t>
            </a:r>
          </a:p>
          <a:p>
            <a:pPr marL="0" indent="0"/>
            <a:r>
              <a:rPr lang="en-US" altLang="en-US" sz="1600" b="0" dirty="0">
                <a:solidFill>
                  <a:schemeClr val="tx1"/>
                </a:solidFill>
              </a:rPr>
              <a:t>	</a:t>
            </a:r>
            <a:r>
              <a:rPr lang="en-US" altLang="en-US" sz="1600" dirty="0">
                <a:solidFill>
                  <a:schemeClr val="tx1"/>
                </a:solidFill>
              </a:rPr>
              <a:t>Moved by:  	</a:t>
            </a:r>
          </a:p>
          <a:p>
            <a:r>
              <a:rPr lang="en-US" altLang="en-US" sz="1600" dirty="0">
                <a:solidFill>
                  <a:schemeClr val="tx1"/>
                </a:solidFill>
              </a:rPr>
              <a:t>		Seconded 		</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09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bg1">
                    <a:lumMod val="65000"/>
                  </a:schemeClr>
                </a:solidFill>
              </a:rPr>
              <a:t>Nothing brought up this week</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Before: Work going on an ERM on co-existence studies between IEEE 802.11p/DSRC and 3GPP/C-V2X, both Co-channel and non-Co channels.   </a:t>
            </a:r>
          </a:p>
          <a:p>
            <a:pPr lvl="2">
              <a:buFont typeface="Arial" panose="020B0604020202020204" pitchFamily="34" charset="0"/>
              <a:buChar char="•"/>
            </a:pPr>
            <a:r>
              <a:rPr lang="en-US" sz="1400" dirty="0">
                <a:solidFill>
                  <a:schemeClr val="tx1"/>
                </a:solidFill>
              </a:rPr>
              <a:t>EC V2X – Delegated Act, regulation latest was published 13.3.2019 and passed in Parliament, now to member states.</a:t>
            </a:r>
          </a:p>
          <a:p>
            <a:pPr lvl="2">
              <a:buFont typeface="Arial" panose="020B0604020202020204" pitchFamily="34" charset="0"/>
              <a:buChar char="•"/>
            </a:pPr>
            <a:r>
              <a:rPr lang="en-US" sz="1400" dirty="0">
                <a:solidFill>
                  <a:schemeClr val="tx1"/>
                </a:solidFill>
              </a:rPr>
              <a:t>If no changes will go into effect 17may</a:t>
            </a: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200" dirty="0">
                <a:solidFill>
                  <a:schemeClr val="tx1"/>
                </a:solidFill>
              </a:rPr>
              <a:t> </a:t>
            </a:r>
          </a:p>
          <a:p>
            <a:pPr lvl="1">
              <a:spcBef>
                <a:spcPts val="0"/>
              </a:spcBef>
              <a:buFont typeface="Arial" panose="020B0604020202020204" pitchFamily="34" charset="0"/>
              <a:buChar char="•"/>
            </a:pPr>
            <a:r>
              <a:rPr lang="en-US" sz="1200" dirty="0">
                <a:solidFill>
                  <a:schemeClr val="bg1">
                    <a:lumMod val="65000"/>
                  </a:schemeClr>
                </a:solidFill>
              </a:rPr>
              <a:t>Nothing brought up this week</a:t>
            </a:r>
          </a:p>
          <a:p>
            <a:pPr marL="457200" lvl="1" indent="0">
              <a:spcBef>
                <a:spcPts val="0"/>
              </a:spcBef>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200" dirty="0">
                <a:solidFill>
                  <a:schemeClr val="tx1"/>
                </a:solidFill>
              </a:rPr>
              <a:t> </a:t>
            </a:r>
          </a:p>
          <a:p>
            <a:pPr lvl="1">
              <a:spcBef>
                <a:spcPts val="0"/>
              </a:spcBef>
              <a:buFont typeface="Arial" panose="020B0604020202020204" pitchFamily="34" charset="0"/>
              <a:buChar char="•"/>
            </a:pPr>
            <a:r>
              <a:rPr lang="en-US" sz="1200" dirty="0">
                <a:solidFill>
                  <a:schemeClr val="bg1">
                    <a:lumMod val="65000"/>
                  </a:schemeClr>
                </a:solidFill>
              </a:rPr>
              <a:t>Nothing brought up this week</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r>
              <a:rPr lang="en-US" sz="1200" dirty="0">
                <a:solidFill>
                  <a:schemeClr val="tx1"/>
                </a:solidFill>
              </a:rPr>
              <a:t> </a:t>
            </a:r>
          </a:p>
          <a:p>
            <a:pPr lvl="1">
              <a:spcBef>
                <a:spcPts val="0"/>
              </a:spcBef>
              <a:buFont typeface="Arial" panose="020B0604020202020204" pitchFamily="34" charset="0"/>
              <a:buChar char="•"/>
            </a:pPr>
            <a:r>
              <a:rPr lang="en-US" sz="1200" dirty="0">
                <a:solidFill>
                  <a:schemeClr val="bg1">
                    <a:lumMod val="65000"/>
                  </a:schemeClr>
                </a:solidFill>
              </a:rPr>
              <a:t>Nothing brought up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May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#8, ____________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bg1">
                    <a:lumMod val="65000"/>
                  </a:schemeClr>
                </a:solidFill>
              </a:rPr>
              <a:t>Nothing brought up this week</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#7, 16-17 May, Copenhagen</a:t>
            </a:r>
            <a:endParaRPr lang="en-US" sz="1800" b="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bg1">
                    <a:lumMod val="65000"/>
                  </a:schemeClr>
                </a:solidFill>
              </a:rPr>
              <a:t> Nothing brought up this week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May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r>
              <a:rPr lang="en-US" altLang="en-US" sz="1400" dirty="0"/>
              <a:t> 1 of 2</a:t>
            </a:r>
            <a:endParaRPr lang="en-US" sz="2400" dirty="0"/>
          </a:p>
        </p:txBody>
      </p:sp>
      <p:sp>
        <p:nvSpPr>
          <p:cNvPr id="3" name="Content Placeholder 2"/>
          <p:cNvSpPr>
            <a:spLocks noGrp="1"/>
          </p:cNvSpPr>
          <p:nvPr>
            <p:ph idx="1"/>
          </p:nvPr>
        </p:nvSpPr>
        <p:spPr>
          <a:xfrm>
            <a:off x="624240" y="1120849"/>
            <a:ext cx="8305800" cy="5354564"/>
          </a:xfrm>
        </p:spPr>
        <p:txBody>
          <a:bodyPr/>
          <a:lstStyle/>
          <a:p>
            <a:pPr>
              <a:buFont typeface="Arial" panose="020B0604020202020204" pitchFamily="34" charset="0"/>
              <a:buChar char="•"/>
            </a:pPr>
            <a:r>
              <a:rPr lang="en-US" sz="1600" dirty="0">
                <a:hlinkClick r:id="rId3"/>
              </a:rPr>
              <a:t>https://www.acma.gov.au/theACMA/draft-five-year-spectrum-outlook-2019-23</a:t>
            </a:r>
            <a:endParaRPr lang="en-US" sz="1600" dirty="0"/>
          </a:p>
          <a:p>
            <a:pPr>
              <a:buFont typeface="Arial" panose="020B0604020202020204" pitchFamily="34" charset="0"/>
              <a:buChar char="•"/>
            </a:pPr>
            <a:r>
              <a:rPr lang="en-US" altLang="en-US" sz="1600" dirty="0">
                <a:hlinkClick r:id="rId4"/>
              </a:rPr>
              <a:t>https://mentor.ieee.org/802.18/dcn/19/18-19-0048-00-0000-acma-draft-five-year-spectrum-outlook-2019-23.docx</a:t>
            </a:r>
            <a:endParaRPr lang="en-US" altLang="en-US" sz="1600" dirty="0"/>
          </a:p>
          <a:p>
            <a:pPr>
              <a:buFont typeface="Arial" panose="020B0604020202020204" pitchFamily="34" charset="0"/>
              <a:buChar char="•"/>
            </a:pPr>
            <a:r>
              <a:rPr lang="en-US" altLang="en-US" sz="1800" dirty="0"/>
              <a:t>Comments due 16 May 2019</a:t>
            </a:r>
          </a:p>
          <a:p>
            <a:pPr>
              <a:buFont typeface="Arial" panose="020B0604020202020204" pitchFamily="34" charset="0"/>
              <a:buChar char="•"/>
            </a:pPr>
            <a:r>
              <a:rPr lang="en-US" sz="1800" dirty="0"/>
              <a:t>Status: </a:t>
            </a:r>
          </a:p>
          <a:p>
            <a:pPr lvl="1">
              <a:buFont typeface="Arial" panose="020B0604020202020204" pitchFamily="34" charset="0"/>
              <a:buChar char="•"/>
            </a:pPr>
            <a:r>
              <a:rPr lang="en-US" sz="1600" dirty="0"/>
              <a:t>Once a 2</a:t>
            </a:r>
            <a:r>
              <a:rPr lang="en-US" sz="1600" baseline="30000" dirty="0"/>
              <a:t>nd</a:t>
            </a:r>
            <a:r>
              <a:rPr lang="en-US" sz="1600" dirty="0"/>
              <a:t> was found the 5 day LMSC(EC) ballot went out late Tuesday.</a:t>
            </a:r>
          </a:p>
          <a:p>
            <a:pPr lvl="1">
              <a:buFont typeface="Arial" panose="020B0604020202020204" pitchFamily="34" charset="0"/>
              <a:buChar char="•"/>
            </a:pPr>
            <a:r>
              <a:rPr lang="en-US" sz="1600" dirty="0"/>
              <a:t>Did have one update after the RR-TAG approval, see rev03, what went to the LMSC. </a:t>
            </a:r>
          </a:p>
          <a:p>
            <a:pPr lvl="2">
              <a:buFont typeface="Arial" panose="020B0604020202020204" pitchFamily="34" charset="0"/>
              <a:buChar char="•"/>
            </a:pPr>
            <a:r>
              <a:rPr lang="en-US" sz="1600" dirty="0"/>
              <a:t>ACMA just put out a new consultation on 3.4GHz and a good place to add to a point we already had on harmonization with other regulatory bodies. </a:t>
            </a:r>
          </a:p>
          <a:p>
            <a:pPr lvl="2">
              <a:buFont typeface="Arial" panose="020B0604020202020204" pitchFamily="34" charset="0"/>
              <a:buChar char="•"/>
            </a:pPr>
            <a:r>
              <a:rPr lang="en-US" sz="1600" dirty="0">
                <a:hlinkClick r:id="rId5"/>
              </a:rPr>
              <a:t>https://mentor.ieee.org/802.18/dcn/19/18-19-0058-03-0000-acma-5yr-spectrum-outlook-2019-23-ieee-802-comments.docx</a:t>
            </a:r>
            <a:r>
              <a:rPr lang="en-US" sz="1600" dirty="0"/>
              <a:t> </a:t>
            </a:r>
          </a:p>
          <a:p>
            <a:pPr lvl="4">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800" dirty="0">
                <a:solidFill>
                  <a:schemeClr val="tx1"/>
                </a:solidFill>
              </a:rPr>
              <a:t>Wednesday, a requested update from LMSC member in this LMSC ballot</a:t>
            </a:r>
          </a:p>
          <a:p>
            <a:pPr>
              <a:buFont typeface="Arial" panose="020B0604020202020204" pitchFamily="34" charset="0"/>
              <a:buChar char="•"/>
            </a:pPr>
            <a:r>
              <a:rPr lang="en-US" altLang="en-US" sz="1800" dirty="0"/>
              <a:t>See next slide, any objection to deleting or feedback or edits to 2</a:t>
            </a:r>
            <a:r>
              <a:rPr lang="en-US" altLang="en-US" sz="1800" baseline="30000" dirty="0"/>
              <a:t>nd</a:t>
            </a:r>
            <a:r>
              <a:rPr lang="en-US" altLang="en-US" sz="1800" dirty="0"/>
              <a:t> bullet in section 7 of the comments?   </a:t>
            </a:r>
          </a:p>
          <a:p>
            <a:pPr>
              <a:buFont typeface="Arial" panose="020B0604020202020204" pitchFamily="34" charset="0"/>
              <a:buChar char="•"/>
            </a:pPr>
            <a:r>
              <a:rPr lang="en-US" altLang="en-US" sz="1800" dirty="0"/>
              <a:t> </a:t>
            </a:r>
          </a:p>
          <a:p>
            <a:pPr>
              <a:buFont typeface="Arial" panose="020B0604020202020204" pitchFamily="34" charset="0"/>
              <a:buChar char="•"/>
            </a:pPr>
            <a:r>
              <a:rPr lang="en-US" alt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09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34908</TotalTime>
  <Words>3024</Words>
  <Application>Microsoft Office PowerPoint</Application>
  <PresentationFormat>On-screen Show (4:3)</PresentationFormat>
  <Paragraphs>372</Paragraphs>
  <Slides>20</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8"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 1 of 2</vt:lpstr>
      <vt:lpstr>ACMA 5 year Outlook 2 of 2</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lpstr>ACMA 5 year Outlook</vt:lpstr>
      <vt:lpstr>Any Other Business</vt:lpstr>
      <vt:lpstr>ACMA 5 year Outlook 2 of 2</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1454</cp:revision>
  <cp:lastPrinted>1601-01-01T00:00:00Z</cp:lastPrinted>
  <dcterms:created xsi:type="dcterms:W3CDTF">2016-03-03T14:54:45Z</dcterms:created>
  <dcterms:modified xsi:type="dcterms:W3CDTF">2019-05-09T14:57:53Z</dcterms:modified>
</cp:coreProperties>
</file>