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60" r:id="rId10"/>
    <p:sldId id="575" r:id="rId11"/>
    <p:sldId id="576" r:id="rId12"/>
    <p:sldId id="571" r:id="rId13"/>
    <p:sldId id="573" r:id="rId14"/>
    <p:sldId id="572" r:id="rId15"/>
    <p:sldId id="524" r:id="rId16"/>
    <p:sldId id="498" r:id="rId17"/>
    <p:sldId id="402" r:id="rId18"/>
    <p:sldId id="403"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91" autoAdjust="0"/>
  </p:normalViewPr>
  <p:slideViewPr>
    <p:cSldViewPr>
      <p:cViewPr varScale="1">
        <p:scale>
          <a:sx n="84" d="100"/>
          <a:sy n="84" d="100"/>
        </p:scale>
        <p:origin x="84" y="106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9725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27679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58-00-0000-acma-5yr-spectrum-outlook-2019-23-ieee-802-comment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8-02-0000-acma-5yr-spectrum-outlook-2019-23-ieee-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5-00-0000-minutes-25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02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2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altLang="en-US" sz="1800" b="1" dirty="0">
                <a:solidFill>
                  <a:srgbClr val="00B0F0"/>
                </a:solidFill>
              </a:rPr>
              <a:t>As normal, any comment ready text and edits are really needed</a:t>
            </a:r>
            <a:r>
              <a:rPr lang="en-US" altLang="en-US" sz="1800" dirty="0">
                <a:solidFill>
                  <a:srgbClr val="00B0F0"/>
                </a:solidFill>
              </a:rPr>
              <a:t>.</a:t>
            </a:r>
          </a:p>
          <a:p>
            <a:pPr>
              <a:buFont typeface="Arial" panose="020B0604020202020204" pitchFamily="34" charset="0"/>
              <a:buChar char="•"/>
            </a:pPr>
            <a:r>
              <a:rPr lang="en-US" altLang="en-US" sz="1800" b="1" dirty="0">
                <a:solidFill>
                  <a:schemeClr val="tx1"/>
                </a:solidFill>
              </a:rPr>
              <a:t>We have comments to review thanks to a member’s contribution: </a:t>
            </a:r>
          </a:p>
          <a:p>
            <a:pPr lvl="1">
              <a:buFont typeface="Arial" panose="020B0604020202020204" pitchFamily="34" charset="0"/>
              <a:buChar char="•"/>
            </a:pPr>
            <a:r>
              <a:rPr lang="en-US" altLang="en-US" sz="1400" dirty="0">
                <a:solidFill>
                  <a:schemeClr val="tx1"/>
                </a:solidFill>
                <a:hlinkClick r:id="rId3"/>
              </a:rPr>
              <a:t>https://mentor.ieee.org/802.18/dcn/19/18-19-0058-00-0000-acma-5yr-spectrum-outlook-2019-23-ieee-802-comments.docx</a:t>
            </a:r>
            <a:r>
              <a:rPr lang="en-US" altLang="en-US" sz="1400" dirty="0">
                <a:solidFill>
                  <a:schemeClr val="tx1"/>
                </a:solidFill>
              </a:rPr>
              <a:t> </a:t>
            </a:r>
          </a:p>
          <a:p>
            <a:pPr>
              <a:buFont typeface="Arial" panose="020B0604020202020204" pitchFamily="34" charset="0"/>
              <a:buChar char="•"/>
            </a:pPr>
            <a:r>
              <a:rPr lang="en-US" altLang="en-US" sz="1800" dirty="0">
                <a:solidFill>
                  <a:schemeClr val="tx1"/>
                </a:solidFill>
              </a:rPr>
              <a:t>Good review and a few edits throughout.  See next.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54607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dirty="0">
                <a:hlinkClick r:id="rId3"/>
              </a:rPr>
              <a:t>https://mentor.ieee.org/802.18/dcn/19/18-19-0058-02-0000-acma-5yr-spectrum-outlook-2019-23-ieee-802-comments.docx</a:t>
            </a:r>
            <a:r>
              <a:rPr lang="en-US" sz="1600" b="0" dirty="0"/>
              <a:t> response to ACMA’s Five-year spectrum outlook 2019-23 consultation. With the chair of 802.18 to have editorial privileges and send to the LMSC(EC) for review/approval and submission to the ACMA on or before 15 May</a:t>
            </a:r>
            <a:r>
              <a:rPr lang="en-US" altLang="en-US" sz="1600" dirty="0">
                <a:solidFill>
                  <a:schemeClr val="tx1"/>
                </a:solidFill>
              </a:rPr>
              <a:t> </a:t>
            </a:r>
            <a:r>
              <a:rPr lang="en-US" sz="1600" b="0" dirty="0"/>
              <a:t>2019.</a:t>
            </a:r>
          </a:p>
          <a:p>
            <a:endParaRPr lang="en-US" altLang="en-US" sz="1600" dirty="0">
              <a:solidFill>
                <a:schemeClr val="tx1"/>
              </a:solidFill>
            </a:endParaRPr>
          </a:p>
          <a:p>
            <a:r>
              <a:rPr lang="en-US" altLang="en-US" sz="1600" dirty="0"/>
              <a:t>		Moved by:  	Stuart Kerry (Ruckus)	</a:t>
            </a:r>
          </a:p>
          <a:p>
            <a:pPr lvl="1"/>
            <a:r>
              <a:rPr lang="en-US" altLang="en-US" sz="1600" b="1" dirty="0"/>
              <a:t>Seconded by:  	Billy Verso (</a:t>
            </a:r>
            <a:r>
              <a:rPr lang="en-US" altLang="en-US" sz="1600" b="1" dirty="0" err="1"/>
              <a:t>Decawave</a:t>
            </a:r>
            <a:r>
              <a:rPr lang="en-US" altLang="en-US" sz="1600" b="1" dirty="0"/>
              <a:t>)</a:t>
            </a:r>
          </a:p>
          <a:p>
            <a:pPr lvl="1"/>
            <a:r>
              <a:rPr lang="en-US" altLang="en-US" sz="1600" b="1" dirty="0"/>
              <a:t>Discussion?	none</a:t>
            </a:r>
          </a:p>
          <a:p>
            <a:pPr lvl="1"/>
            <a:r>
              <a:rPr lang="en-US" altLang="en-US" sz="1600" b="1" dirty="0">
                <a:solidFill>
                  <a:schemeClr val="tx1"/>
                </a:solidFill>
              </a:rPr>
              <a:t>Vote:  _4_Y   /  _0_N   /  _0_A </a:t>
            </a:r>
          </a:p>
          <a:p>
            <a:pPr lvl="1"/>
            <a:endParaRPr lang="en-US" altLang="en-US" sz="1600" b="1"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Motion - _Passed_</a:t>
            </a:r>
          </a:p>
          <a:p>
            <a:pPr lvl="1"/>
            <a:r>
              <a:rPr lang="en-US" altLang="en-US" sz="1600" b="1" dirty="0">
                <a:solidFill>
                  <a:schemeClr val="tx1"/>
                </a:solidFill>
              </a:rPr>
              <a:t>___6__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9856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972699"/>
            <a:ext cx="8064111" cy="5502714"/>
          </a:xfrm>
        </p:spPr>
        <p:txBody>
          <a:bodyPr/>
          <a:lstStyle/>
          <a:p>
            <a:pPr>
              <a:buFont typeface="Arial" panose="020B0604020202020204" pitchFamily="34" charset="0"/>
              <a:buChar char="•"/>
            </a:pPr>
            <a:r>
              <a:rPr lang="en-US" sz="1600" dirty="0"/>
              <a:t>At the end of 05 April ex </a:t>
            </a:r>
            <a:r>
              <a:rPr lang="en-US" sz="1600" dirty="0" err="1"/>
              <a:t>parte</a:t>
            </a:r>
            <a:r>
              <a:rPr lang="en-US" sz="16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a:t>
            </a:r>
            <a:r>
              <a:rPr lang="en-US" sz="1600" dirty="0" err="1"/>
              <a:t>parte</a:t>
            </a:r>
            <a:r>
              <a:rPr lang="en-US" sz="1600" dirty="0"/>
              <a:t>,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by end of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passed on.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Did not get to this discussion, out of time.</a:t>
            </a:r>
          </a:p>
          <a:p>
            <a:pPr>
              <a:buFont typeface="Arial" panose="020B0604020202020204" pitchFamily="34" charset="0"/>
              <a:buChar char="•"/>
            </a:pPr>
            <a:r>
              <a:rPr lang="en-US" altLang="en-US" sz="1600" dirty="0"/>
              <a:t>Comments … … …</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Chair of 802.15.3d has brought up, ITU-R SM.2352 on THz communications needs to be updated.   There is an IUT-R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lvl="1">
              <a:buFont typeface="Arial" panose="020B0604020202020204" pitchFamily="34" charset="0"/>
              <a:buChar char="•"/>
            </a:pPr>
            <a:r>
              <a:rPr lang="en-US" sz="1600" b="1" dirty="0"/>
              <a:t>Status:  </a:t>
            </a:r>
            <a:r>
              <a:rPr lang="en-US" sz="1600" dirty="0"/>
              <a:t>we can hold till June and work on communications during July plenary.  </a:t>
            </a:r>
          </a:p>
          <a:p>
            <a:pPr>
              <a:buFont typeface="Arial" panose="020B0604020202020204" pitchFamily="34" charset="0"/>
              <a:buChar char="•"/>
            </a:pPr>
            <a:endParaRPr lang="en-US" sz="2000" dirty="0"/>
          </a:p>
          <a:p>
            <a:pPr>
              <a:buFont typeface="Arial" panose="020B0604020202020204" pitchFamily="34" charset="0"/>
              <a:buChar char="•"/>
            </a:pPr>
            <a:r>
              <a:rPr lang="en-US" sz="1800" dirty="0"/>
              <a:t>Ofcom comments 1</a:t>
            </a:r>
            <a:r>
              <a:rPr lang="en-US" sz="1800" baseline="30000" dirty="0"/>
              <a:t>st</a:t>
            </a:r>
            <a:r>
              <a:rPr lang="en-US" sz="1800" dirty="0"/>
              <a:t> ballot failed due to lack of response.  Started a 2</a:t>
            </a:r>
            <a:r>
              <a:rPr lang="en-US" sz="1800" baseline="30000" dirty="0"/>
              <a:t>nd</a:t>
            </a:r>
            <a:r>
              <a:rPr lang="en-US" sz="1800" dirty="0"/>
              <a:t> ballot, it passed with early close and sent to Ofcom on Monday, the 22nd. </a:t>
            </a:r>
          </a:p>
          <a:p>
            <a:pPr marL="457200" lvl="1" indent="0"/>
            <a:endParaRPr lang="en-US" sz="1400" dirty="0"/>
          </a:p>
          <a:p>
            <a:pPr marL="457200" lvl="1" indent="0"/>
            <a:endParaRPr lang="en-US" sz="1400" dirty="0"/>
          </a:p>
          <a:p>
            <a:pPr>
              <a:buFont typeface="Arial" panose="020B0604020202020204" pitchFamily="34" charset="0"/>
              <a:buChar char="•"/>
            </a:pPr>
            <a:r>
              <a:rPr lang="en-US" sz="2000" dirty="0"/>
              <a:t>Wi-Fi usage at final-4, </a:t>
            </a:r>
            <a:r>
              <a:rPr lang="en-US" sz="2000" dirty="0">
                <a:solidFill>
                  <a:schemeClr val="bg1"/>
                </a:solidFill>
              </a:rPr>
              <a:t>that Gonzaga didn’t make this year!</a:t>
            </a:r>
          </a:p>
          <a:p>
            <a:pPr lvl="1">
              <a:buFont typeface="Arial" panose="020B0604020202020204" pitchFamily="34" charset="0"/>
              <a:buChar char="•"/>
            </a:pPr>
            <a:r>
              <a:rPr lang="en-US" sz="1400" dirty="0"/>
              <a:t>Fans at this year’s NCAA Men’s Final Four basketball tournament at U.S. Bank Stadium in Minneapolis used more than 31 terabytes of data on the Wi-Fi network during the championship weekend,</a:t>
            </a:r>
          </a:p>
          <a:p>
            <a:pPr lvl="1">
              <a:buFont typeface="Arial" panose="020B0604020202020204" pitchFamily="34" charset="0"/>
              <a:buChar char="•"/>
            </a:pPr>
            <a:r>
              <a:rPr lang="en-US" sz="1400" dirty="0"/>
              <a:t>The peak concurrent user number from Final Four Saturday of 31,141 was also an overall record, beating Super Bowl 53’s mark of 30,605.  </a:t>
            </a:r>
          </a:p>
          <a:p>
            <a:pPr lvl="1">
              <a:buFont typeface="Arial" panose="020B0604020202020204" pitchFamily="34" charset="0"/>
              <a:buChar char="•"/>
            </a:pPr>
            <a:r>
              <a:rPr lang="en-US" sz="1400" dirty="0"/>
              <a:t>According to stadium network officials, there were 1,414 active Cisco access points for the Final Four games,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 to the LMSC (EC)</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and/or help shape the NPRM.   Target 16 May to vote on comments.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Nothing else brought up, out of time. </a:t>
            </a: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rPr>
              <a:t>(new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16:00</a:t>
            </a:r>
            <a:r>
              <a:rPr lang="en-US" sz="1800" dirty="0"/>
              <a:t>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0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Ben R.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Ofcom comments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a:t>
            </a:r>
          </a:p>
          <a:p>
            <a:r>
              <a:rPr lang="en-US" altLang="en-US" sz="1600" b="1" dirty="0">
                <a:solidFill>
                  <a:schemeClr val="tx1"/>
                </a:solidFill>
              </a:rPr>
              <a:t>		Seconded by:	Vijay</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25 April 2019 in document: </a:t>
            </a:r>
            <a:r>
              <a:rPr lang="en-US" sz="1600" u="sng" dirty="0">
                <a:hlinkClick r:id="rId2"/>
              </a:rPr>
              <a:t>https://mentor.ieee.org/802.18/dcn/19/18-19-0055-00-0000-minutes-25april19-rrtag-teleconference.docx</a:t>
            </a:r>
            <a:r>
              <a:rPr lang="en-US" sz="1600" u="sng" dirty="0"/>
              <a:t>  </a:t>
            </a:r>
            <a:r>
              <a:rPr lang="en-US" sz="1600" b="1" dirty="0"/>
              <a:t>Posted:  </a:t>
            </a:r>
            <a:r>
              <a:rPr lang="en-US" sz="1600" b="0" dirty="0"/>
              <a:t>26-Apr-2019 09:10:34 ET</a:t>
            </a:r>
          </a:p>
          <a:p>
            <a:pPr marL="0" indent="0"/>
            <a:r>
              <a:rPr lang="en-US" altLang="en-US" sz="1600" b="0" dirty="0">
                <a:solidFill>
                  <a:schemeClr val="tx1"/>
                </a:solidFill>
              </a:rPr>
              <a:t>	</a:t>
            </a:r>
            <a:r>
              <a:rPr lang="en-US" altLang="en-US" sz="1600" dirty="0">
                <a:solidFill>
                  <a:schemeClr val="tx1"/>
                </a:solidFill>
              </a:rPr>
              <a:t>Moved by:  	Vijay</a:t>
            </a:r>
          </a:p>
          <a:p>
            <a:r>
              <a:rPr lang="en-US" altLang="en-US" sz="1600" dirty="0">
                <a:solidFill>
                  <a:schemeClr val="tx1"/>
                </a:solidFill>
              </a:rPr>
              <a:t>		Seconded 		Stuart</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02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r>
              <a:rPr lang="en-US" sz="1600" dirty="0">
                <a:solidFill>
                  <a:schemeClr val="tx1"/>
                </a:solidFill>
              </a:rPr>
              <a:t>Nothing brought up this week</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Last week: Work going on an ERM on co-existence studies between IEEE 802.11p/DSRC and 3GPP/C-V2X, both Co-channel and non-Co channels.   </a:t>
            </a:r>
          </a:p>
          <a:p>
            <a:pPr lvl="2">
              <a:buFont typeface="Arial" panose="020B0604020202020204" pitchFamily="34" charset="0"/>
              <a:buChar char="•"/>
            </a:pPr>
            <a:r>
              <a:rPr lang="en-US" sz="1400" dirty="0">
                <a:solidFill>
                  <a:schemeClr val="tx1"/>
                </a:solidFill>
              </a:rPr>
              <a:t>EC V2X – Delegated Act, regulation latest was published 13.3.2019 and passed in Parliament, now to member states.</a:t>
            </a:r>
          </a:p>
          <a:p>
            <a:pPr lvl="2">
              <a:buFont typeface="Arial" panose="020B0604020202020204" pitchFamily="34" charset="0"/>
              <a:buChar char="•"/>
            </a:pPr>
            <a:r>
              <a:rPr lang="en-US" sz="1400" dirty="0">
                <a:solidFill>
                  <a:schemeClr val="tx1"/>
                </a:solidFill>
              </a:rPr>
              <a:t>If no changes will go into effect 17may</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Nothing brought up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200" dirty="0">
                <a:solidFill>
                  <a:schemeClr val="tx1"/>
                </a:solidFill>
              </a:rPr>
              <a:t>Nothing brought up this week</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brought up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#8, ____________ </a:t>
            </a:r>
          </a:p>
          <a:p>
            <a:pPr lvl="1">
              <a:buFont typeface="Arial" panose="020B0604020202020204" pitchFamily="34" charset="0"/>
              <a:buChar char="•"/>
            </a:pPr>
            <a:r>
              <a:rPr lang="en-US" sz="1600" dirty="0">
                <a:solidFill>
                  <a:schemeClr val="tx1"/>
                </a:solidFill>
              </a:rPr>
              <a:t> Nothing brought up this week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#7, 16-17 May, Copenhagen</a:t>
            </a:r>
            <a:endParaRPr lang="en-US" sz="1800" b="0" dirty="0"/>
          </a:p>
          <a:p>
            <a:pPr lvl="1">
              <a:buFont typeface="Arial" panose="020B0604020202020204" pitchFamily="34" charset="0"/>
              <a:buChar char="•"/>
            </a:pPr>
            <a:r>
              <a:rPr lang="en-US" sz="1600" dirty="0">
                <a:solidFill>
                  <a:schemeClr val="tx1"/>
                </a:solidFill>
              </a:rPr>
              <a:t> Nothing brought up this week </a:t>
            </a:r>
          </a:p>
          <a:p>
            <a:pPr lvl="1">
              <a:buFont typeface="Arial" panose="020B0604020202020204" pitchFamily="34" charset="0"/>
              <a:buChar char="•"/>
            </a:pPr>
            <a:r>
              <a:rPr lang="en-US" sz="1600" dirty="0">
                <a:solidFill>
                  <a:schemeClr val="tx1"/>
                </a:solidFill>
              </a:rPr>
              <a:t> </a:t>
            </a: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1 of 2</a:t>
            </a:r>
            <a:endParaRPr lang="en-US" sz="2400" dirty="0"/>
          </a:p>
        </p:txBody>
      </p:sp>
      <p:sp>
        <p:nvSpPr>
          <p:cNvPr id="3" name="Content Placeholder 2"/>
          <p:cNvSpPr>
            <a:spLocks noGrp="1"/>
          </p:cNvSpPr>
          <p:nvPr>
            <p:ph idx="1"/>
          </p:nvPr>
        </p:nvSpPr>
        <p:spPr>
          <a:xfrm>
            <a:off x="685800" y="1120849"/>
            <a:ext cx="8305800" cy="4866842"/>
          </a:xfrm>
        </p:spPr>
        <p:txBody>
          <a:bodyPr/>
          <a:lstStyle/>
          <a:p>
            <a:pPr>
              <a:buFont typeface="Arial" panose="020B0604020202020204" pitchFamily="34" charset="0"/>
              <a:buChar char="•"/>
            </a:pPr>
            <a:r>
              <a:rPr lang="en-US" sz="1600" dirty="0">
                <a:hlinkClick r:id="rId3"/>
              </a:rPr>
              <a:t>https://www.acma.gov.au/theACMA/draft-five-year-spectrum-outlook-2019-23</a:t>
            </a:r>
            <a:endParaRPr lang="en-US" sz="1600" dirty="0"/>
          </a:p>
          <a:p>
            <a:pPr>
              <a:buFont typeface="Arial" panose="020B0604020202020204" pitchFamily="34" charset="0"/>
              <a:buChar char="•"/>
            </a:pPr>
            <a:r>
              <a:rPr lang="en-US" altLang="en-US" sz="1600" dirty="0">
                <a:hlinkClick r:id="rId4"/>
              </a:rPr>
              <a:t>https://mentor.ieee.org/802.18/dcn/19/18-19-0048-00-0000-acma-draft-five-year-spectrum-outlook-2019-23.docx</a:t>
            </a:r>
            <a:endParaRPr lang="en-US" altLang="en-US" sz="1600" dirty="0"/>
          </a:p>
          <a:p>
            <a:pPr>
              <a:buFont typeface="Arial" panose="020B0604020202020204" pitchFamily="34" charset="0"/>
              <a:buChar char="•"/>
            </a:pPr>
            <a:r>
              <a:rPr lang="en-US" altLang="en-US" sz="1800" dirty="0"/>
              <a:t>Comments due 16 May 2019  (best to EC by 03 May – this week) </a:t>
            </a:r>
          </a:p>
          <a:p>
            <a:pPr lvl="1">
              <a:buFont typeface="Arial" panose="020B0604020202020204" pitchFamily="34" charset="0"/>
              <a:buChar char="•"/>
            </a:pPr>
            <a:r>
              <a:rPr lang="en-AU" sz="1600" dirty="0"/>
              <a:t>3.4–3.575GHz band; 900 MHz (890–915MHz and 935–960MHz); 5.6GHz (5600–5650MHz); and more.</a:t>
            </a:r>
          </a:p>
          <a:p>
            <a:pPr lvl="1">
              <a:buFont typeface="Arial" panose="020B0604020202020204" pitchFamily="34" charset="0"/>
              <a:buChar char="•"/>
            </a:pPr>
            <a:r>
              <a:rPr lang="en-AU" sz="1600" dirty="0"/>
              <a:t>There is some discussion on 5925MHz and above in </a:t>
            </a:r>
            <a:r>
              <a:rPr lang="en-US" altLang="en-US" sz="1600" dirty="0"/>
              <a:t>Q2, Q4 and Q8.</a:t>
            </a:r>
          </a:p>
          <a:p>
            <a:pPr>
              <a:buFont typeface="Arial" panose="020B0604020202020204" pitchFamily="34" charset="0"/>
              <a:buChar char="•"/>
            </a:pPr>
            <a:r>
              <a:rPr lang="en-US" altLang="en-US" sz="1800" b="1" dirty="0"/>
              <a:t>Some possible points for comments, though need to think IEEE 802 as a whole.</a:t>
            </a:r>
          </a:p>
          <a:p>
            <a:pPr lvl="1">
              <a:buFont typeface="Arial" panose="020B0604020202020204" pitchFamily="34" charset="0"/>
              <a:buChar char="•"/>
            </a:pPr>
            <a:r>
              <a:rPr lang="en-US" altLang="en-US" sz="1600" dirty="0"/>
              <a:t>Are they doing enough to make the 6GHz spectrum usable? </a:t>
            </a:r>
          </a:p>
          <a:p>
            <a:pPr lvl="2">
              <a:buFont typeface="Arial" panose="020B0604020202020204" pitchFamily="34" charset="0"/>
              <a:buChar char="•"/>
            </a:pPr>
            <a:r>
              <a:rPr lang="en-US" altLang="en-US" sz="1600" dirty="0"/>
              <a:t>Talks to spectrum space apparatus license (see notes on this slide for more)</a:t>
            </a:r>
          </a:p>
          <a:p>
            <a:pPr lvl="2">
              <a:buFont typeface="Arial" panose="020B0604020202020204" pitchFamily="34" charset="0"/>
              <a:buChar char="•"/>
            </a:pPr>
            <a:r>
              <a:rPr lang="en-US" altLang="en-US" sz="1600" dirty="0"/>
              <a:t>We would want them to align with FCC and EU, and not this proposed licensing. </a:t>
            </a:r>
          </a:p>
          <a:p>
            <a:pPr lvl="1">
              <a:buFont typeface="Arial" panose="020B0604020202020204" pitchFamily="34" charset="0"/>
              <a:buChar char="•"/>
            </a:pPr>
            <a:r>
              <a:rPr lang="en-US" altLang="en-US" sz="1600" dirty="0"/>
              <a:t>They are looking at an older version of VNI, this relates to Q2.</a:t>
            </a:r>
          </a:p>
          <a:p>
            <a:pPr lvl="1">
              <a:buFont typeface="Arial" panose="020B0604020202020204" pitchFamily="34" charset="0"/>
              <a:buChar char="•"/>
            </a:pPr>
            <a:r>
              <a:rPr lang="en-US" sz="1600" dirty="0"/>
              <a:t>They should include white space database access for opportunistic, license-exempt use</a:t>
            </a:r>
          </a:p>
          <a:p>
            <a:pPr lvl="2">
              <a:buFont typeface="Arial" panose="020B0604020202020204" pitchFamily="34" charset="0"/>
              <a:buChar char="•"/>
            </a:pPr>
            <a:r>
              <a:rPr lang="en-US" altLang="en-US" sz="1400" dirty="0">
                <a:solidFill>
                  <a:schemeClr val="tx1"/>
                </a:solidFill>
              </a:rPr>
              <a:t>Actually, for any national body, not just ACMA, should have more focus using data bases for sharing and all.   For the long term this the way the industry is going.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02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34828</TotalTime>
  <Words>2713</Words>
  <Application>Microsoft Office PowerPoint</Application>
  <PresentationFormat>On-screen Show (4:3)</PresentationFormat>
  <Paragraphs>339</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 1 of 2</vt:lpstr>
      <vt:lpstr>ACMA 5 year Outlook 2 of 2</vt:lpstr>
      <vt:lpstr>ACMA 5 year Outlook 2 of 2</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1443</cp:revision>
  <cp:lastPrinted>1601-01-01T00:00:00Z</cp:lastPrinted>
  <dcterms:created xsi:type="dcterms:W3CDTF">2016-03-03T14:54:45Z</dcterms:created>
  <dcterms:modified xsi:type="dcterms:W3CDTF">2019-05-06T02:30:35Z</dcterms:modified>
</cp:coreProperties>
</file>