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56" r:id="rId2"/>
    <p:sldId id="341" r:id="rId3"/>
    <p:sldId id="329" r:id="rId4"/>
    <p:sldId id="330" r:id="rId5"/>
    <p:sldId id="516" r:id="rId6"/>
    <p:sldId id="559" r:id="rId7"/>
    <p:sldId id="517" r:id="rId8"/>
    <p:sldId id="486" r:id="rId9"/>
    <p:sldId id="560" r:id="rId10"/>
    <p:sldId id="575" r:id="rId11"/>
    <p:sldId id="576" r:id="rId12"/>
    <p:sldId id="571" r:id="rId13"/>
    <p:sldId id="573" r:id="rId14"/>
    <p:sldId id="572" r:id="rId15"/>
    <p:sldId id="524" r:id="rId16"/>
    <p:sldId id="498" r:id="rId17"/>
    <p:sldId id="402" r:id="rId18"/>
    <p:sldId id="403" r:id="rId19"/>
    <p:sldId id="574" r:id="rId2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242" autoAdjust="0"/>
    <p:restoredTop sz="96391" autoAdjust="0"/>
  </p:normalViewPr>
  <p:slideViewPr>
    <p:cSldViewPr>
      <p:cViewPr varScale="1">
        <p:scale>
          <a:sx n="98" d="100"/>
          <a:sy n="98" d="100"/>
        </p:scale>
        <p:origin x="72" y="426"/>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2670"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01-May-19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2843134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lvl="1">
              <a:buFont typeface="Arial" panose="020B0604020202020204" pitchFamily="34" charset="0"/>
              <a:buChar char="•"/>
            </a:pPr>
            <a:r>
              <a:rPr lang="en-US" altLang="en-US" sz="1600" dirty="0"/>
              <a:t>The ACMA is exploring whether it might design a new spectrum space apparatus </a:t>
            </a:r>
            <a:r>
              <a:rPr lang="en-US" altLang="en-US" sz="1600" dirty="0" err="1"/>
              <a:t>licence</a:t>
            </a:r>
            <a:r>
              <a:rPr lang="en-US" altLang="en-US" sz="1600" dirty="0"/>
              <a:t> type. </a:t>
            </a:r>
          </a:p>
          <a:p>
            <a:pPr lvl="1">
              <a:buFont typeface="Arial" panose="020B0604020202020204" pitchFamily="34" charset="0"/>
              <a:buChar char="•"/>
            </a:pPr>
            <a:r>
              <a:rPr lang="en-US" altLang="en-US" sz="1600" dirty="0"/>
              <a:t>Currently, apparatus </a:t>
            </a:r>
            <a:r>
              <a:rPr lang="en-US" altLang="en-US" sz="1600" dirty="0" err="1"/>
              <a:t>licence</a:t>
            </a:r>
            <a:r>
              <a:rPr lang="en-US" altLang="en-US" sz="1600" dirty="0"/>
              <a:t> types are generally linked to a specific purpose (e.g. a maritime </a:t>
            </a:r>
            <a:r>
              <a:rPr lang="en-US" altLang="en-US" sz="1600" dirty="0" err="1"/>
              <a:t>licence</a:t>
            </a:r>
            <a:r>
              <a:rPr lang="en-US" altLang="en-US" sz="1600" dirty="0"/>
              <a:t> is for maritime purposes). A spectrum space apparatus </a:t>
            </a:r>
            <a:r>
              <a:rPr lang="en-US" altLang="en-US" sz="1600" dirty="0" err="1"/>
              <a:t>licence</a:t>
            </a:r>
            <a:r>
              <a:rPr lang="en-US" altLang="en-US" sz="1600" dirty="0"/>
              <a:t> would not be linked to a specific use and could allow the licensee to operate multiple radiocommunications devices at a specified frequency or frequencies in a specified geographic area, subject to any conditions on the </a:t>
            </a:r>
            <a:r>
              <a:rPr lang="en-US" altLang="en-US" sz="1600" dirty="0" err="1"/>
              <a:t>licence</a:t>
            </a:r>
            <a:r>
              <a:rPr lang="en-US" altLang="en-US" sz="1600" dirty="0"/>
              <a:t> that the ACMA considers appropriate. Such a spectrum space apparatus </a:t>
            </a:r>
            <a:r>
              <a:rPr lang="en-US" altLang="en-US" sz="1600" dirty="0" err="1"/>
              <a:t>licence</a:t>
            </a:r>
            <a:r>
              <a:rPr lang="en-US" altLang="en-US" sz="1600" dirty="0"/>
              <a:t> would provide analogous technical and operational flexibility to a spectrum </a:t>
            </a:r>
            <a:r>
              <a:rPr lang="en-US" altLang="en-US" sz="1600" dirty="0" err="1"/>
              <a:t>licence</a:t>
            </a:r>
            <a:r>
              <a:rPr lang="en-US" altLang="en-US" sz="1600" dirty="0"/>
              <a:t>. The spectrum space </a:t>
            </a:r>
            <a:r>
              <a:rPr lang="en-US" altLang="en-US" sz="1600" dirty="0" err="1"/>
              <a:t>licence</a:t>
            </a:r>
            <a:r>
              <a:rPr lang="en-US" altLang="en-US" sz="1600" dirty="0"/>
              <a:t> would assist the ACMA in </a:t>
            </a:r>
            <a:r>
              <a:rPr lang="en-US" altLang="en-US" sz="1600" dirty="0" err="1"/>
              <a:t>authorising</a:t>
            </a:r>
            <a:r>
              <a:rPr lang="en-US" altLang="en-US" sz="1600" dirty="0"/>
              <a:t> new and emerging technologies in use-cases where spectrum licensing may be inappropriate. </a:t>
            </a:r>
          </a:p>
          <a:p>
            <a:pPr lvl="1">
              <a:buFont typeface="Arial" panose="020B0604020202020204" pitchFamily="34" charset="0"/>
              <a:buChar char="•"/>
            </a:pPr>
            <a:r>
              <a:rPr lang="en-US" altLang="en-US" sz="1600" dirty="0"/>
              <a:t>The ACMA expects to consult with stakeholders as part of its exploration of the design of a spectrum space </a:t>
            </a:r>
            <a:r>
              <a:rPr lang="en-US" altLang="en-US" sz="1600" dirty="0" err="1"/>
              <a:t>licence</a:t>
            </a:r>
            <a:r>
              <a:rPr lang="en-US" altLang="en-US" sz="1600" dirty="0"/>
              <a:t> type in Q4 2018–19.</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5732967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lvl="1">
              <a:buFont typeface="Arial" panose="020B0604020202020204" pitchFamily="34" charset="0"/>
              <a:buChar char="•"/>
            </a:pPr>
            <a:r>
              <a:rPr lang="en-US" altLang="en-US" sz="1600" dirty="0"/>
              <a:t>The ACMA is exploring whether it might design a new spectrum space apparatus </a:t>
            </a:r>
            <a:r>
              <a:rPr lang="en-US" altLang="en-US" sz="1600" dirty="0" err="1"/>
              <a:t>licence</a:t>
            </a:r>
            <a:r>
              <a:rPr lang="en-US" altLang="en-US" sz="1600" dirty="0"/>
              <a:t> type. </a:t>
            </a:r>
          </a:p>
          <a:p>
            <a:pPr lvl="1">
              <a:buFont typeface="Arial" panose="020B0604020202020204" pitchFamily="34" charset="0"/>
              <a:buChar char="•"/>
            </a:pPr>
            <a:r>
              <a:rPr lang="en-US" altLang="en-US" sz="1600" dirty="0"/>
              <a:t>Currently, apparatus </a:t>
            </a:r>
            <a:r>
              <a:rPr lang="en-US" altLang="en-US" sz="1600" dirty="0" err="1"/>
              <a:t>licence</a:t>
            </a:r>
            <a:r>
              <a:rPr lang="en-US" altLang="en-US" sz="1600" dirty="0"/>
              <a:t> types are generally linked to a specific purpose (e.g. a maritime </a:t>
            </a:r>
            <a:r>
              <a:rPr lang="en-US" altLang="en-US" sz="1600" dirty="0" err="1"/>
              <a:t>licence</a:t>
            </a:r>
            <a:r>
              <a:rPr lang="en-US" altLang="en-US" sz="1600" dirty="0"/>
              <a:t> is for maritime purposes). A spectrum space apparatus </a:t>
            </a:r>
            <a:r>
              <a:rPr lang="en-US" altLang="en-US" sz="1600" dirty="0" err="1"/>
              <a:t>licence</a:t>
            </a:r>
            <a:r>
              <a:rPr lang="en-US" altLang="en-US" sz="1600" dirty="0"/>
              <a:t> would not be linked to a specific use and could allow the licensee to operate multiple radiocommunications devices at a specified frequency or frequencies in a specified geographic area, subject to any conditions on the </a:t>
            </a:r>
            <a:r>
              <a:rPr lang="en-US" altLang="en-US" sz="1600" dirty="0" err="1"/>
              <a:t>licence</a:t>
            </a:r>
            <a:r>
              <a:rPr lang="en-US" altLang="en-US" sz="1600" dirty="0"/>
              <a:t> that the ACMA considers appropriate. Such a spectrum space apparatus </a:t>
            </a:r>
            <a:r>
              <a:rPr lang="en-US" altLang="en-US" sz="1600" dirty="0" err="1"/>
              <a:t>licence</a:t>
            </a:r>
            <a:r>
              <a:rPr lang="en-US" altLang="en-US" sz="1600" dirty="0"/>
              <a:t> would provide analogous technical and operational flexibility to a spectrum </a:t>
            </a:r>
            <a:r>
              <a:rPr lang="en-US" altLang="en-US" sz="1600" dirty="0" err="1"/>
              <a:t>licence</a:t>
            </a:r>
            <a:r>
              <a:rPr lang="en-US" altLang="en-US" sz="1600" dirty="0"/>
              <a:t>. The spectrum space </a:t>
            </a:r>
            <a:r>
              <a:rPr lang="en-US" altLang="en-US" sz="1600" dirty="0" err="1"/>
              <a:t>licence</a:t>
            </a:r>
            <a:r>
              <a:rPr lang="en-US" altLang="en-US" sz="1600" dirty="0"/>
              <a:t> would assist the ACMA in </a:t>
            </a:r>
            <a:r>
              <a:rPr lang="en-US" altLang="en-US" sz="1600" dirty="0" err="1"/>
              <a:t>authorising</a:t>
            </a:r>
            <a:r>
              <a:rPr lang="en-US" altLang="en-US" sz="1600" dirty="0"/>
              <a:t> new and emerging technologies in use-cases where spectrum licensing may be inappropriate. </a:t>
            </a:r>
          </a:p>
          <a:p>
            <a:pPr lvl="1">
              <a:buFont typeface="Arial" panose="020B0604020202020204" pitchFamily="34" charset="0"/>
              <a:buChar char="•"/>
            </a:pPr>
            <a:r>
              <a:rPr lang="en-US" altLang="en-US" sz="1600" dirty="0"/>
              <a:t>The ACMA expects to consult with stakeholders as part of its exploration of the design of a spectrum space </a:t>
            </a:r>
            <a:r>
              <a:rPr lang="en-US" altLang="en-US" sz="1600" dirty="0" err="1"/>
              <a:t>licence</a:t>
            </a:r>
            <a:r>
              <a:rPr lang="en-US" altLang="en-US" sz="1600" dirty="0"/>
              <a:t> type in Q4 2018–19.</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5972510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lvl="1">
              <a:buFont typeface="Arial" panose="020B0604020202020204" pitchFamily="34" charset="0"/>
              <a:buChar char="•"/>
            </a:pPr>
            <a:r>
              <a:rPr lang="en-US" altLang="en-US" sz="1600" dirty="0"/>
              <a:t>The ACMA is exploring whether it might design a new spectrum space apparatus </a:t>
            </a:r>
            <a:r>
              <a:rPr lang="en-US" altLang="en-US" sz="1600" dirty="0" err="1"/>
              <a:t>licence</a:t>
            </a:r>
            <a:r>
              <a:rPr lang="en-US" altLang="en-US" sz="1600" dirty="0"/>
              <a:t> type. </a:t>
            </a:r>
          </a:p>
          <a:p>
            <a:pPr lvl="1">
              <a:buFont typeface="Arial" panose="020B0604020202020204" pitchFamily="34" charset="0"/>
              <a:buChar char="•"/>
            </a:pPr>
            <a:r>
              <a:rPr lang="en-US" altLang="en-US" sz="1600" dirty="0"/>
              <a:t>Currently, apparatus </a:t>
            </a:r>
            <a:r>
              <a:rPr lang="en-US" altLang="en-US" sz="1600" dirty="0" err="1"/>
              <a:t>licence</a:t>
            </a:r>
            <a:r>
              <a:rPr lang="en-US" altLang="en-US" sz="1600" dirty="0"/>
              <a:t> types are generally linked to a specific purpose (e.g. a maritime </a:t>
            </a:r>
            <a:r>
              <a:rPr lang="en-US" altLang="en-US" sz="1600" dirty="0" err="1"/>
              <a:t>licence</a:t>
            </a:r>
            <a:r>
              <a:rPr lang="en-US" altLang="en-US" sz="1600" dirty="0"/>
              <a:t> is for maritime purposes). A spectrum space apparatus </a:t>
            </a:r>
            <a:r>
              <a:rPr lang="en-US" altLang="en-US" sz="1600" dirty="0" err="1"/>
              <a:t>licence</a:t>
            </a:r>
            <a:r>
              <a:rPr lang="en-US" altLang="en-US" sz="1600" dirty="0"/>
              <a:t> would not be linked to a specific use and could allow the licensee to operate multiple radiocommunications devices at a specified frequency or frequencies in a specified geographic area, subject to any conditions on the </a:t>
            </a:r>
            <a:r>
              <a:rPr lang="en-US" altLang="en-US" sz="1600" dirty="0" err="1"/>
              <a:t>licence</a:t>
            </a:r>
            <a:r>
              <a:rPr lang="en-US" altLang="en-US" sz="1600" dirty="0"/>
              <a:t> that the ACMA considers appropriate. Such a spectrum space apparatus </a:t>
            </a:r>
            <a:r>
              <a:rPr lang="en-US" altLang="en-US" sz="1600" dirty="0" err="1"/>
              <a:t>licence</a:t>
            </a:r>
            <a:r>
              <a:rPr lang="en-US" altLang="en-US" sz="1600" dirty="0"/>
              <a:t> would provide analogous technical and operational flexibility to a spectrum </a:t>
            </a:r>
            <a:r>
              <a:rPr lang="en-US" altLang="en-US" sz="1600" dirty="0" err="1"/>
              <a:t>licence</a:t>
            </a:r>
            <a:r>
              <a:rPr lang="en-US" altLang="en-US" sz="1600" dirty="0"/>
              <a:t>. The spectrum space </a:t>
            </a:r>
            <a:r>
              <a:rPr lang="en-US" altLang="en-US" sz="1600" dirty="0" err="1"/>
              <a:t>licence</a:t>
            </a:r>
            <a:r>
              <a:rPr lang="en-US" altLang="en-US" sz="1600" dirty="0"/>
              <a:t> would assist the ACMA in </a:t>
            </a:r>
            <a:r>
              <a:rPr lang="en-US" altLang="en-US" sz="1600" dirty="0" err="1"/>
              <a:t>authorising</a:t>
            </a:r>
            <a:r>
              <a:rPr lang="en-US" altLang="en-US" sz="1600" dirty="0"/>
              <a:t> new and emerging technologies in use-cases where spectrum licensing may be inappropriate. </a:t>
            </a:r>
          </a:p>
          <a:p>
            <a:pPr lvl="1">
              <a:buFont typeface="Arial" panose="020B0604020202020204" pitchFamily="34" charset="0"/>
              <a:buChar char="•"/>
            </a:pPr>
            <a:r>
              <a:rPr lang="en-US" altLang="en-US" sz="1600" dirty="0"/>
              <a:t>The ACMA expects to consult with stakeholders as part of its exploration of the design of a spectrum space </a:t>
            </a:r>
            <a:r>
              <a:rPr lang="en-US" altLang="en-US" sz="1600" dirty="0" err="1"/>
              <a:t>licence</a:t>
            </a:r>
            <a:r>
              <a:rPr lang="en-US" altLang="en-US" sz="1600" dirty="0"/>
              <a:t> type in Q4 2018–19.</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1276794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02 May 2019</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02 May 2019</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02 May 2019</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802.18-19/0056r00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19/18-19-0058-00-0000-acma-5yr-spectrum-outlook-2019-23-ieee-802-comments.docx"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8/dcn/19/18-19-0058-03-0000-acma-5yr-spectrum-outlook-2019-23-ieee-802-comments.docx"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ecfsapi.fcc.gov/file/1040534706725/5GAA%20Ex%20Parte%20Notice%204.5.19.pdf" TargetMode="External"/><Relationship Id="rId2" Type="http://schemas.openxmlformats.org/officeDocument/2006/relationships/hyperlink" Target="https://www.fcc.gov/ecfs/search/filings?proceedings_name=18-357&amp;sort=date_disseminated,DESC" TargetMode="External"/><Relationship Id="rId1" Type="http://schemas.openxmlformats.org/officeDocument/2006/relationships/slideLayout" Target="../slideLayouts/slideLayout1.xml"/><Relationship Id="rId4" Type="http://schemas.openxmlformats.org/officeDocument/2006/relationships/hyperlink" Target="https://mentor.ieee.org/802.18/dcn/19/18-19-0051-00-0000-5gaa-waiver-ex-parte-notice-4-5-19-fcc-gn-18-357.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www.imf.org/en/Publications/WEO/Issues/2019/03/28/world-economic-outlook-april-2019" TargetMode="External"/><Relationship Id="rId2" Type="http://schemas.openxmlformats.org/officeDocument/2006/relationships/hyperlink" Target="https://www.cisco.com/c/en/us/solutions/collateral/service-provider/visual-networking-index-vni/white-paper-c11-738429.pdf" TargetMode="Externa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8/dcn/16/18-16-0038-12-0000-teleconference-call-in-info.pptx" TargetMode="Externa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8/dcn/19/18-19-0007-01-0000-european-commission-v2x-draft-law.pdf" TargetMode="External"/><Relationship Id="rId2" Type="http://schemas.openxmlformats.org/officeDocument/2006/relationships/hyperlink" Target="https://urldefense.proofpoint.com/v2/url?u=https-3A__ec.europa.eu_transport_themes_its_news_2019-2D03-2D13-2Dc-2Dits-5Fen&amp;d=DwMFAg&amp;c=pqcuzKEN_84c78MOSc5_fw&amp;r=z8R-nWJ8GIxwjOjNKhEFByb-tZ6XE3GZXWSggNdVo-w&amp;m=xwsJSIpdkXphp9yJ6sqp09if5MQ270E-QdGhVHkUoT0&amp;s=Hggugr9gepDP0oZRG_q47454KnvpFEZCsmrpdkapQJg&amp;e="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9/18-19-0055-00-0000-minutes-25april19-rrtag-teleconference.docx"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ec.europa.eu/growth/single-market/european-standards/harmonised-standards/" TargetMode="External"/><Relationship Id="rId2" Type="http://schemas.openxmlformats.org/officeDocument/2006/relationships/hyperlink" Target="https://eur-lex.europa.eu/oj/direct-access.html" TargetMode="External"/><Relationship Id="rId1" Type="http://schemas.openxmlformats.org/officeDocument/2006/relationships/slideLayout" Target="../slideLayouts/slideLayout1.xml"/><Relationship Id="rId6" Type="http://schemas.openxmlformats.org/officeDocument/2006/relationships/hyperlink" Target="https://portal.etsi.org/tb.aspx?tbid=729&amp;SubTB=729" TargetMode="External"/><Relationship Id="rId5" Type="http://schemas.openxmlformats.org/officeDocument/2006/relationships/hyperlink" Target="https://portal.etsi.org/tb.aspx?tbid=442&amp;SubTB=442" TargetMode="External"/><Relationship Id="rId4" Type="http://schemas.openxmlformats.org/officeDocument/2006/relationships/hyperlink" Target="https://portal.etsi.org/tb.aspx?tbid=287&amp;SubTB=287"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cept.org/ecc/groups/ecc/wg-se/se-45/client/introduction/"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hyperlink" Target="https://cept.org/ecc/groups/ecc/wg-fm/fm-57/client/introduction/"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www.acma.gov.au/theACMA/draft-five-year-spectrum-outlook-2019-23"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hyperlink" Target="https://mentor.ieee.org/802.18/dcn/19/18-19-0048-00-0000-acma-draft-five-year-spectrum-outlook-2019-23.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02 May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02 May 19</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6418"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34901"/>
          </a:xfrm>
        </p:spPr>
        <p:txBody>
          <a:bodyPr/>
          <a:lstStyle/>
          <a:p>
            <a:r>
              <a:rPr lang="en-US" altLang="en-US" sz="2400" dirty="0"/>
              <a:t>ACMA 5 year Outlook</a:t>
            </a:r>
            <a:r>
              <a:rPr lang="en-US" altLang="en-US" sz="1400" dirty="0"/>
              <a:t> 2 of 2</a:t>
            </a:r>
            <a:endParaRPr lang="en-US" sz="2400" dirty="0"/>
          </a:p>
        </p:txBody>
      </p:sp>
      <p:sp>
        <p:nvSpPr>
          <p:cNvPr id="3" name="Content Placeholder 2"/>
          <p:cNvSpPr>
            <a:spLocks noGrp="1"/>
          </p:cNvSpPr>
          <p:nvPr>
            <p:ph idx="1"/>
          </p:nvPr>
        </p:nvSpPr>
        <p:spPr>
          <a:xfrm>
            <a:off x="685800" y="1295400"/>
            <a:ext cx="8305800" cy="5180012"/>
          </a:xfrm>
        </p:spPr>
        <p:txBody>
          <a:bodyPr/>
          <a:lstStyle/>
          <a:p>
            <a:pPr>
              <a:buFont typeface="Arial" panose="020B0604020202020204" pitchFamily="34" charset="0"/>
              <a:buChar char="•"/>
            </a:pPr>
            <a:r>
              <a:rPr lang="en-US" altLang="en-US" sz="1800" b="1" dirty="0">
                <a:solidFill>
                  <a:srgbClr val="00B0F0"/>
                </a:solidFill>
              </a:rPr>
              <a:t>As normal, any comment ready text and edits are really needed</a:t>
            </a:r>
            <a:r>
              <a:rPr lang="en-US" altLang="en-US" sz="1800" dirty="0">
                <a:solidFill>
                  <a:srgbClr val="00B0F0"/>
                </a:solidFill>
              </a:rPr>
              <a:t>.</a:t>
            </a:r>
          </a:p>
          <a:p>
            <a:pPr>
              <a:buFont typeface="Arial" panose="020B0604020202020204" pitchFamily="34" charset="0"/>
              <a:buChar char="•"/>
            </a:pPr>
            <a:r>
              <a:rPr lang="en-US" altLang="en-US" sz="1800" b="1" dirty="0">
                <a:solidFill>
                  <a:schemeClr val="tx1"/>
                </a:solidFill>
              </a:rPr>
              <a:t>We have comments to review: </a:t>
            </a:r>
          </a:p>
          <a:p>
            <a:pPr lvl="1">
              <a:buFont typeface="Arial" panose="020B0604020202020204" pitchFamily="34" charset="0"/>
              <a:buChar char="•"/>
            </a:pPr>
            <a:r>
              <a:rPr lang="en-US" altLang="en-US" sz="1400" dirty="0">
                <a:solidFill>
                  <a:schemeClr val="tx1"/>
                </a:solidFill>
                <a:hlinkClick r:id="rId3"/>
              </a:rPr>
              <a:t>https://mentor.ieee.org/802.18/dcn/19/18-19-0058-00-0000-acma-5yr-spectrum-outlook-2019-23-ieee-802-comments.docx</a:t>
            </a:r>
            <a:r>
              <a:rPr lang="en-US" altLang="en-US" sz="1400" dirty="0">
                <a:solidFill>
                  <a:schemeClr val="tx1"/>
                </a:solidFill>
              </a:rPr>
              <a:t> </a:t>
            </a:r>
          </a:p>
          <a:p>
            <a:pPr>
              <a:buFont typeface="Arial" panose="020B0604020202020204" pitchFamily="34" charset="0"/>
              <a:buChar char="•"/>
            </a:pPr>
            <a:r>
              <a:rPr lang="en-US" altLang="en-US" sz="1800" b="1" dirty="0">
                <a:solidFill>
                  <a:schemeClr val="tx1"/>
                </a:solidFill>
              </a:rPr>
              <a:t> </a:t>
            </a:r>
          </a:p>
          <a:p>
            <a:pPr>
              <a:buFont typeface="Arial" panose="020B0604020202020204" pitchFamily="34" charset="0"/>
              <a:buChar char="•"/>
            </a:pPr>
            <a:r>
              <a:rPr lang="en-US" altLang="en-US" sz="1800" dirty="0">
                <a:solidFill>
                  <a:schemeClr val="tx1"/>
                </a:solidFill>
              </a:rPr>
              <a:t> </a:t>
            </a:r>
          </a:p>
          <a:p>
            <a:pPr>
              <a:buFont typeface="Arial" panose="020B0604020202020204" pitchFamily="34" charset="0"/>
              <a:buChar char="•"/>
            </a:pPr>
            <a:endParaRPr lang="en-US" altLang="en-US" sz="1800" b="1"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10</a:t>
            </a:fld>
            <a:endParaRPr lang="en-US" altLang="en-US" dirty="0"/>
          </a:p>
        </p:txBody>
      </p:sp>
      <p:sp>
        <p:nvSpPr>
          <p:cNvPr id="7" name="Date Placeholder 6"/>
          <p:cNvSpPr>
            <a:spLocks noGrp="1"/>
          </p:cNvSpPr>
          <p:nvPr>
            <p:ph type="dt" idx="15"/>
          </p:nvPr>
        </p:nvSpPr>
        <p:spPr/>
        <p:txBody>
          <a:bodyPr/>
          <a:lstStyle/>
          <a:p>
            <a:r>
              <a:rPr lang="en-US"/>
              <a:t>02 May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7546072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34901"/>
          </a:xfrm>
        </p:spPr>
        <p:txBody>
          <a:bodyPr/>
          <a:lstStyle/>
          <a:p>
            <a:r>
              <a:rPr lang="en-US" altLang="en-US" sz="2400" dirty="0"/>
              <a:t>ACMA 5 year Outlook</a:t>
            </a:r>
            <a:r>
              <a:rPr lang="en-US" altLang="en-US" sz="1400" dirty="0"/>
              <a:t> 2 of 2</a:t>
            </a:r>
            <a:endParaRPr lang="en-US" sz="2400" dirty="0"/>
          </a:p>
        </p:txBody>
      </p:sp>
      <p:sp>
        <p:nvSpPr>
          <p:cNvPr id="3" name="Content Placeholder 2"/>
          <p:cNvSpPr>
            <a:spLocks noGrp="1"/>
          </p:cNvSpPr>
          <p:nvPr>
            <p:ph idx="1"/>
          </p:nvPr>
        </p:nvSpPr>
        <p:spPr>
          <a:xfrm>
            <a:off x="685800" y="1295400"/>
            <a:ext cx="8305800" cy="5180012"/>
          </a:xfrm>
        </p:spPr>
        <p:txBody>
          <a:bodyPr/>
          <a:lstStyle/>
          <a:p>
            <a:pPr>
              <a:buFont typeface="Arial" panose="020B0604020202020204" pitchFamily="34" charset="0"/>
              <a:buChar char="•"/>
            </a:pPr>
            <a:r>
              <a:rPr lang="en-US" sz="1600" u="sng" dirty="0"/>
              <a:t>Motion:</a:t>
            </a:r>
            <a:r>
              <a:rPr lang="en-US" sz="1600" dirty="0"/>
              <a:t> </a:t>
            </a:r>
            <a:r>
              <a:rPr lang="en-US" sz="1600" b="0" dirty="0"/>
              <a:t>Move to approve the comments </a:t>
            </a:r>
            <a:r>
              <a:rPr lang="en-US" sz="1600" dirty="0">
                <a:hlinkClick r:id="rId3"/>
              </a:rPr>
              <a:t>https://mentor.ieee.org/802.18/dcn/19/18-19-0058-</a:t>
            </a:r>
            <a:r>
              <a:rPr lang="en-US" sz="1600" dirty="0">
                <a:highlight>
                  <a:srgbClr val="FFFF00"/>
                </a:highlight>
                <a:hlinkClick r:id="rId3"/>
              </a:rPr>
              <a:t>03</a:t>
            </a:r>
            <a:r>
              <a:rPr lang="en-US" sz="1600" dirty="0">
                <a:hlinkClick r:id="rId3"/>
              </a:rPr>
              <a:t>-0000-acma-5yr-spectrum-outlook-2019-23-ieee-802-comments.docx</a:t>
            </a:r>
            <a:r>
              <a:rPr lang="en-US" sz="1600" dirty="0"/>
              <a:t> </a:t>
            </a:r>
            <a:r>
              <a:rPr lang="en-US" sz="1600" b="0" dirty="0"/>
              <a:t>to ACMA’s Five-year spectrum outlook 2019-23 consultation. With the chair of 802.18 to have editorial privileges and send to the LMSC(EC) for review/approval and submission to the ACMA on or before 15 February</a:t>
            </a:r>
            <a:r>
              <a:rPr lang="en-US" altLang="en-US" sz="1600" dirty="0">
                <a:solidFill>
                  <a:schemeClr val="tx1"/>
                </a:solidFill>
              </a:rPr>
              <a:t> </a:t>
            </a:r>
            <a:r>
              <a:rPr lang="en-US" sz="1600" b="0" dirty="0"/>
              <a:t>2019.</a:t>
            </a:r>
          </a:p>
          <a:p>
            <a:endParaRPr lang="en-US" altLang="en-US" sz="1600" dirty="0">
              <a:solidFill>
                <a:schemeClr val="tx1"/>
              </a:solidFill>
            </a:endParaRPr>
          </a:p>
          <a:p>
            <a:r>
              <a:rPr lang="en-US" altLang="en-US" sz="1600" dirty="0"/>
              <a:t>		Moved by:  	 	</a:t>
            </a:r>
          </a:p>
          <a:p>
            <a:pPr lvl="1"/>
            <a:r>
              <a:rPr lang="en-US" altLang="en-US" sz="1600" b="1" dirty="0"/>
              <a:t>Seconded by:  	</a:t>
            </a:r>
          </a:p>
          <a:p>
            <a:pPr lvl="1"/>
            <a:r>
              <a:rPr lang="en-US" altLang="en-US" sz="1600" b="1" dirty="0"/>
              <a:t>Discussion?		none</a:t>
            </a:r>
          </a:p>
          <a:p>
            <a:pPr lvl="1"/>
            <a:r>
              <a:rPr lang="en-US" altLang="en-US" sz="1600" b="1" dirty="0">
                <a:solidFill>
                  <a:schemeClr val="tx1"/>
                </a:solidFill>
              </a:rPr>
              <a:t>Vote:  ___Y   /  ___N   /  ___A </a:t>
            </a:r>
          </a:p>
          <a:p>
            <a:pPr lvl="1"/>
            <a:endParaRPr lang="en-US" altLang="en-US" sz="1600" b="1" dirty="0">
              <a:solidFill>
                <a:schemeClr val="tx1"/>
              </a:solidFill>
            </a:endParaRPr>
          </a:p>
          <a:p>
            <a:pPr lvl="1"/>
            <a:endParaRPr lang="en-US" altLang="en-US" sz="1600" b="1" dirty="0">
              <a:solidFill>
                <a:schemeClr val="tx1"/>
              </a:solidFill>
            </a:endParaRPr>
          </a:p>
          <a:p>
            <a:pPr lvl="1"/>
            <a:r>
              <a:rPr lang="en-US" altLang="en-US" sz="1600" b="1" dirty="0">
                <a:solidFill>
                  <a:schemeClr val="tx1"/>
                </a:solidFill>
              </a:rPr>
              <a:t>Motion - ________</a:t>
            </a:r>
          </a:p>
          <a:p>
            <a:pPr lvl="1"/>
            <a:r>
              <a:rPr lang="en-US" altLang="en-US" sz="1600" b="1" dirty="0">
                <a:solidFill>
                  <a:schemeClr val="tx1"/>
                </a:solidFill>
              </a:rPr>
              <a:t>_____ on the call</a:t>
            </a:r>
          </a:p>
          <a:p>
            <a:pPr lvl="1"/>
            <a:endParaRPr lang="en-US" altLang="en-US" sz="1600" b="1"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11</a:t>
            </a:fld>
            <a:endParaRPr lang="en-US" altLang="en-US" dirty="0"/>
          </a:p>
        </p:txBody>
      </p:sp>
      <p:sp>
        <p:nvSpPr>
          <p:cNvPr id="7" name="Date Placeholder 6"/>
          <p:cNvSpPr>
            <a:spLocks noGrp="1"/>
          </p:cNvSpPr>
          <p:nvPr>
            <p:ph type="dt" idx="15"/>
          </p:nvPr>
        </p:nvSpPr>
        <p:spPr/>
        <p:txBody>
          <a:bodyPr/>
          <a:lstStyle/>
          <a:p>
            <a:r>
              <a:rPr lang="en-US"/>
              <a:t>02 May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4985668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8889" y="1166549"/>
            <a:ext cx="8150031" cy="5059552"/>
          </a:xfrm>
        </p:spPr>
        <p:txBody>
          <a:bodyPr/>
          <a:lstStyle/>
          <a:p>
            <a:pPr>
              <a:buFont typeface="Arial" panose="020B0604020202020204" pitchFamily="34" charset="0"/>
              <a:buChar char="•"/>
            </a:pPr>
            <a:r>
              <a:rPr lang="en-US" sz="1800" dirty="0"/>
              <a:t>Proceeding:</a:t>
            </a:r>
          </a:p>
          <a:p>
            <a:pPr lvl="1">
              <a:buFont typeface="Arial" panose="020B0604020202020204" pitchFamily="34" charset="0"/>
              <a:buChar char="•"/>
            </a:pPr>
            <a:r>
              <a:rPr lang="en-US" sz="1600" dirty="0">
                <a:hlinkClick r:id="rId2"/>
              </a:rPr>
              <a:t>https://www.fcc.gov/ecfs/search/filings?proceedings_name=18-357&amp;sort=date_disseminated,DESC</a:t>
            </a:r>
            <a:r>
              <a:rPr lang="en-US" sz="1600" dirty="0"/>
              <a:t> </a:t>
            </a:r>
          </a:p>
          <a:p>
            <a:pPr>
              <a:buFont typeface="Arial" panose="020B0604020202020204" pitchFamily="34" charset="0"/>
              <a:buChar char="•"/>
            </a:pPr>
            <a:r>
              <a:rPr lang="en-US" sz="1600" b="0" dirty="0"/>
              <a:t>Grant permission for C-V2X operations in the 5.865-5.925 GHz band, allowing for C-V2X to achieve its evolution path to 5G; and Maintain the 5.855-5.865 GHz frequencies for continued operations of the limited number of DSRC radios that have been deployed and any future DSRC radios that may be deployed.</a:t>
            </a:r>
          </a:p>
          <a:p>
            <a:r>
              <a:rPr lang="en-US" sz="1600" b="0" dirty="0"/>
              <a:t>V. Conclusion</a:t>
            </a:r>
            <a:br>
              <a:rPr lang="en-US" sz="1600" b="0" dirty="0"/>
            </a:br>
            <a:r>
              <a:rPr lang="en-US" sz="1600" b="0" dirty="0"/>
              <a:t>C-V2X has emerged as the best opportunity to further the vision of ITS in the 5.9 GHz band and respond to the societal needs that Congress, the Commission, and the DOT repeatedly have identified over the better part of the past three decades. As the Commission takes a broader look at the 5.9 GHz band, it should pursue a forward-looking approach for licensed ITS operations in the 5.9 GHz band as proposed herein that facilitates C-V2X’s evolution path to 5G. Moreover, during the pendency of this rulemaking, the Commission should grant 5GAA’s waiver request to enable initial deployments of this potentially life-saving technology as soon as possible.</a:t>
            </a:r>
            <a:r>
              <a:rPr lang="en-US" sz="1600" dirty="0">
                <a:solidFill>
                  <a:schemeClr val="tx1"/>
                </a:solidFill>
              </a:rPr>
              <a:t> </a:t>
            </a:r>
          </a:p>
          <a:p>
            <a:pPr lvl="5">
              <a:buFont typeface="Arial" panose="020B0604020202020204" pitchFamily="34" charset="0"/>
              <a:buChar char="•"/>
            </a:pPr>
            <a:endParaRPr lang="en-US" sz="1000" dirty="0"/>
          </a:p>
          <a:p>
            <a:pPr>
              <a:buFont typeface="Arial" panose="020B0604020202020204" pitchFamily="34" charset="0"/>
              <a:buChar char="•"/>
            </a:pPr>
            <a:r>
              <a:rPr lang="en-US" sz="1800" dirty="0"/>
              <a:t>ex </a:t>
            </a:r>
            <a:r>
              <a:rPr lang="en-US" sz="1800" dirty="0" err="1"/>
              <a:t>parte</a:t>
            </a:r>
            <a:r>
              <a:rPr lang="en-US" sz="1800" dirty="0"/>
              <a:t>, 05 April 2019:  (includes the 03 April ex </a:t>
            </a:r>
            <a:r>
              <a:rPr lang="en-US" sz="1800" dirty="0" err="1"/>
              <a:t>parte</a:t>
            </a:r>
            <a:r>
              <a:rPr lang="en-US" sz="1800" dirty="0"/>
              <a:t>) </a:t>
            </a:r>
            <a:endParaRPr lang="en-US" sz="1800" u="sng" dirty="0">
              <a:hlinkClick r:id="rId3"/>
            </a:endParaRPr>
          </a:p>
          <a:p>
            <a:pPr lvl="1">
              <a:buFont typeface="Arial" panose="020B0604020202020204" pitchFamily="34" charset="0"/>
              <a:buChar char="•"/>
            </a:pPr>
            <a:r>
              <a:rPr lang="en-US" sz="1200" u="sng" dirty="0">
                <a:hlinkClick r:id="rId3"/>
              </a:rPr>
              <a:t>https://ecfsapi.fcc.gov/file/1040534706725/5GAA%20Ex%20Parte%20Notice%204.5.19.pdf</a:t>
            </a:r>
            <a:r>
              <a:rPr lang="en-US" sz="1200" dirty="0"/>
              <a:t> </a:t>
            </a:r>
            <a:endParaRPr lang="en-US" sz="1200" dirty="0">
              <a:hlinkClick r:id="rId4"/>
            </a:endParaRPr>
          </a:p>
          <a:p>
            <a:pPr lvl="1">
              <a:buFont typeface="Arial" panose="020B0604020202020204" pitchFamily="34" charset="0"/>
              <a:buChar char="•"/>
            </a:pPr>
            <a:r>
              <a:rPr lang="en-US" sz="1200" dirty="0">
                <a:hlinkClick r:id="rId4"/>
              </a:rPr>
              <a:t>https://mentor.ieee.org/802.18/dcn/19/18-19-0051-00-0000-5gaa-waiver-ex-parte-notice-4-5-19-fcc-gn-18-357.pdf</a:t>
            </a:r>
            <a:r>
              <a:rPr lang="en-US" sz="1200" dirty="0"/>
              <a:t> </a:t>
            </a:r>
          </a:p>
          <a:p>
            <a:endParaRPr lang="en-US" sz="16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12</a:t>
            </a:fld>
            <a:endParaRPr lang="en-US" altLang="en-US" dirty="0"/>
          </a:p>
        </p:txBody>
      </p:sp>
      <p:sp>
        <p:nvSpPr>
          <p:cNvPr id="7" name="Date Placeholder 6"/>
          <p:cNvSpPr>
            <a:spLocks noGrp="1"/>
          </p:cNvSpPr>
          <p:nvPr>
            <p:ph type="dt" idx="15"/>
          </p:nvPr>
        </p:nvSpPr>
        <p:spPr/>
        <p:txBody>
          <a:bodyPr/>
          <a:lstStyle/>
          <a:p>
            <a:r>
              <a:rPr lang="en-US"/>
              <a:t>02 May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5EEB52DB-DCFA-42BE-B9C3-920179960C54}"/>
              </a:ext>
            </a:extLst>
          </p:cNvPr>
          <p:cNvSpPr txBox="1">
            <a:spLocks/>
          </p:cNvSpPr>
          <p:nvPr/>
        </p:nvSpPr>
        <p:spPr bwMode="auto">
          <a:xfrm>
            <a:off x="698889" y="631899"/>
            <a:ext cx="8445111" cy="631751"/>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000" kern="0" dirty="0"/>
              <a:t>5GAA requests the Commission consider a forward-looking approach 1 of 2 </a:t>
            </a:r>
          </a:p>
        </p:txBody>
      </p:sp>
    </p:spTree>
    <p:extLst>
      <p:ext uri="{BB962C8B-B14F-4D97-AF65-F5344CB8AC3E}">
        <p14:creationId xmlns:p14="http://schemas.microsoft.com/office/powerpoint/2010/main" val="13428073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8445111" cy="631751"/>
          </a:xfrm>
        </p:spPr>
        <p:txBody>
          <a:bodyPr/>
          <a:lstStyle/>
          <a:p>
            <a:r>
              <a:rPr lang="en-US" sz="2000" dirty="0"/>
              <a:t>5GAA requests the Commission consider a forward-looking approach 2 of 2 </a:t>
            </a:r>
          </a:p>
        </p:txBody>
      </p:sp>
      <p:sp>
        <p:nvSpPr>
          <p:cNvPr id="3" name="Content Placeholder 2"/>
          <p:cNvSpPr>
            <a:spLocks noGrp="1"/>
          </p:cNvSpPr>
          <p:nvPr>
            <p:ph idx="1"/>
          </p:nvPr>
        </p:nvSpPr>
        <p:spPr>
          <a:xfrm>
            <a:off x="685800" y="972699"/>
            <a:ext cx="8064111" cy="5502714"/>
          </a:xfrm>
        </p:spPr>
        <p:txBody>
          <a:bodyPr/>
          <a:lstStyle/>
          <a:p>
            <a:pPr>
              <a:buFont typeface="Arial" panose="020B0604020202020204" pitchFamily="34" charset="0"/>
              <a:buChar char="•"/>
            </a:pPr>
            <a:r>
              <a:rPr lang="en-US" sz="1600" dirty="0"/>
              <a:t>At the end of 05 April ex </a:t>
            </a:r>
            <a:r>
              <a:rPr lang="en-US" sz="1600" dirty="0" err="1"/>
              <a:t>parte</a:t>
            </a:r>
            <a:r>
              <a:rPr lang="en-US" sz="1600" dirty="0"/>
              <a:t>,  they propose to re-band 75MHz of the 5.9GHz ITS spectrum:</a:t>
            </a:r>
          </a:p>
          <a:p>
            <a:pPr lvl="3">
              <a:spcBef>
                <a:spcPts val="0"/>
              </a:spcBef>
            </a:pPr>
            <a:r>
              <a:rPr lang="en-US" sz="600" dirty="0"/>
              <a:t> 	</a:t>
            </a:r>
            <a:r>
              <a:rPr lang="en-US" dirty="0"/>
              <a:t>	</a:t>
            </a:r>
            <a:r>
              <a:rPr lang="en-US" b="0" dirty="0"/>
              <a:t>5850-5855 5MHz 	Reserve Band</a:t>
            </a:r>
          </a:p>
          <a:p>
            <a:pPr lvl="4">
              <a:spcBef>
                <a:spcPts val="0"/>
              </a:spcBef>
            </a:pPr>
            <a:r>
              <a:rPr lang="en-US" dirty="0"/>
              <a:t>5855-5865 10MHz 	802.11 channel 172</a:t>
            </a:r>
          </a:p>
          <a:p>
            <a:pPr lvl="4">
              <a:spcBef>
                <a:spcPts val="0"/>
              </a:spcBef>
            </a:pPr>
            <a:r>
              <a:rPr lang="en-US" dirty="0"/>
              <a:t>5865-5905 40MHz 	for 5G-V2X</a:t>
            </a:r>
          </a:p>
          <a:p>
            <a:pPr lvl="4">
              <a:spcBef>
                <a:spcPts val="0"/>
              </a:spcBef>
            </a:pPr>
            <a:r>
              <a:rPr lang="en-US" dirty="0"/>
              <a:t>5905-5925 20MHz 	for LTE-V2X</a:t>
            </a:r>
          </a:p>
          <a:p>
            <a:pPr>
              <a:buFont typeface="Arial" panose="020B0604020202020204" pitchFamily="34" charset="0"/>
              <a:buChar char="•"/>
            </a:pPr>
            <a:r>
              <a:rPr lang="en-US" sz="1400" dirty="0"/>
              <a:t> </a:t>
            </a:r>
            <a:r>
              <a:rPr lang="en-US" sz="1600" dirty="0"/>
              <a:t>We could respond to the 05 April ex </a:t>
            </a:r>
            <a:r>
              <a:rPr lang="en-US" sz="1600" dirty="0" err="1"/>
              <a:t>parte</a:t>
            </a:r>
            <a:r>
              <a:rPr lang="en-US" sz="1600" dirty="0"/>
              <a:t>, some points to consider</a:t>
            </a:r>
          </a:p>
          <a:p>
            <a:pPr lvl="1">
              <a:buFont typeface="Arial" panose="020B0604020202020204" pitchFamily="34" charset="0"/>
              <a:buChar char="•"/>
            </a:pPr>
            <a:r>
              <a:rPr lang="en-US" sz="1400" dirty="0"/>
              <a:t>This is less DSRC bandwidth from original waiver, DSRC would be Chan. 172 only. </a:t>
            </a:r>
          </a:p>
          <a:p>
            <a:pPr lvl="1">
              <a:buFont typeface="Arial" panose="020B0604020202020204" pitchFamily="34" charset="0"/>
              <a:buChar char="•"/>
            </a:pPr>
            <a:r>
              <a:rPr lang="en-US" sz="1400" dirty="0"/>
              <a:t>Sharing in the band is not being accomplished as was one of the directives. </a:t>
            </a:r>
          </a:p>
          <a:p>
            <a:pPr lvl="1">
              <a:buFont typeface="Arial" panose="020B0604020202020204" pitchFamily="34" charset="0"/>
              <a:buChar char="•"/>
            </a:pPr>
            <a:r>
              <a:rPr lang="en-US" sz="1400" dirty="0"/>
              <a:t>Technology evolution does not work into this C-V2X approach</a:t>
            </a:r>
          </a:p>
          <a:p>
            <a:pPr lvl="1">
              <a:buFont typeface="Arial" panose="020B0604020202020204" pitchFamily="34" charset="0"/>
              <a:buChar char="•"/>
            </a:pPr>
            <a:r>
              <a:rPr lang="en-US" sz="1400" dirty="0"/>
              <a:t>How it affects the testing that the DoT has been doing and moving forward with.</a:t>
            </a:r>
          </a:p>
          <a:p>
            <a:pPr lvl="1">
              <a:buFont typeface="Arial" panose="020B0604020202020204" pitchFamily="34" charset="0"/>
              <a:buChar char="•"/>
            </a:pPr>
            <a:r>
              <a:rPr lang="en-US" sz="1400" dirty="0"/>
              <a:t>Note they want 4G and 5G in this. </a:t>
            </a:r>
          </a:p>
          <a:p>
            <a:pPr>
              <a:buFont typeface="Arial" panose="020B0604020202020204" pitchFamily="34" charset="0"/>
              <a:buChar char="•"/>
            </a:pPr>
            <a:r>
              <a:rPr lang="en-US" altLang="en-US" sz="1600" dirty="0"/>
              <a:t>Hearing an NPRM could be out by end of summer, with some of this…</a:t>
            </a:r>
          </a:p>
          <a:p>
            <a:pPr>
              <a:buFont typeface="Arial" panose="020B0604020202020204" pitchFamily="34" charset="0"/>
              <a:buChar char="•"/>
            </a:pPr>
            <a:r>
              <a:rPr lang="en-US" altLang="en-US" sz="1600" dirty="0">
                <a:solidFill>
                  <a:srgbClr val="00B0F0"/>
                </a:solidFill>
              </a:rPr>
              <a:t>As normal, any comment ready text is really needed.</a:t>
            </a:r>
          </a:p>
          <a:p>
            <a:pPr>
              <a:buFont typeface="Arial" panose="020B0604020202020204" pitchFamily="34" charset="0"/>
              <a:buChar char="•"/>
            </a:pPr>
            <a:r>
              <a:rPr lang="en-US" altLang="en-US" sz="1600" dirty="0"/>
              <a:t>With our goal to vote on comments by </a:t>
            </a:r>
            <a:r>
              <a:rPr lang="en-US" altLang="en-US" sz="1600" b="1" dirty="0"/>
              <a:t>16 May, Thursday in Atlanta</a:t>
            </a:r>
            <a:r>
              <a:rPr lang="en-US" altLang="en-US" sz="1600" dirty="0"/>
              <a:t>.</a:t>
            </a:r>
          </a:p>
          <a:p>
            <a:pPr>
              <a:buFont typeface="Arial" panose="020B0604020202020204" pitchFamily="34" charset="0"/>
              <a:buChar char="•"/>
            </a:pPr>
            <a:r>
              <a:rPr lang="en-US" altLang="en-US" sz="1600" dirty="0"/>
              <a:t>Info/request for input was sent to 802.11 and 802.11bd chairs and they have passed on. </a:t>
            </a:r>
          </a:p>
          <a:p>
            <a:pPr>
              <a:buFont typeface="Arial" panose="020B0604020202020204" pitchFamily="34" charset="0"/>
              <a:buChar char="•"/>
            </a:pPr>
            <a:endParaRPr lang="en-US" altLang="en-US" sz="1600" dirty="0"/>
          </a:p>
          <a:p>
            <a:pPr>
              <a:buFont typeface="Arial" panose="020B0604020202020204" pitchFamily="34" charset="0"/>
              <a:buChar char="•"/>
            </a:pPr>
            <a:r>
              <a:rPr lang="en-US" altLang="en-US" sz="1600" dirty="0"/>
              <a:t>Comments … … …</a:t>
            </a:r>
          </a:p>
          <a:p>
            <a:pPr>
              <a:buFont typeface="Arial" panose="020B0604020202020204" pitchFamily="34" charset="0"/>
              <a:buChar char="•"/>
            </a:pPr>
            <a:endParaRPr lang="en-US" altLang="en-US" sz="1600" dirty="0"/>
          </a:p>
          <a:p>
            <a:pPr>
              <a:buFont typeface="Arial" panose="020B0604020202020204" pitchFamily="34" charset="0"/>
              <a:buChar char="•"/>
            </a:pPr>
            <a:endParaRPr lang="en-US" sz="20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13</a:t>
            </a:fld>
            <a:endParaRPr lang="en-US" altLang="en-US" dirty="0"/>
          </a:p>
        </p:txBody>
      </p:sp>
      <p:sp>
        <p:nvSpPr>
          <p:cNvPr id="7" name="Date Placeholder 6"/>
          <p:cNvSpPr>
            <a:spLocks noGrp="1"/>
          </p:cNvSpPr>
          <p:nvPr>
            <p:ph type="dt" idx="15"/>
          </p:nvPr>
        </p:nvSpPr>
        <p:spPr/>
        <p:txBody>
          <a:bodyPr/>
          <a:lstStyle/>
          <a:p>
            <a:r>
              <a:rPr lang="en-US"/>
              <a:t>02 May 2019</a:t>
            </a:r>
            <a:endParaRPr lang="en-GB" dirty="0"/>
          </a:p>
        </p:txBody>
      </p:sp>
      <p:sp>
        <p:nvSpPr>
          <p:cNvPr id="8" name="Footer Placeholder 7"/>
          <p:cNvSpPr>
            <a:spLocks noGrp="1"/>
          </p:cNvSpPr>
          <p:nvPr>
            <p:ph type="ftr" idx="14"/>
          </p:nvPr>
        </p:nvSpPr>
        <p:spPr>
          <a:xfrm>
            <a:off x="5334000" y="6629400"/>
            <a:ext cx="3184520" cy="180975"/>
          </a:xfrm>
        </p:spPr>
        <p:txBody>
          <a:bodyPr/>
          <a:lstStyle/>
          <a:p>
            <a:r>
              <a:rPr lang="en-US" dirty="0"/>
              <a:t>Jay Holcomb (Itron)</a:t>
            </a:r>
            <a:endParaRPr lang="en-GB" dirty="0"/>
          </a:p>
        </p:txBody>
      </p:sp>
    </p:spTree>
    <p:extLst>
      <p:ext uri="{BB962C8B-B14F-4D97-AF65-F5344CB8AC3E}">
        <p14:creationId xmlns:p14="http://schemas.microsoft.com/office/powerpoint/2010/main" val="37155787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724402" y="1128971"/>
            <a:ext cx="8387602" cy="5346442"/>
          </a:xfrm>
        </p:spPr>
        <p:txBody>
          <a:bodyPr/>
          <a:lstStyle/>
          <a:p>
            <a:pPr>
              <a:buFont typeface="Arial" panose="020B0604020202020204" pitchFamily="34" charset="0"/>
              <a:buChar char="•"/>
            </a:pPr>
            <a:r>
              <a:rPr lang="en-US" sz="1800" dirty="0"/>
              <a:t>Chair of 802.15.3d has brought up, ITU-R SM.2352 on THz communications needs to be updated.   There is an IUT-R WP1 meeting ending 05 June.</a:t>
            </a:r>
          </a:p>
          <a:p>
            <a:pPr lvl="1">
              <a:buFont typeface="Arial" panose="020B0604020202020204" pitchFamily="34" charset="0"/>
              <a:buChar char="•"/>
            </a:pPr>
            <a:r>
              <a:rPr lang="en-US" sz="1600" dirty="0"/>
              <a:t>The chair of 802.15.3d will be working on the updated text for review in 802.18 and current plan is to share with 802.15 in Atlanta wireless interim and approve it there, for the SC (aka EC) quick ballot and submission to ITU-R.  </a:t>
            </a:r>
          </a:p>
          <a:p>
            <a:pPr lvl="1">
              <a:buFont typeface="Arial" panose="020B0604020202020204" pitchFamily="34" charset="0"/>
              <a:buChar char="•"/>
            </a:pPr>
            <a:r>
              <a:rPr lang="en-US" sz="1600" b="1" dirty="0"/>
              <a:t>Status:  </a:t>
            </a:r>
            <a:r>
              <a:rPr lang="en-US" sz="1600" dirty="0"/>
              <a:t>we can hold till June and work on communications during July plenary.  </a:t>
            </a:r>
          </a:p>
          <a:p>
            <a:pPr>
              <a:buFont typeface="Arial" panose="020B0604020202020204" pitchFamily="34" charset="0"/>
              <a:buChar char="•"/>
            </a:pPr>
            <a:endParaRPr lang="en-US" sz="2000" dirty="0"/>
          </a:p>
          <a:p>
            <a:pPr>
              <a:buFont typeface="Arial" panose="020B0604020202020204" pitchFamily="34" charset="0"/>
              <a:buChar char="•"/>
            </a:pPr>
            <a:r>
              <a:rPr lang="en-US" sz="1800" dirty="0"/>
              <a:t>Ofcom comments 1</a:t>
            </a:r>
            <a:r>
              <a:rPr lang="en-US" sz="1800" baseline="30000" dirty="0"/>
              <a:t>st</a:t>
            </a:r>
            <a:r>
              <a:rPr lang="en-US" sz="1800" dirty="0"/>
              <a:t> ballot failed due to lack of response.  Started a 2</a:t>
            </a:r>
            <a:r>
              <a:rPr lang="en-US" sz="1800" baseline="30000" dirty="0"/>
              <a:t>nd</a:t>
            </a:r>
            <a:r>
              <a:rPr lang="en-US" sz="1800" dirty="0"/>
              <a:t> ballot, it passed with early close and sent to Ofcom on Monday, the 29</a:t>
            </a:r>
            <a:r>
              <a:rPr lang="en-US" sz="1800" baseline="30000" dirty="0"/>
              <a:t>th</a:t>
            </a:r>
            <a:r>
              <a:rPr lang="en-US" sz="1800" dirty="0"/>
              <a:t>. </a:t>
            </a:r>
          </a:p>
          <a:p>
            <a:pPr marL="457200" lvl="1" indent="0"/>
            <a:endParaRPr lang="en-US" sz="1400" dirty="0"/>
          </a:p>
          <a:p>
            <a:pPr marL="457200" lvl="1" indent="0"/>
            <a:endParaRPr lang="en-US" sz="1400" dirty="0"/>
          </a:p>
          <a:p>
            <a:pPr>
              <a:buFont typeface="Arial" panose="020B0604020202020204" pitchFamily="34" charset="0"/>
              <a:buChar char="•"/>
            </a:pPr>
            <a:r>
              <a:rPr lang="en-US" sz="2000" dirty="0"/>
              <a:t>Wi-Fi usage at final-4, </a:t>
            </a:r>
            <a:r>
              <a:rPr lang="en-US" sz="2000" dirty="0">
                <a:solidFill>
                  <a:schemeClr val="bg1"/>
                </a:solidFill>
              </a:rPr>
              <a:t>that Gonzaga didn’t make this year!</a:t>
            </a:r>
          </a:p>
          <a:p>
            <a:pPr lvl="1">
              <a:buFont typeface="Arial" panose="020B0604020202020204" pitchFamily="34" charset="0"/>
              <a:buChar char="•"/>
            </a:pPr>
            <a:r>
              <a:rPr lang="en-US" sz="1400" dirty="0"/>
              <a:t>Fans at this year’s NCAA Men’s Final Four basketball tournament at U.S. Bank Stadium in Minneapolis used more than 31 terabytes of data on the Wi-Fi network during the championship weekend,</a:t>
            </a:r>
          </a:p>
          <a:p>
            <a:pPr lvl="1">
              <a:buFont typeface="Arial" panose="020B0604020202020204" pitchFamily="34" charset="0"/>
              <a:buChar char="•"/>
            </a:pPr>
            <a:r>
              <a:rPr lang="en-US" sz="1400" dirty="0"/>
              <a:t>The peak concurrent user number from Final Four Saturday of 31,141 was also an overall record, beating Super Bowl 53’s mark of 30,605.  </a:t>
            </a:r>
          </a:p>
          <a:p>
            <a:pPr lvl="1">
              <a:buFont typeface="Arial" panose="020B0604020202020204" pitchFamily="34" charset="0"/>
              <a:buChar char="•"/>
            </a:pPr>
            <a:r>
              <a:rPr lang="en-US" sz="1400" dirty="0"/>
              <a:t>According to stadium network officials, there were 1,414 active Cisco access points for the Final Four games,</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02 May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8483550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98889" y="1164817"/>
            <a:ext cx="8150031" cy="5059552"/>
          </a:xfrm>
        </p:spPr>
        <p:txBody>
          <a:bodyPr/>
          <a:lstStyle/>
          <a:p>
            <a:pPr>
              <a:buFont typeface="Arial" panose="020B0604020202020204" pitchFamily="34" charset="0"/>
              <a:buChar char="•"/>
            </a:pPr>
            <a:endParaRPr lang="en-US" sz="1800" dirty="0">
              <a:solidFill>
                <a:srgbClr val="00B0F0"/>
              </a:solidFill>
            </a:endParaRPr>
          </a:p>
          <a:p>
            <a:pPr>
              <a:buFont typeface="Arial" panose="020B0604020202020204" pitchFamily="34" charset="0"/>
              <a:buChar char="•"/>
            </a:pPr>
            <a:r>
              <a:rPr lang="en-US" sz="1800" dirty="0">
                <a:solidFill>
                  <a:srgbClr val="00B0F0"/>
                </a:solidFill>
              </a:rPr>
              <a:t>ACMA 5 Year outlook______. </a:t>
            </a:r>
          </a:p>
          <a:p>
            <a:pPr>
              <a:buFont typeface="Arial" panose="020B0604020202020204" pitchFamily="34" charset="0"/>
              <a:buChar char="•"/>
            </a:pPr>
            <a:r>
              <a:rPr lang="en-US" sz="1800" dirty="0">
                <a:solidFill>
                  <a:srgbClr val="00B0F0"/>
                </a:solidFill>
              </a:rPr>
              <a:t>5GAA ex </a:t>
            </a:r>
            <a:r>
              <a:rPr lang="en-US" sz="1800" dirty="0" err="1">
                <a:solidFill>
                  <a:srgbClr val="00B0F0"/>
                </a:solidFill>
              </a:rPr>
              <a:t>parte</a:t>
            </a:r>
            <a:r>
              <a:rPr lang="en-US" sz="1800" dirty="0">
                <a:solidFill>
                  <a:srgbClr val="00B0F0"/>
                </a:solidFill>
              </a:rPr>
              <a:t> comment ready text, waiver could be out anytime, and/or help shape the NPRM.   Target 16 May to vote on comments. </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r>
              <a:rPr lang="en-US" sz="1600" dirty="0"/>
              <a:t>Info:  </a:t>
            </a:r>
          </a:p>
          <a:p>
            <a:pPr lvl="1">
              <a:buFont typeface="Arial" panose="020B0604020202020204" pitchFamily="34" charset="0"/>
              <a:buChar char="•"/>
            </a:pPr>
            <a:r>
              <a:rPr lang="en-US" sz="1400" dirty="0"/>
              <a:t>Latest Cisco VNI 2018-2022 networking trends, updated 21Feb19 (annually). </a:t>
            </a:r>
            <a:r>
              <a:rPr lang="en-US" sz="1400" u="sng" dirty="0">
                <a:hlinkClick r:id="rId2"/>
              </a:rPr>
              <a:t>https://www.cisco.com/c/en/us/solutions/collateral/service-provider/visual-networking-index-vni/white-paper-c11-738429.pdf</a:t>
            </a:r>
            <a:r>
              <a:rPr lang="en-US" sz="1400" u="sng" dirty="0"/>
              <a:t> </a:t>
            </a:r>
          </a:p>
          <a:p>
            <a:pPr lvl="1">
              <a:buFont typeface="Arial" panose="020B0604020202020204" pitchFamily="34" charset="0"/>
              <a:buChar char="•"/>
            </a:pPr>
            <a:r>
              <a:rPr lang="en-US" sz="1400" dirty="0"/>
              <a:t>Latest World Economic Outlook</a:t>
            </a:r>
            <a:r>
              <a:rPr lang="en-US" sz="1400" b="1" dirty="0"/>
              <a:t>.</a:t>
            </a:r>
          </a:p>
          <a:p>
            <a:pPr marL="457200" lvl="1" indent="0"/>
            <a:r>
              <a:rPr lang="en-US" sz="1400" u="sng" dirty="0">
                <a:hlinkClick r:id="rId3"/>
              </a:rPr>
              <a:t>https://www.imf.org/en/Publications/WEO/Issues/2019/03/28/world-economic-outlook-april-2019</a:t>
            </a:r>
            <a:r>
              <a:rPr lang="en-US" sz="1400" dirty="0">
                <a:hlinkClick r:id="rId3"/>
              </a:rPr>
              <a:t> </a:t>
            </a:r>
            <a:endParaRPr lang="en-US" sz="1400" dirty="0"/>
          </a:p>
          <a:p>
            <a:pPr marL="457200" lvl="1" indent="0"/>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02 May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5915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5332414"/>
          </a:xfrm>
        </p:spPr>
        <p:txBody>
          <a:bodyPr/>
          <a:lstStyle/>
          <a:p>
            <a:pPr lvl="4">
              <a:buFont typeface="Arial" panose="020B0604020202020204" pitchFamily="34" charset="0"/>
              <a:buChar char="•"/>
            </a:pPr>
            <a:endParaRPr lang="en-US" sz="1000" dirty="0">
              <a:solidFill>
                <a:schemeClr val="tx1"/>
              </a:solidFill>
            </a:endParaRPr>
          </a:p>
          <a:p>
            <a:pPr marL="285750" indent="-285750">
              <a:buFont typeface="Arial" panose="020B0604020202020204" pitchFamily="34" charset="0"/>
              <a:buChar char="•"/>
            </a:pPr>
            <a:r>
              <a:rPr lang="en-US" sz="1800" dirty="0">
                <a:solidFill>
                  <a:schemeClr val="tx1"/>
                </a:solidFill>
              </a:rPr>
              <a:t>Note:  registration is out for July 2019 Plenary in Vienna, Austria. </a:t>
            </a:r>
          </a:p>
          <a:p>
            <a:pPr marL="285750" indent="-285750">
              <a:buFont typeface="Arial" panose="020B0604020202020204" pitchFamily="34" charset="0"/>
              <a:buChar char="•"/>
            </a:pPr>
            <a:r>
              <a:rPr lang="en-US" sz="1800" dirty="0">
                <a:solidFill>
                  <a:schemeClr val="bg1">
                    <a:lumMod val="75000"/>
                  </a:schemeClr>
                </a:solidFill>
              </a:rPr>
              <a:t>None heard</a:t>
            </a:r>
          </a:p>
          <a:p>
            <a:pPr marL="285750" indent="-285750">
              <a:buFont typeface="Arial" panose="020B0604020202020204" pitchFamily="34" charset="0"/>
              <a:buChar char="•"/>
            </a:pPr>
            <a:r>
              <a:rPr lang="en-US" sz="1800" dirty="0">
                <a:solidFill>
                  <a:schemeClr val="tx1"/>
                </a:solidFill>
              </a:rPr>
              <a:t> </a:t>
            </a:r>
          </a:p>
          <a:p>
            <a:pPr marL="285750" indent="-285750">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02 May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1" y="721183"/>
            <a:ext cx="7856538" cy="5563431"/>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09 May 2019 – </a:t>
            </a:r>
            <a:r>
              <a:rPr lang="en-US" sz="2000" i="1" u="sng" dirty="0"/>
              <a:t>15:00 – &lt;15:55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https://mentor.ieee.org/802.18/dcn/16/18-16-0038-12-0000-teleconference-call-in-info.pptx</a:t>
            </a:r>
            <a:r>
              <a:rPr lang="en-US" sz="1800" dirty="0"/>
              <a:t>  </a:t>
            </a:r>
            <a:r>
              <a:rPr lang="en-US" altLang="en-US" sz="1800" b="1" dirty="0"/>
              <a:t>(</a:t>
            </a:r>
            <a:r>
              <a:rPr lang="en-US" altLang="en-US" sz="1800" b="1" i="1" u="sng" dirty="0"/>
              <a:t>or latest) </a:t>
            </a:r>
            <a:r>
              <a:rPr lang="en-US" altLang="en-US" sz="1800" b="1" i="1" u="sng" dirty="0">
                <a:highlight>
                  <a:srgbClr val="FFFF00"/>
                </a:highlight>
              </a:rPr>
              <a:t>(new for 02may and on) </a:t>
            </a:r>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changes/cancellations will be sent out to the 802.18 list server. </a:t>
            </a:r>
          </a:p>
          <a:p>
            <a:pPr marL="457200" lvl="1" indent="0"/>
            <a:endParaRPr lang="en-US" sz="1200" dirty="0">
              <a:solidFill>
                <a:schemeClr val="tx1"/>
              </a:solidFill>
            </a:endParaRP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Agenda complete, 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a:t>
            </a:r>
            <a:r>
              <a:rPr lang="en-US" sz="1800" dirty="0">
                <a:highlight>
                  <a:srgbClr val="FFFF00"/>
                </a:highlight>
              </a:rPr>
              <a:t>15:                       49</a:t>
            </a:r>
            <a:r>
              <a:rPr lang="en-US" sz="1800" dirty="0"/>
              <a:t> ET </a:t>
            </a:r>
          </a:p>
          <a:p>
            <a:pPr marL="1828800" lvl="4" indent="0"/>
            <a:endParaRPr lang="en-US" sz="1000" dirty="0">
              <a:solidFill>
                <a:schemeClr val="tx1"/>
              </a:solidFill>
            </a:endParaRPr>
          </a:p>
          <a:p>
            <a:pPr>
              <a:buFont typeface="Arial" panose="020B0604020202020204" pitchFamily="34" charset="0"/>
              <a:buChar char="•"/>
            </a:pPr>
            <a:r>
              <a:rPr lang="en-US" sz="1800" b="0" dirty="0"/>
              <a:t>The next face to face meeting of the 802.18 RR-TAG will be at the IEEE 802, 14 – 16 Wireless Interim in Atlanta, GA, USA at the Grand Hyatt in Buckhead</a:t>
            </a:r>
            <a:endParaRPr lang="en-US" sz="1800" dirty="0"/>
          </a:p>
          <a:p>
            <a:pPr lvl="1">
              <a:buFont typeface="Arial" panose="020B0604020202020204" pitchFamily="34" charset="0"/>
              <a:buChar char="•"/>
            </a:pPr>
            <a:r>
              <a:rPr lang="en-US" sz="1600" dirty="0"/>
              <a:t>Normal time slots, Tuesday AM2 and Thursday AM1</a:t>
            </a:r>
          </a:p>
          <a:p>
            <a:pPr marL="457200" lvl="1" indent="0"/>
            <a:r>
              <a:rPr lang="en-US" sz="1400" dirty="0"/>
              <a:t> </a:t>
            </a:r>
          </a:p>
          <a:p>
            <a:pPr>
              <a:buFont typeface="Arial" panose="020B0604020202020204" pitchFamily="34" charset="0"/>
              <a:buChar char="•"/>
            </a:pPr>
            <a:r>
              <a:rPr lang="en-US" dirty="0"/>
              <a:t>Thank You </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 May 2019</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02 May 2019</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18</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369332"/>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 </a:t>
            </a: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5332414"/>
          </a:xfrm>
        </p:spPr>
        <p:txBody>
          <a:bodyPr/>
          <a:lstStyle/>
          <a:p>
            <a:pPr lvl="4">
              <a:buFont typeface="Arial" panose="020B0604020202020204" pitchFamily="34" charset="0"/>
              <a:buChar char="•"/>
            </a:pPr>
            <a:endParaRPr lang="en-US" sz="1000" dirty="0">
              <a:solidFill>
                <a:schemeClr val="tx1"/>
              </a:solidFill>
            </a:endParaRPr>
          </a:p>
          <a:p>
            <a:pPr marL="285750" indent="-285750">
              <a:buFont typeface="Arial" panose="020B0604020202020204" pitchFamily="34" charset="0"/>
              <a:buChar char="•"/>
            </a:pPr>
            <a:r>
              <a:rPr lang="en-US" sz="1800" dirty="0">
                <a:solidFill>
                  <a:schemeClr val="tx1"/>
                </a:solidFill>
              </a:rPr>
              <a:t> EU V2X – Delegated Act, regulation latest was published 13.3.2019.</a:t>
            </a:r>
          </a:p>
          <a:p>
            <a:pPr marL="685800" lvl="1">
              <a:buFont typeface="Arial" panose="020B0604020202020204" pitchFamily="34" charset="0"/>
              <a:buChar char="•"/>
            </a:pPr>
            <a:r>
              <a:rPr lang="en-US" sz="1600" dirty="0">
                <a:solidFill>
                  <a:schemeClr val="tx1"/>
                </a:solidFill>
              </a:rPr>
              <a:t>5GAA has been lobbying the EU parliament hard to not accept this and  which has now caused a full vote next week. </a:t>
            </a:r>
            <a:endParaRPr lang="en-US" sz="1600" dirty="0">
              <a:solidFill>
                <a:schemeClr val="bg1">
                  <a:lumMod val="85000"/>
                </a:schemeClr>
              </a:solidFill>
            </a:endParaRPr>
          </a:p>
          <a:p>
            <a:pPr marL="685800" lvl="1">
              <a:buFont typeface="Arial" panose="020B0604020202020204" pitchFamily="34" charset="0"/>
              <a:buChar char="•"/>
            </a:pPr>
            <a:r>
              <a:rPr lang="en-US" sz="1600" dirty="0">
                <a:solidFill>
                  <a:schemeClr val="tx1"/>
                </a:solidFill>
              </a:rPr>
              <a:t>If </a:t>
            </a:r>
            <a:r>
              <a:rPr lang="en-US" sz="1600" b="1" dirty="0">
                <a:solidFill>
                  <a:schemeClr val="tx1"/>
                </a:solidFill>
              </a:rPr>
              <a:t>anyone</a:t>
            </a:r>
            <a:r>
              <a:rPr lang="en-US" sz="1600" dirty="0">
                <a:solidFill>
                  <a:schemeClr val="tx1"/>
                </a:solidFill>
              </a:rPr>
              <a:t> can let the EU parliament know your concerns and opinion and to support the regulation in the short time till next Wednesday, please do. </a:t>
            </a:r>
          </a:p>
          <a:p>
            <a:pPr marL="685800" lvl="1">
              <a:buFont typeface="Arial" panose="020B0604020202020204" pitchFamily="34" charset="0"/>
              <a:buChar char="•"/>
            </a:pPr>
            <a:r>
              <a:rPr lang="en-US" sz="1600" dirty="0">
                <a:solidFill>
                  <a:schemeClr val="tx1"/>
                </a:solidFill>
              </a:rPr>
              <a:t>Key is to go with the evolution with DSRC and not to fragment the spectrum. </a:t>
            </a:r>
          </a:p>
          <a:p>
            <a:pPr marL="685800" lvl="1">
              <a:buFont typeface="Arial" panose="020B0604020202020204" pitchFamily="34" charset="0"/>
              <a:buChar char="•"/>
            </a:pPr>
            <a:r>
              <a:rPr lang="en-US" sz="1600" dirty="0">
                <a:solidFill>
                  <a:schemeClr val="tx1"/>
                </a:solidFill>
              </a:rPr>
              <a:t>The Delegated Act can be found at: </a:t>
            </a:r>
          </a:p>
          <a:p>
            <a:pPr marL="685800" lvl="1">
              <a:buFont typeface="Arial" panose="020B0604020202020204" pitchFamily="34" charset="0"/>
              <a:buChar char="•"/>
            </a:pPr>
            <a:r>
              <a:rPr lang="en-US" sz="1600" dirty="0"/>
              <a:t>Posted here: </a:t>
            </a:r>
            <a:r>
              <a:rPr lang="en-US" sz="1600" u="sng" dirty="0">
                <a:hlinkClick r:id="rId2"/>
              </a:rPr>
              <a:t>https://ec.europa.eu/transport/themes/its/news/2019-03-13-c-its_en</a:t>
            </a:r>
            <a:endParaRPr lang="en-US" sz="1600" u="sng" dirty="0"/>
          </a:p>
          <a:p>
            <a:pPr marL="685800" lvl="1">
              <a:buFont typeface="Arial" panose="020B0604020202020204" pitchFamily="34" charset="0"/>
              <a:buChar char="•"/>
            </a:pPr>
            <a:r>
              <a:rPr lang="en-US" sz="1600" dirty="0">
                <a:solidFill>
                  <a:schemeClr val="tx1"/>
                </a:solidFill>
              </a:rPr>
              <a:t>And revised on Mentor from draft posted here in January: </a:t>
            </a:r>
          </a:p>
          <a:p>
            <a:pPr marL="685800" lvl="1">
              <a:buFont typeface="Arial" panose="020B0604020202020204" pitchFamily="34" charset="0"/>
              <a:buChar char="•"/>
            </a:pPr>
            <a:r>
              <a:rPr lang="en-US" sz="1600" u="sng" dirty="0">
                <a:hlinkClick r:id="rId3"/>
              </a:rPr>
              <a:t>https://mentor.ieee.org/802.18/dcn/19/18-19-0007-01-0000-european-commission-v2x-draft-law.pdf</a:t>
            </a:r>
            <a:r>
              <a:rPr lang="en-US" sz="1600" u="sng" dirty="0"/>
              <a:t> </a:t>
            </a:r>
          </a:p>
          <a:p>
            <a:pPr>
              <a:spcBef>
                <a:spcPts val="0"/>
              </a:spcBef>
              <a:buFont typeface="Arial" panose="020B0604020202020204" pitchFamily="34" charset="0"/>
              <a:buChar char="•"/>
            </a:pPr>
            <a:r>
              <a:rPr lang="en-US" sz="1600" b="0" dirty="0"/>
              <a:t>BTW – it’s title: </a:t>
            </a:r>
            <a:endParaRPr lang="en-US" b="0" dirty="0"/>
          </a:p>
          <a:p>
            <a:pPr algn="ctr">
              <a:spcBef>
                <a:spcPts val="0"/>
              </a:spcBef>
            </a:pPr>
            <a:r>
              <a:rPr lang="en-US" b="0" dirty="0"/>
              <a:t> </a:t>
            </a:r>
            <a:r>
              <a:rPr lang="en-US" sz="1600" b="0" dirty="0"/>
              <a:t>COMMISSION DELEGATED REGULATION (EU) …/... </a:t>
            </a:r>
          </a:p>
          <a:p>
            <a:pPr algn="ctr">
              <a:spcBef>
                <a:spcPts val="0"/>
              </a:spcBef>
            </a:pPr>
            <a:r>
              <a:rPr lang="en-US" sz="1600" b="0" dirty="0"/>
              <a:t>of 13.3.2019 </a:t>
            </a:r>
          </a:p>
          <a:p>
            <a:pPr algn="ctr">
              <a:spcBef>
                <a:spcPts val="0"/>
              </a:spcBef>
            </a:pPr>
            <a:r>
              <a:rPr lang="en-US" sz="1600" b="0" dirty="0"/>
              <a:t>supplementing Directive 2010/40/EU of the European Parliament and of the Council with regard to the deployment and operational use of cooperative intelligent transport systems </a:t>
            </a:r>
            <a:endParaRPr lang="en-US" sz="1600" dirty="0"/>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02 May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7166294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4724400"/>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42 (9 on EC)</a:t>
            </a:r>
            <a:r>
              <a:rPr lang="en-US" altLang="en-US" sz="1800" dirty="0">
                <a:solidFill>
                  <a:schemeClr val="tx1"/>
                </a:solidFill>
              </a:rPr>
              <a:t>;  Nearly Voters: 3;   Aspirant members: 18</a:t>
            </a:r>
          </a:p>
          <a:p>
            <a:pPr lvl="1">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02 May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3823217059"/>
              </p:ext>
            </p:extLst>
          </p:nvPr>
        </p:nvGraphicFramePr>
        <p:xfrm>
          <a:off x="7215194" y="5703888"/>
          <a:ext cx="2044694" cy="771525"/>
        </p:xfrm>
        <a:graphic>
          <a:graphicData uri="http://schemas.openxmlformats.org/presentationml/2006/ole">
            <mc:AlternateContent xmlns:mc="http://schemas.openxmlformats.org/markup-compatibility/2006">
              <mc:Choice xmlns:v="urn:schemas-microsoft-com:vml" Requires="v">
                <p:oleObj spid="_x0000_s7296"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215194" y="5703888"/>
                        <a:ext cx="2044694"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02 May 2019</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368425"/>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4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subclause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please leave the call or meeting.)</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 May 2019</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 for teleconference</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02 May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5" y="1037411"/>
            <a:ext cx="3875088" cy="5438001"/>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6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Need a recording secretary,  Jay</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marL="457200" lvl="1" indent="0"/>
            <a:r>
              <a:rPr lang="en-US" altLang="en-US" sz="1100" dirty="0">
                <a:solidFill>
                  <a:schemeClr val="bg1"/>
                </a:solidFill>
              </a:rPr>
              <a:t>looking for an  802.18 Vice-Chair.</a:t>
            </a:r>
          </a:p>
          <a:p>
            <a:pPr>
              <a:buFont typeface="Arial" panose="020B0604020202020204" pitchFamily="34" charset="0"/>
              <a:buChar char="•"/>
            </a:pPr>
            <a:r>
              <a:rPr lang="en-US" altLang="en-US" sz="1600" dirty="0">
                <a:solidFill>
                  <a:schemeClr val="tx1"/>
                </a:solidFill>
              </a:rPr>
              <a:t>Discussion items</a:t>
            </a:r>
          </a:p>
          <a:p>
            <a:pPr lvl="1">
              <a:buFont typeface="Arial" panose="020B0604020202020204" pitchFamily="34" charset="0"/>
              <a:buChar char="•"/>
            </a:pPr>
            <a:r>
              <a:rPr lang="en-US" altLang="en-US" sz="1400" dirty="0">
                <a:solidFill>
                  <a:schemeClr val="tx1"/>
                </a:solidFill>
              </a:rPr>
              <a:t>EU Items</a:t>
            </a:r>
          </a:p>
          <a:p>
            <a:pPr lvl="1">
              <a:buFont typeface="Arial" panose="020B0604020202020204" pitchFamily="34" charset="0"/>
              <a:buChar char="•"/>
            </a:pPr>
            <a:r>
              <a:rPr lang="en-US" sz="1400" dirty="0"/>
              <a:t>ACMA 5 year Outlook </a:t>
            </a:r>
          </a:p>
          <a:p>
            <a:pPr lvl="1">
              <a:buFont typeface="Arial" panose="020B0604020202020204" pitchFamily="34" charset="0"/>
              <a:buChar char="•"/>
            </a:pPr>
            <a:r>
              <a:rPr lang="en-US" sz="1400" dirty="0"/>
              <a:t>5GAA requests FCC to look forward</a:t>
            </a:r>
          </a:p>
          <a:p>
            <a:pPr lvl="1">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ACMA comments</a:t>
            </a:r>
          </a:p>
          <a:p>
            <a:pPr lvl="1">
              <a:buFont typeface="Arial" panose="020B0604020202020204" pitchFamily="34" charset="0"/>
              <a:buChar char="•"/>
            </a:pPr>
            <a:r>
              <a:rPr lang="en-US" altLang="en-US" sz="1400" dirty="0">
                <a:solidFill>
                  <a:schemeClr val="tx1"/>
                </a:solidFill>
              </a:rPr>
              <a:t>5GAA comments</a:t>
            </a:r>
          </a:p>
          <a:p>
            <a:pPr lvl="1">
              <a:buFont typeface="Arial" panose="020B0604020202020204" pitchFamily="34" charset="0"/>
              <a:buChar char="•"/>
            </a:pPr>
            <a:r>
              <a:rPr lang="en-US" altLang="en-US" sz="1400" dirty="0">
                <a:solidFill>
                  <a:schemeClr val="tx1"/>
                </a:solidFill>
              </a:rPr>
              <a:t>Anything new today</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585580" y="1037411"/>
            <a:ext cx="4572000" cy="543800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600" kern="0" dirty="0"/>
          </a:p>
          <a:p>
            <a:pPr>
              <a:buFont typeface="Arial" panose="020B0604020202020204" pitchFamily="34" charset="0"/>
              <a:buChar char="•"/>
            </a:pPr>
            <a:r>
              <a:rPr lang="en-US" altLang="en-US" sz="1600" kern="0" dirty="0"/>
              <a:t>Discussion items, few more details:  </a:t>
            </a:r>
            <a:endParaRPr lang="en-US" sz="1600" b="0" dirty="0">
              <a:solidFill>
                <a:schemeClr val="tx1"/>
              </a:solidFill>
            </a:endParaRP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lvl="1">
              <a:spcBef>
                <a:spcPts val="0"/>
              </a:spcBef>
              <a:buFont typeface="Arial" panose="020B0604020202020204" pitchFamily="34" charset="0"/>
              <a:buChar char="•"/>
            </a:pPr>
            <a:endParaRPr lang="en-US" sz="1400" dirty="0">
              <a:solidFill>
                <a:schemeClr val="tx1"/>
              </a:solidFill>
            </a:endParaRPr>
          </a:p>
          <a:p>
            <a:pPr marL="0" indent="0">
              <a:spcBef>
                <a:spcPts val="0"/>
              </a:spcBef>
            </a:pPr>
            <a:endParaRPr lang="en-US" sz="1400" b="0" dirty="0"/>
          </a:p>
          <a:p>
            <a:pPr>
              <a:spcBef>
                <a:spcPts val="0"/>
              </a:spcBef>
              <a:buFont typeface="Arial" panose="020B0604020202020204" pitchFamily="34" charset="0"/>
              <a:buChar char="•"/>
            </a:pPr>
            <a:r>
              <a:rPr lang="en-US" sz="1400" b="0" dirty="0">
                <a:solidFill>
                  <a:schemeClr val="tx1"/>
                </a:solidFill>
              </a:rPr>
              <a:t>ACMA 5 year Outlook </a:t>
            </a:r>
          </a:p>
          <a:p>
            <a:pPr lvl="1">
              <a:spcBef>
                <a:spcPts val="0"/>
              </a:spcBef>
              <a:buFont typeface="Arial" panose="020B0604020202020204" pitchFamily="34" charset="0"/>
              <a:buChar char="•"/>
            </a:pPr>
            <a:r>
              <a:rPr lang="en-US" sz="1400" dirty="0"/>
              <a:t>Comments due 16 May</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5GAA requests FCC to look forward</a:t>
            </a:r>
          </a:p>
          <a:p>
            <a:pPr lvl="1">
              <a:spcBef>
                <a:spcPts val="0"/>
              </a:spcBef>
              <a:buFont typeface="Arial" panose="020B0604020202020204" pitchFamily="34" charset="0"/>
              <a:buChar char="•"/>
            </a:pPr>
            <a:r>
              <a:rPr lang="en-US" altLang="en-US" sz="1000" b="0" kern="0" dirty="0"/>
              <a:t> </a:t>
            </a:r>
          </a:p>
          <a:p>
            <a:pPr lvl="1">
              <a:spcBef>
                <a:spcPts val="0"/>
              </a:spcBef>
              <a:buFont typeface="Arial" panose="020B0604020202020204" pitchFamily="34" charset="0"/>
              <a:buChar char="•"/>
            </a:pPr>
            <a:endParaRPr lang="en-US" altLang="en-US" sz="1000" b="0" kern="0" dirty="0"/>
          </a:p>
          <a:p>
            <a:pPr>
              <a:spcBef>
                <a:spcPts val="0"/>
              </a:spcBef>
              <a:buFont typeface="Arial" panose="020B0604020202020204" pitchFamily="34" charset="0"/>
              <a:buChar char="•"/>
            </a:pPr>
            <a:r>
              <a:rPr lang="en-US" altLang="en-US" sz="1400" b="0" kern="0" dirty="0"/>
              <a:t>General discussion items:</a:t>
            </a:r>
          </a:p>
          <a:p>
            <a:pPr lvl="1">
              <a:spcBef>
                <a:spcPts val="0"/>
              </a:spcBef>
              <a:buFont typeface="Arial" panose="020B0604020202020204" pitchFamily="34" charset="0"/>
              <a:buChar char="•"/>
            </a:pPr>
            <a:r>
              <a:rPr lang="en-US" altLang="en-US" sz="1400" kern="0" dirty="0"/>
              <a:t>Update to ITU-R SM.2352  on THz communications. </a:t>
            </a:r>
          </a:p>
          <a:p>
            <a:pPr lvl="1">
              <a:spcBef>
                <a:spcPts val="0"/>
              </a:spcBef>
              <a:buFont typeface="Arial" panose="020B0604020202020204" pitchFamily="34" charset="0"/>
              <a:buChar char="•"/>
            </a:pPr>
            <a:r>
              <a:rPr lang="en-US" altLang="en-US" sz="1400" b="0" kern="0" dirty="0"/>
              <a:t>Ofcom comments</a:t>
            </a:r>
          </a:p>
          <a:p>
            <a:pPr lvl="1">
              <a:spcBef>
                <a:spcPts val="0"/>
              </a:spcBef>
              <a:buFont typeface="Arial" panose="020B0604020202020204" pitchFamily="34" charset="0"/>
              <a:buChar char="•"/>
            </a:pPr>
            <a:r>
              <a:rPr lang="en-US" altLang="en-US" sz="1400" kern="0" dirty="0"/>
              <a:t> </a:t>
            </a:r>
          </a:p>
          <a:p>
            <a:pPr lvl="1">
              <a:spcBef>
                <a:spcPts val="0"/>
              </a:spcBef>
              <a:buFont typeface="Arial" panose="020B0604020202020204" pitchFamily="34" charset="0"/>
              <a:buChar char="•"/>
            </a:pPr>
            <a:r>
              <a:rPr lang="en-US" altLang="en-US" sz="1400" b="0" kern="0" dirty="0"/>
              <a:t> </a:t>
            </a:r>
          </a:p>
          <a:p>
            <a:pPr lvl="1">
              <a:spcBef>
                <a:spcPts val="0"/>
              </a:spcBef>
              <a:buFont typeface="Arial" panose="020B0604020202020204" pitchFamily="34" charset="0"/>
              <a:buChar char="•"/>
            </a:pPr>
            <a:endParaRPr lang="en-US" sz="1400" dirty="0"/>
          </a:p>
          <a:p>
            <a:pPr marL="457200" lvl="1" indent="0">
              <a:spcBef>
                <a:spcPts val="0"/>
              </a:spcBef>
            </a:pPr>
            <a:r>
              <a:rPr lang="en-US" sz="1400" dirty="0"/>
              <a:t> </a:t>
            </a:r>
          </a:p>
          <a:p>
            <a:pPr lvl="1">
              <a:spcBef>
                <a:spcPts val="0"/>
              </a:spcBef>
              <a:buFont typeface="Arial" panose="020B0604020202020204" pitchFamily="34" charset="0"/>
              <a:buChar char="•"/>
            </a:pPr>
            <a:endParaRPr lang="en-US" sz="1400" dirty="0"/>
          </a:p>
          <a:p>
            <a:pPr lvl="1">
              <a:spcBef>
                <a:spcPts val="0"/>
              </a:spcBef>
              <a:buFont typeface="Arial" panose="020B0604020202020204" pitchFamily="34" charset="0"/>
              <a:buChar char="•"/>
            </a:pPr>
            <a:endParaRPr lang="en-US" sz="1400" dirty="0"/>
          </a:p>
        </p:txBody>
      </p:sp>
    </p:spTree>
    <p:extLst>
      <p:ext uri="{BB962C8B-B14F-4D97-AF65-F5344CB8AC3E}">
        <p14:creationId xmlns:p14="http://schemas.microsoft.com/office/powerpoint/2010/main" val="22932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719931"/>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1011149"/>
            <a:ext cx="8229602" cy="5457337"/>
          </a:xfrm>
        </p:spPr>
        <p:txBody>
          <a:bodyPr/>
          <a:lstStyle/>
          <a:p>
            <a:pPr lvl="4">
              <a:buFont typeface="Arial" panose="020B0604020202020204" pitchFamily="34" charset="0"/>
              <a:buChar char="•"/>
            </a:pPr>
            <a:endParaRPr lang="en-US" altLang="en-US" sz="800" dirty="0"/>
          </a:p>
          <a:p>
            <a:pPr>
              <a:buFont typeface="Arial" panose="020B0604020202020204" pitchFamily="34" charset="0"/>
              <a:buChar char="•"/>
            </a:pPr>
            <a:r>
              <a:rPr lang="en-US" altLang="en-US" sz="1600" u="sng" dirty="0"/>
              <a:t>Motion:</a:t>
            </a:r>
            <a:r>
              <a:rPr lang="en-US" altLang="en-US" sz="1600" dirty="0"/>
              <a:t> To approve the agenda as presented on previous slide</a:t>
            </a:r>
          </a:p>
          <a:p>
            <a:r>
              <a:rPr lang="en-US" altLang="en-US" sz="1600" b="1" dirty="0"/>
              <a:t>		</a:t>
            </a:r>
            <a:r>
              <a:rPr lang="en-US" altLang="en-US" sz="1600" dirty="0">
                <a:solidFill>
                  <a:schemeClr val="tx1"/>
                </a:solidFill>
              </a:rPr>
              <a:t>Moved by:  	</a:t>
            </a:r>
          </a:p>
          <a:p>
            <a:r>
              <a:rPr lang="en-US" altLang="en-US" sz="1600" b="1" dirty="0">
                <a:solidFill>
                  <a:schemeClr val="tx1"/>
                </a:solidFill>
              </a:rPr>
              <a:t>		Seconded by:	</a:t>
            </a:r>
            <a:endParaRPr lang="en-US" altLang="en-US" sz="1600" dirty="0">
              <a:solidFill>
                <a:schemeClr val="tx1"/>
              </a:solidFill>
            </a:endParaRPr>
          </a:p>
          <a:p>
            <a:pPr lvl="1"/>
            <a:r>
              <a:rPr lang="en-US" altLang="en-US" sz="1600" b="1" dirty="0">
                <a:solidFill>
                  <a:schemeClr val="tx1"/>
                </a:solidFill>
              </a:rPr>
              <a:t>Discussion?  	None</a:t>
            </a:r>
          </a:p>
          <a:p>
            <a:pPr lvl="1"/>
            <a:r>
              <a:rPr lang="en-US" altLang="en-US" sz="1600" b="1" dirty="0">
                <a:solidFill>
                  <a:schemeClr val="tx1"/>
                </a:solidFill>
              </a:rPr>
              <a:t>Vote:  Unanimous consent</a:t>
            </a:r>
          </a:p>
          <a:p>
            <a:pPr lvl="4">
              <a:buFont typeface="Arial" panose="020B0604020202020204" pitchFamily="34" charset="0"/>
              <a:buChar char="•"/>
            </a:pPr>
            <a:endParaRPr lang="en-US" altLang="en-US" sz="800" u="sng" dirty="0"/>
          </a:p>
          <a:p>
            <a:pPr>
              <a:buFont typeface="Arial" panose="020B0604020202020204" pitchFamily="34" charset="0"/>
              <a:buChar char="•"/>
            </a:pPr>
            <a:r>
              <a:rPr lang="en-US" altLang="en-US" sz="1600" u="sng" dirty="0"/>
              <a:t>Motion:</a:t>
            </a:r>
            <a:r>
              <a:rPr lang="en-US" altLang="en-US" sz="1600" dirty="0"/>
              <a:t> To approve the minutes from the IEEE 802.18 teleconference 25 April 2019 in document: </a:t>
            </a:r>
            <a:r>
              <a:rPr lang="en-US" sz="1600" u="sng" dirty="0">
                <a:hlinkClick r:id="rId2"/>
              </a:rPr>
              <a:t>https://mentor.ieee.org/802.18/dcn/19/18-19-0055-00-0000-minutes-25april19-rrtag-teleconference.docx</a:t>
            </a:r>
            <a:r>
              <a:rPr lang="en-US" sz="1600" u="sng" dirty="0"/>
              <a:t>  </a:t>
            </a:r>
            <a:r>
              <a:rPr lang="en-US" sz="1600" b="1" dirty="0"/>
              <a:t>Posted:  </a:t>
            </a:r>
            <a:r>
              <a:rPr lang="en-US" sz="1600" b="0" dirty="0"/>
              <a:t>26-Apr-2019 09:10:34 ET</a:t>
            </a:r>
          </a:p>
          <a:p>
            <a:pPr marL="0" indent="0"/>
            <a:r>
              <a:rPr lang="en-US" altLang="en-US" sz="1600" b="0" dirty="0">
                <a:solidFill>
                  <a:schemeClr val="tx1"/>
                </a:solidFill>
              </a:rPr>
              <a:t>	</a:t>
            </a:r>
            <a:r>
              <a:rPr lang="en-US" altLang="en-US" sz="1600" dirty="0">
                <a:solidFill>
                  <a:schemeClr val="tx1"/>
                </a:solidFill>
              </a:rPr>
              <a:t>Moved by:  	 	</a:t>
            </a:r>
          </a:p>
          <a:p>
            <a:r>
              <a:rPr lang="en-US" altLang="en-US" sz="1600" dirty="0">
                <a:solidFill>
                  <a:schemeClr val="tx1"/>
                </a:solidFill>
              </a:rPr>
              <a:t>		Seconded 		</a:t>
            </a:r>
          </a:p>
          <a:p>
            <a:r>
              <a:rPr lang="en-US" altLang="en-US" sz="1600" b="1" dirty="0">
                <a:solidFill>
                  <a:schemeClr val="tx1"/>
                </a:solidFill>
              </a:rPr>
              <a:t>		Discussion?  	None</a:t>
            </a:r>
          </a:p>
          <a:p>
            <a:r>
              <a:rPr lang="en-US" altLang="en-US" sz="1600" dirty="0">
                <a:solidFill>
                  <a:schemeClr val="tx1"/>
                </a:solidFill>
              </a:rPr>
              <a:t>		</a:t>
            </a:r>
            <a:r>
              <a:rPr lang="en-US" altLang="en-US" sz="1600" b="1" dirty="0">
                <a:solidFill>
                  <a:schemeClr val="tx1"/>
                </a:solidFill>
              </a:rPr>
              <a:t>Vote:  </a:t>
            </a:r>
            <a:r>
              <a:rPr lang="en-US" altLang="en-US" sz="1600" dirty="0">
                <a:solidFill>
                  <a:schemeClr val="tx1"/>
                </a:solidFill>
              </a:rPr>
              <a:t>Unanimous consent</a:t>
            </a:r>
          </a:p>
          <a:p>
            <a:endParaRPr lang="en-US" altLang="en-US" sz="1600" dirty="0">
              <a:solidFill>
                <a:schemeClr val="bg1">
                  <a:lumMod val="75000"/>
                </a:schemeClr>
              </a:solidFill>
            </a:endParaRPr>
          </a:p>
          <a:p>
            <a:pPr>
              <a:buFont typeface="Arial" panose="020B0604020202020204" pitchFamily="34" charset="0"/>
              <a:buChar char="•"/>
            </a:pPr>
            <a:r>
              <a:rPr lang="en-US" altLang="en-US" sz="1600" dirty="0">
                <a:solidFill>
                  <a:schemeClr val="tx1"/>
                </a:solidFill>
              </a:rPr>
              <a:t>RR-TAG is in need of a vice-chair and secretary, </a:t>
            </a:r>
            <a:r>
              <a:rPr lang="en-US" altLang="en-US" sz="1600" dirty="0">
                <a:solidFill>
                  <a:srgbClr val="7030A0"/>
                </a:solidFill>
              </a:rPr>
              <a:t>is there anyone that can help? </a:t>
            </a:r>
            <a:r>
              <a:rPr lang="en-US" altLang="en-US" sz="1600" dirty="0">
                <a:solidFill>
                  <a:schemeClr val="tx1"/>
                </a:solidFill>
              </a:rPr>
              <a:t>________</a:t>
            </a:r>
          </a:p>
          <a:p>
            <a:endParaRPr lang="en-US" altLang="en-US" sz="1600" dirty="0">
              <a:solidFill>
                <a:schemeClr val="bg1">
                  <a:lumMod val="75000"/>
                </a:schemeClr>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a:t>02 May 2019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9535910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1066800"/>
            <a:ext cx="8305800" cy="5408613"/>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2"/>
              </a:rPr>
              <a:t>&lt;ojeu&gt;</a:t>
            </a:r>
            <a:r>
              <a:rPr lang="en-US" altLang="en-US" sz="1800" b="0" dirty="0"/>
              <a:t>   </a:t>
            </a:r>
            <a:r>
              <a:rPr lang="en-US" altLang="en-US" sz="1800" b="0" dirty="0">
                <a:hlinkClick r:id="rId3"/>
              </a:rPr>
              <a:t>&lt;HStds&gt;</a:t>
            </a:r>
            <a:r>
              <a:rPr lang="en-US" altLang="en-US" sz="1800" b="0" dirty="0"/>
              <a:t>   </a:t>
            </a:r>
          </a:p>
          <a:p>
            <a:pPr lvl="1">
              <a:buFont typeface="Arial" panose="020B0604020202020204" pitchFamily="34" charset="0"/>
              <a:buChar char="•"/>
            </a:pPr>
            <a:endParaRPr lang="en-US" sz="1600" dirty="0">
              <a:solidFill>
                <a:schemeClr val="tx1"/>
              </a:solidFill>
            </a:endParaRPr>
          </a:p>
          <a:p>
            <a:pPr lvl="1">
              <a:buFont typeface="Arial" panose="020B0604020202020204" pitchFamily="34" charset="0"/>
              <a:buChar char="•"/>
            </a:pPr>
            <a:endParaRPr lang="en-US" sz="1600" dirty="0">
              <a:solidFill>
                <a:schemeClr val="tx1"/>
              </a:solidFill>
            </a:endParaRPr>
          </a:p>
          <a:p>
            <a:pPr lvl="1">
              <a:buFont typeface="Arial" panose="020B0604020202020204" pitchFamily="34" charset="0"/>
              <a:buChar char="•"/>
            </a:pPr>
            <a:r>
              <a:rPr lang="en-US" sz="1600" dirty="0">
                <a:solidFill>
                  <a:schemeClr val="tx1"/>
                </a:solidFill>
              </a:rPr>
              <a:t>Last week: Work going on in ERM on co-existence studies between IEEE 802.11p/DSRC and 3GPP/C-V2X, both Co-channel and non-Co channels.   </a:t>
            </a:r>
          </a:p>
          <a:p>
            <a:pPr lvl="2">
              <a:buFont typeface="Arial" panose="020B0604020202020204" pitchFamily="34" charset="0"/>
              <a:buChar char="•"/>
            </a:pPr>
            <a:r>
              <a:rPr lang="en-US" sz="1400" dirty="0">
                <a:solidFill>
                  <a:schemeClr val="tx1"/>
                </a:solidFill>
              </a:rPr>
              <a:t>EC V2X – Delegated Act, regulation latest was published 13.3.2019 and passed in Parliament, now to member states.</a:t>
            </a:r>
          </a:p>
          <a:p>
            <a:pPr lvl="2">
              <a:buFont typeface="Arial" panose="020B0604020202020204" pitchFamily="34" charset="0"/>
              <a:buChar char="•"/>
            </a:pPr>
            <a:r>
              <a:rPr lang="en-US" sz="1400" dirty="0">
                <a:solidFill>
                  <a:schemeClr val="tx1"/>
                </a:solidFill>
              </a:rPr>
              <a:t>If no changes will go into effect 17may</a:t>
            </a:r>
          </a:p>
          <a:p>
            <a:pPr marL="0" indent="0">
              <a:spcBef>
                <a:spcPts val="0"/>
              </a:spcBef>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4"/>
              </a:rPr>
              <a:t>&lt;BRAN&gt;</a:t>
            </a:r>
            <a:r>
              <a:rPr lang="en-US" altLang="en-US" sz="1800" b="0" dirty="0"/>
              <a:t>  </a:t>
            </a:r>
            <a:r>
              <a:rPr lang="en-US" sz="1800" dirty="0">
                <a:solidFill>
                  <a:schemeClr val="tx1"/>
                </a:solidFill>
              </a:rPr>
              <a:t>next meeting #102, 17-20 June, Sophia Antipolis , </a:t>
            </a: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r>
              <a:rPr lang="en-US" sz="1200" dirty="0">
                <a:solidFill>
                  <a:schemeClr val="tx1"/>
                </a:solidFill>
              </a:rPr>
              <a:t>Nothing of note this week</a:t>
            </a:r>
          </a:p>
          <a:p>
            <a:pPr marL="457200" lvl="1" indent="0">
              <a:spcBef>
                <a:spcPts val="0"/>
              </a:spcBef>
            </a:pPr>
            <a:endParaRPr lang="en-US" sz="12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 </a:t>
            </a:r>
            <a:r>
              <a:rPr lang="en-US" altLang="en-US" sz="1800" b="0" dirty="0">
                <a:hlinkClick r:id="rId5"/>
              </a:rPr>
              <a:t>&lt;TG-11&gt;</a:t>
            </a:r>
            <a:r>
              <a:rPr lang="en-US" altLang="en-US" sz="1800" b="0" dirty="0"/>
              <a:t>  </a:t>
            </a:r>
            <a:r>
              <a:rPr lang="en-US" sz="1800" dirty="0">
                <a:solidFill>
                  <a:schemeClr val="tx1"/>
                </a:solidFill>
              </a:rPr>
              <a:t>next meeting #55, 27-28 June, Sophia Antipolis</a:t>
            </a: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r>
              <a:rPr lang="en-US" sz="1200" dirty="0">
                <a:solidFill>
                  <a:schemeClr val="tx1"/>
                </a:solidFill>
              </a:rPr>
              <a:t>Nothing of note this week</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a:t>
            </a:r>
            <a:r>
              <a:rPr lang="en-US" sz="1800" b="0" dirty="0">
                <a:solidFill>
                  <a:schemeClr val="tx1"/>
                </a:solidFill>
              </a:rPr>
              <a:t>- </a:t>
            </a:r>
            <a:r>
              <a:rPr lang="en-US" sz="1800" b="0" dirty="0">
                <a:solidFill>
                  <a:schemeClr val="tx1"/>
                </a:solidFill>
                <a:hlinkClick r:id="rId6"/>
              </a:rPr>
              <a:t>&lt;TG-UWB&gt;</a:t>
            </a:r>
            <a:r>
              <a:rPr lang="en-US" sz="1800" b="0" dirty="0">
                <a:solidFill>
                  <a:schemeClr val="tx1"/>
                </a:solidFill>
              </a:rPr>
              <a:t>  </a:t>
            </a:r>
            <a:r>
              <a:rPr lang="en-US" sz="1800" dirty="0">
                <a:solidFill>
                  <a:schemeClr val="tx1"/>
                </a:solidFill>
              </a:rPr>
              <a:t>next meeting #49, 08-09 May, </a:t>
            </a:r>
            <a:r>
              <a:rPr lang="en-US" sz="1800" dirty="0"/>
              <a:t>Leinfelden DE</a:t>
            </a:r>
            <a:endParaRPr lang="en-US" sz="1800" dirty="0">
              <a:solidFill>
                <a:schemeClr val="tx1"/>
              </a:solidFill>
            </a:endParaRPr>
          </a:p>
          <a:p>
            <a:pPr lvl="1">
              <a:spcBef>
                <a:spcPts val="0"/>
              </a:spcBef>
              <a:buFont typeface="Arial" panose="020B0604020202020204" pitchFamily="34" charset="0"/>
              <a:buChar char="•"/>
            </a:pPr>
            <a:r>
              <a:rPr lang="en-US" sz="1200" dirty="0">
                <a:solidFill>
                  <a:schemeClr val="tx1"/>
                </a:solidFill>
              </a:rPr>
              <a:t>Nothing of note this week</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 May 2019</a:t>
            </a:r>
            <a:endParaRPr lang="en-GB" dirty="0"/>
          </a:p>
        </p:txBody>
      </p:sp>
    </p:spTree>
    <p:extLst>
      <p:ext uri="{BB962C8B-B14F-4D97-AF65-F5344CB8AC3E}">
        <p14:creationId xmlns:p14="http://schemas.microsoft.com/office/powerpoint/2010/main" val="3983623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r>
              <a:rPr lang="en-US" sz="1400" dirty="0"/>
              <a:t>-2</a:t>
            </a:r>
            <a:r>
              <a:rPr lang="en-US" sz="2400" dirty="0"/>
              <a:t> </a:t>
            </a:r>
            <a:endParaRPr lang="en-US" sz="1200" dirty="0"/>
          </a:p>
        </p:txBody>
      </p:sp>
      <p:sp>
        <p:nvSpPr>
          <p:cNvPr id="3" name="Content Placeholder 2"/>
          <p:cNvSpPr>
            <a:spLocks noGrp="1"/>
          </p:cNvSpPr>
          <p:nvPr>
            <p:ph idx="1"/>
          </p:nvPr>
        </p:nvSpPr>
        <p:spPr>
          <a:xfrm>
            <a:off x="638355" y="1066800"/>
            <a:ext cx="8534400" cy="5293520"/>
          </a:xfrm>
        </p:spPr>
        <p:txBody>
          <a:bodyPr/>
          <a:lstStyle/>
          <a:p>
            <a:pPr>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3"/>
              </a:rPr>
              <a:t>&lt;SE45&gt;</a:t>
            </a:r>
            <a:r>
              <a:rPr lang="en-US" altLang="en-US" sz="1800" b="0" dirty="0"/>
              <a:t>  </a:t>
            </a:r>
            <a:r>
              <a:rPr lang="en-US" sz="1800" dirty="0"/>
              <a:t>next meeting #8, ____________ </a:t>
            </a:r>
          </a:p>
          <a:p>
            <a:pPr lvl="1">
              <a:buFont typeface="Arial" panose="020B0604020202020204" pitchFamily="34" charset="0"/>
              <a:buChar char="•"/>
            </a:pPr>
            <a:r>
              <a:rPr lang="en-US" sz="1600" dirty="0">
                <a:solidFill>
                  <a:schemeClr val="tx1"/>
                </a:solidFill>
              </a:rPr>
              <a:t> </a:t>
            </a:r>
          </a:p>
          <a:p>
            <a:pPr lvl="1">
              <a:buFont typeface="Arial" panose="020B0604020202020204" pitchFamily="34" charset="0"/>
              <a:buChar char="•"/>
            </a:pPr>
            <a:r>
              <a:rPr lang="en-US" sz="1600" dirty="0">
                <a:solidFill>
                  <a:schemeClr val="tx1"/>
                </a:solidFill>
              </a:rPr>
              <a:t> </a:t>
            </a:r>
          </a:p>
          <a:p>
            <a:pPr lvl="1">
              <a:buFont typeface="Arial" panose="020B0604020202020204" pitchFamily="34" charset="0"/>
              <a:buChar char="•"/>
            </a:pPr>
            <a:r>
              <a:rPr lang="en-US" sz="1600" dirty="0">
                <a:solidFill>
                  <a:schemeClr val="tx1"/>
                </a:solidFill>
              </a:rPr>
              <a:t>  </a:t>
            </a:r>
          </a:p>
          <a:p>
            <a:pPr>
              <a:buFont typeface="Arial" panose="020B0604020202020204" pitchFamily="34" charset="0"/>
              <a:buChar char="•"/>
            </a:pPr>
            <a:endParaRPr lang="en-US" sz="14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4"/>
              </a:rPr>
              <a:t>&lt;FM57&gt;</a:t>
            </a:r>
            <a:r>
              <a:rPr lang="en-US" altLang="en-US" sz="1800" b="0" dirty="0"/>
              <a:t>  </a:t>
            </a:r>
            <a:r>
              <a:rPr lang="en-US" sz="1800" dirty="0"/>
              <a:t>next meeting #7, 16-17 May, Copenhagen</a:t>
            </a:r>
            <a:endParaRPr lang="en-US" sz="1800" b="0" dirty="0"/>
          </a:p>
          <a:p>
            <a:pPr lvl="1">
              <a:buFont typeface="Arial" panose="020B0604020202020204" pitchFamily="34" charset="0"/>
              <a:buChar char="•"/>
            </a:pPr>
            <a:r>
              <a:rPr lang="en-US" sz="1600" dirty="0">
                <a:solidFill>
                  <a:schemeClr val="tx1"/>
                </a:solidFill>
              </a:rPr>
              <a:t>  </a:t>
            </a:r>
          </a:p>
          <a:p>
            <a:pPr lvl="1">
              <a:buFont typeface="Arial" panose="020B0604020202020204" pitchFamily="34" charset="0"/>
              <a:buChar char="•"/>
            </a:pPr>
            <a:r>
              <a:rPr lang="en-US" sz="1600" dirty="0">
                <a:solidFill>
                  <a:schemeClr val="tx1"/>
                </a:solidFill>
              </a:rPr>
              <a:t> </a:t>
            </a:r>
          </a:p>
          <a:p>
            <a:pPr lvl="1">
              <a:buFont typeface="Arial" panose="020B0604020202020204" pitchFamily="34" charset="0"/>
              <a:buChar char="•"/>
            </a:pPr>
            <a:r>
              <a:rPr lang="en-US" sz="1600" dirty="0">
                <a:solidFill>
                  <a:schemeClr val="tx1"/>
                </a:solidFill>
              </a:rPr>
              <a:t>Before: 2 more administration have signed up from before one being Ireland. </a:t>
            </a:r>
          </a:p>
          <a:p>
            <a:pPr lvl="2">
              <a:buFont typeface="Arial" panose="020B0604020202020204" pitchFamily="34" charset="0"/>
              <a:buChar char="•"/>
            </a:pPr>
            <a:r>
              <a:rPr lang="en-US" sz="1400" dirty="0">
                <a:solidFill>
                  <a:schemeClr val="tx1"/>
                </a:solidFill>
              </a:rPr>
              <a:t>The other is Slovakia who wants to keep IMT 2020 discussions going. </a:t>
            </a:r>
          </a:p>
          <a:p>
            <a:pPr marL="457200" lvl="1" indent="0"/>
            <a:endParaRPr lang="en-US" sz="1400" dirty="0">
              <a:solidFill>
                <a:schemeClr val="tx1"/>
              </a:solidFill>
            </a:endParaRPr>
          </a:p>
          <a:p>
            <a:pPr marL="457200" lvl="1" indent="0"/>
            <a:endParaRPr lang="en-US" sz="14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 May 2019</a:t>
            </a:r>
            <a:endParaRPr lang="en-GB" dirty="0"/>
          </a:p>
        </p:txBody>
      </p:sp>
    </p:spTree>
    <p:extLst>
      <p:ext uri="{BB962C8B-B14F-4D97-AF65-F5344CB8AC3E}">
        <p14:creationId xmlns:p14="http://schemas.microsoft.com/office/powerpoint/2010/main" val="20995240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34901"/>
          </a:xfrm>
        </p:spPr>
        <p:txBody>
          <a:bodyPr/>
          <a:lstStyle/>
          <a:p>
            <a:r>
              <a:rPr lang="en-US" altLang="en-US" sz="2400" dirty="0"/>
              <a:t>ACMA 5 year Outlook</a:t>
            </a:r>
            <a:r>
              <a:rPr lang="en-US" altLang="en-US" sz="1400" dirty="0"/>
              <a:t> 1 of 2</a:t>
            </a:r>
            <a:endParaRPr lang="en-US" sz="2400" dirty="0"/>
          </a:p>
        </p:txBody>
      </p:sp>
      <p:sp>
        <p:nvSpPr>
          <p:cNvPr id="3" name="Content Placeholder 2"/>
          <p:cNvSpPr>
            <a:spLocks noGrp="1"/>
          </p:cNvSpPr>
          <p:nvPr>
            <p:ph idx="1"/>
          </p:nvPr>
        </p:nvSpPr>
        <p:spPr>
          <a:xfrm>
            <a:off x="685800" y="924357"/>
            <a:ext cx="8305800" cy="5551055"/>
          </a:xfrm>
        </p:spPr>
        <p:txBody>
          <a:bodyPr/>
          <a:lstStyle/>
          <a:p>
            <a:pPr>
              <a:buFont typeface="Arial" panose="020B0604020202020204" pitchFamily="34" charset="0"/>
              <a:buChar char="•"/>
            </a:pPr>
            <a:r>
              <a:rPr lang="en-US" sz="1600" dirty="0">
                <a:hlinkClick r:id="rId3"/>
              </a:rPr>
              <a:t>https://www.acma.gov.au/theACMA/draft-five-year-spectrum-outlook-2019-23</a:t>
            </a:r>
            <a:endParaRPr lang="en-US" sz="1600" dirty="0"/>
          </a:p>
          <a:p>
            <a:pPr>
              <a:buFont typeface="Arial" panose="020B0604020202020204" pitchFamily="34" charset="0"/>
              <a:buChar char="•"/>
            </a:pPr>
            <a:r>
              <a:rPr lang="en-US" altLang="en-US" sz="1600" dirty="0">
                <a:hlinkClick r:id="rId4"/>
              </a:rPr>
              <a:t>https://mentor.ieee.org/802.18/dcn/19/18-19-0048-00-0000-acma-draft-five-year-spectrum-outlook-2019-23.docx</a:t>
            </a:r>
            <a:endParaRPr lang="en-US" altLang="en-US" sz="1600" dirty="0"/>
          </a:p>
          <a:p>
            <a:pPr>
              <a:buFont typeface="Arial" panose="020B0604020202020204" pitchFamily="34" charset="0"/>
              <a:buChar char="•"/>
            </a:pPr>
            <a:r>
              <a:rPr lang="en-US" altLang="en-US" sz="1800" dirty="0"/>
              <a:t>Comments due 16 May 2019  (best to EC by 03 May – this week) </a:t>
            </a:r>
          </a:p>
          <a:p>
            <a:pPr lvl="1">
              <a:buFont typeface="Arial" panose="020B0604020202020204" pitchFamily="34" charset="0"/>
              <a:buChar char="•"/>
            </a:pPr>
            <a:r>
              <a:rPr lang="en-AU" sz="1600" dirty="0"/>
              <a:t>3.4–3.575GHz band; 900 MHz (890–915MHz and 935–960MHz); 5.6GHz (5600–5650MHz); and more.</a:t>
            </a:r>
          </a:p>
          <a:p>
            <a:pPr lvl="1">
              <a:buFont typeface="Arial" panose="020B0604020202020204" pitchFamily="34" charset="0"/>
              <a:buChar char="•"/>
            </a:pPr>
            <a:r>
              <a:rPr lang="en-AU" sz="1600" dirty="0"/>
              <a:t>There is some discussion on 5925MHz and above in </a:t>
            </a:r>
            <a:r>
              <a:rPr lang="en-US" altLang="en-US" sz="1600" dirty="0"/>
              <a:t>Q2, Q4 and Q8.</a:t>
            </a:r>
          </a:p>
          <a:p>
            <a:pPr>
              <a:buFont typeface="Arial" panose="020B0604020202020204" pitchFamily="34" charset="0"/>
              <a:buChar char="•"/>
            </a:pPr>
            <a:r>
              <a:rPr lang="en-US" altLang="en-US" sz="1800" b="1" dirty="0"/>
              <a:t>Some possible points for comments, though need to think IEEE 802 as a whole.</a:t>
            </a:r>
          </a:p>
          <a:p>
            <a:pPr lvl="1">
              <a:buFont typeface="Arial" panose="020B0604020202020204" pitchFamily="34" charset="0"/>
              <a:buChar char="•"/>
            </a:pPr>
            <a:r>
              <a:rPr lang="en-US" altLang="en-US" sz="1600" dirty="0"/>
              <a:t>Are they doing enough to make the 6GHz spectrum usable? </a:t>
            </a:r>
          </a:p>
          <a:p>
            <a:pPr lvl="2">
              <a:buFont typeface="Arial" panose="020B0604020202020204" pitchFamily="34" charset="0"/>
              <a:buChar char="•"/>
            </a:pPr>
            <a:r>
              <a:rPr lang="en-US" altLang="en-US" sz="1600" dirty="0"/>
              <a:t>Talks to spectrum space apparatus license (see notes on this slide for more)</a:t>
            </a:r>
          </a:p>
          <a:p>
            <a:pPr lvl="2">
              <a:buFont typeface="Arial" panose="020B0604020202020204" pitchFamily="34" charset="0"/>
              <a:buChar char="•"/>
            </a:pPr>
            <a:r>
              <a:rPr lang="en-US" altLang="en-US" sz="1600" dirty="0"/>
              <a:t>We would want them to align with FCC and EU, and not this proposed licensing. </a:t>
            </a:r>
          </a:p>
          <a:p>
            <a:pPr lvl="1">
              <a:buFont typeface="Arial" panose="020B0604020202020204" pitchFamily="34" charset="0"/>
              <a:buChar char="•"/>
            </a:pPr>
            <a:r>
              <a:rPr lang="en-US" altLang="en-US" sz="1600" dirty="0"/>
              <a:t>They are looking at an older version of VNI, this relates to Q2.</a:t>
            </a:r>
          </a:p>
          <a:p>
            <a:pPr lvl="1">
              <a:buFont typeface="Arial" panose="020B0604020202020204" pitchFamily="34" charset="0"/>
              <a:buChar char="•"/>
            </a:pPr>
            <a:r>
              <a:rPr lang="en-US" sz="1600" dirty="0"/>
              <a:t>They should include white space database access for opportunistic, license-exempt use</a:t>
            </a:r>
          </a:p>
          <a:p>
            <a:pPr lvl="2">
              <a:buFont typeface="Arial" panose="020B0604020202020204" pitchFamily="34" charset="0"/>
              <a:buChar char="•"/>
            </a:pPr>
            <a:r>
              <a:rPr lang="en-US" altLang="en-US" sz="1400" dirty="0">
                <a:solidFill>
                  <a:schemeClr val="tx1"/>
                </a:solidFill>
              </a:rPr>
              <a:t>Actually, for any national body, not just ACMA, should have more focus using data bases for sharing and all.   For the long term this the way the industry is going.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9</a:t>
            </a:fld>
            <a:endParaRPr lang="en-US" altLang="en-US" dirty="0"/>
          </a:p>
        </p:txBody>
      </p:sp>
      <p:sp>
        <p:nvSpPr>
          <p:cNvPr id="7" name="Date Placeholder 6"/>
          <p:cNvSpPr>
            <a:spLocks noGrp="1"/>
          </p:cNvSpPr>
          <p:nvPr>
            <p:ph type="dt" idx="15"/>
          </p:nvPr>
        </p:nvSpPr>
        <p:spPr/>
        <p:txBody>
          <a:bodyPr/>
          <a:lstStyle/>
          <a:p>
            <a:r>
              <a:rPr lang="en-US"/>
              <a:t>02 May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0735814"/>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34720</TotalTime>
  <Words>2681</Words>
  <Application>Microsoft Office PowerPoint</Application>
  <PresentationFormat>On-screen Show (4:3)</PresentationFormat>
  <Paragraphs>347</Paragraphs>
  <Slides>19</Slides>
  <Notes>6</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19</vt:i4>
      </vt:variant>
    </vt:vector>
  </HeadingPairs>
  <TitlesOfParts>
    <vt:vector size="27" baseType="lpstr">
      <vt:lpstr>Arial</vt:lpstr>
      <vt:lpstr>Calibri</vt:lpstr>
      <vt:lpstr>Helvetica</vt:lpstr>
      <vt:lpstr>Monotype Sorts</vt:lpstr>
      <vt:lpstr>Times New Roman</vt:lpstr>
      <vt:lpstr>Office Theme</vt:lpstr>
      <vt:lpstr>Document</vt:lpstr>
      <vt:lpstr>Presentation</vt:lpstr>
      <vt:lpstr>IEEE 802.18 RR-TAG Teleconference Agenda</vt:lpstr>
      <vt:lpstr>Call to Order / Administrative Items</vt:lpstr>
      <vt:lpstr>Other Guidelines for IEEE WG Meetings</vt:lpstr>
      <vt:lpstr>Participation in IEEE 802 Meetings</vt:lpstr>
      <vt:lpstr>Agenda for teleconference</vt:lpstr>
      <vt:lpstr>Administrative – Motions and more</vt:lpstr>
      <vt:lpstr>EU items to share -1</vt:lpstr>
      <vt:lpstr>EU items to share -2 </vt:lpstr>
      <vt:lpstr>ACMA 5 year Outlook 1 of 2</vt:lpstr>
      <vt:lpstr>ACMA 5 year Outlook 2 of 2</vt:lpstr>
      <vt:lpstr>ACMA 5 year Outlook 2 of 2</vt:lpstr>
      <vt:lpstr>PowerPoint Presentation</vt:lpstr>
      <vt:lpstr>5GAA requests the Commission consider a forward-looking approach 2 of 2 </vt:lpstr>
      <vt:lpstr>General Discussion Items</vt:lpstr>
      <vt:lpstr>Actions Required</vt:lpstr>
      <vt:lpstr>Any Other Business</vt:lpstr>
      <vt:lpstr>Adjourn</vt:lpstr>
      <vt:lpstr>PowerPoint Presentation</vt:lpstr>
      <vt:lpstr>Any Other Business</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1434</cp:revision>
  <cp:lastPrinted>1601-01-01T00:00:00Z</cp:lastPrinted>
  <dcterms:created xsi:type="dcterms:W3CDTF">2016-03-03T14:54:45Z</dcterms:created>
  <dcterms:modified xsi:type="dcterms:W3CDTF">2019-05-01T23:26:44Z</dcterms:modified>
</cp:coreProperties>
</file>