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41" r:id="rId3"/>
    <p:sldId id="329" r:id="rId4"/>
    <p:sldId id="330" r:id="rId5"/>
    <p:sldId id="516" r:id="rId6"/>
    <p:sldId id="559" r:id="rId7"/>
    <p:sldId id="517" r:id="rId8"/>
    <p:sldId id="486" r:id="rId9"/>
    <p:sldId id="560" r:id="rId10"/>
    <p:sldId id="575" r:id="rId11"/>
    <p:sldId id="576" r:id="rId12"/>
    <p:sldId id="571" r:id="rId13"/>
    <p:sldId id="573" r:id="rId14"/>
    <p:sldId id="572" r:id="rId15"/>
    <p:sldId id="524" r:id="rId16"/>
    <p:sldId id="498" r:id="rId17"/>
    <p:sldId id="402" r:id="rId18"/>
    <p:sldId id="403" r:id="rId19"/>
    <p:sldId id="57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391" autoAdjust="0"/>
  </p:normalViewPr>
  <p:slideViewPr>
    <p:cSldViewPr>
      <p:cViewPr varScale="1">
        <p:scale>
          <a:sx n="98" d="100"/>
          <a:sy n="98" d="100"/>
        </p:scale>
        <p:origin x="72" y="42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01-May-19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573296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97251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276794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 May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May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802.18-19/0056r00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058-00-0000-acma-5yr-spectrum-outlook-2019-23-ieee-802-comments.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58-03-0000-acma-5yr-spectrum-outlook-2019-23-ieee-802-comment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1-00-0000-5gaa-waiver-ex-parte-notice-4-5-19-fcc-gn-18-357.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55-00-0000-minutes-25april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ma.gov.au/theACMA/draft-five-year-spectrum-outlook-2019-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9/18-19-0048-00-0000-acma-draft-five-year-spectrum-outlook-2019-23.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02 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02 May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41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2 of 2</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altLang="en-US" sz="1800" b="1" dirty="0">
                <a:solidFill>
                  <a:srgbClr val="00B0F0"/>
                </a:solidFill>
              </a:rPr>
              <a:t>As normal, any comment ready text and edits are really needed</a:t>
            </a:r>
            <a:r>
              <a:rPr lang="en-US" altLang="en-US" sz="1800" dirty="0">
                <a:solidFill>
                  <a:srgbClr val="00B0F0"/>
                </a:solidFill>
              </a:rPr>
              <a:t>.</a:t>
            </a:r>
          </a:p>
          <a:p>
            <a:pPr>
              <a:buFont typeface="Arial" panose="020B0604020202020204" pitchFamily="34" charset="0"/>
              <a:buChar char="•"/>
            </a:pPr>
            <a:r>
              <a:rPr lang="en-US" altLang="en-US" sz="1800" b="1" dirty="0">
                <a:solidFill>
                  <a:schemeClr val="tx1"/>
                </a:solidFill>
              </a:rPr>
              <a:t>We have comments to review: </a:t>
            </a:r>
          </a:p>
          <a:p>
            <a:pPr lvl="1">
              <a:buFont typeface="Arial" panose="020B0604020202020204" pitchFamily="34" charset="0"/>
              <a:buChar char="•"/>
            </a:pPr>
            <a:r>
              <a:rPr lang="en-US" altLang="en-US" sz="1400" dirty="0">
                <a:solidFill>
                  <a:schemeClr val="tx1"/>
                </a:solidFill>
                <a:hlinkClick r:id="rId3"/>
              </a:rPr>
              <a:t>https://mentor.ieee.org/802.18/dcn/19/18-19-0058-00-0000-acma-5yr-spectrum-outlook-2019-23-ieee-802-comments.docx</a:t>
            </a:r>
            <a:r>
              <a:rPr lang="en-US" altLang="en-US" sz="1400" dirty="0">
                <a:solidFill>
                  <a:schemeClr val="tx1"/>
                </a:solidFill>
              </a:rPr>
              <a:t> </a:t>
            </a:r>
          </a:p>
          <a:p>
            <a:pPr>
              <a:buFont typeface="Arial" panose="020B0604020202020204" pitchFamily="34" charset="0"/>
              <a:buChar char="•"/>
            </a:pPr>
            <a:r>
              <a:rPr lang="en-US" altLang="en-US" sz="1800" b="1" dirty="0">
                <a:solidFill>
                  <a:schemeClr val="tx1"/>
                </a:solidFill>
              </a:rPr>
              <a:t> </a:t>
            </a:r>
          </a:p>
          <a:p>
            <a:pPr>
              <a:buFont typeface="Arial" panose="020B0604020202020204" pitchFamily="34" charset="0"/>
              <a:buChar char="•"/>
            </a:pPr>
            <a:r>
              <a:rPr lang="en-US" altLang="en-US" sz="1800" dirty="0">
                <a:solidFill>
                  <a:schemeClr val="tx1"/>
                </a:solidFill>
              </a:rPr>
              <a:t> </a:t>
            </a:r>
          </a:p>
          <a:p>
            <a:pPr>
              <a:buFont typeface="Arial" panose="020B0604020202020204" pitchFamily="34" charset="0"/>
              <a:buChar char="•"/>
            </a:pPr>
            <a:endParaRPr lang="en-US" altLang="en-US" sz="18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54607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2 of 2</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dirty="0">
                <a:hlinkClick r:id="rId3"/>
              </a:rPr>
              <a:t>https://mentor.ieee.org/802.18/dcn/19/18-19-0058-</a:t>
            </a:r>
            <a:r>
              <a:rPr lang="en-US" sz="1600" dirty="0">
                <a:highlight>
                  <a:srgbClr val="FFFF00"/>
                </a:highlight>
                <a:hlinkClick r:id="rId3"/>
              </a:rPr>
              <a:t>03</a:t>
            </a:r>
            <a:r>
              <a:rPr lang="en-US" sz="1600" dirty="0">
                <a:hlinkClick r:id="rId3"/>
              </a:rPr>
              <a:t>-0000-acma-5yr-spectrum-outlook-2019-23-ieee-802-comments.docx</a:t>
            </a:r>
            <a:r>
              <a:rPr lang="en-US" sz="1600" dirty="0"/>
              <a:t> </a:t>
            </a:r>
            <a:r>
              <a:rPr lang="en-US" sz="1600" b="0" dirty="0"/>
              <a:t>to ACMA’s Five-year spectrum outlook 2019-23 consultation. With the chair of 802.18 to have editorial privileges and send to the LMSC(EC) for review/approval and submission to the ACMA on or before 15 February</a:t>
            </a:r>
            <a:r>
              <a:rPr lang="en-US" altLang="en-US" sz="1600" dirty="0">
                <a:solidFill>
                  <a:schemeClr val="tx1"/>
                </a:solidFill>
              </a:rPr>
              <a:t> </a:t>
            </a:r>
            <a:r>
              <a:rPr lang="en-US" sz="1600" b="0" dirty="0"/>
              <a:t>2019.</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Motion - ________</a:t>
            </a:r>
          </a:p>
          <a:p>
            <a:pPr lvl="1"/>
            <a:r>
              <a:rPr lang="en-US" altLang="en-US" sz="1600" b="1" dirty="0">
                <a:solidFill>
                  <a:schemeClr val="tx1"/>
                </a:solidFill>
              </a:rPr>
              <a:t>_____ on the call</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9856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ex </a:t>
            </a:r>
            <a:r>
              <a:rPr lang="en-US" sz="1800" dirty="0" err="1"/>
              <a:t>parte</a:t>
            </a:r>
            <a:r>
              <a:rPr lang="en-US" sz="1800" dirty="0"/>
              <a:t>, 05 April 2019:  (includes the 03 April ex </a:t>
            </a:r>
            <a:r>
              <a:rPr lang="en-US" sz="1800" dirty="0" err="1"/>
              <a:t>parte</a:t>
            </a:r>
            <a:r>
              <a:rPr lang="en-US" sz="1800" dirty="0"/>
              <a:t>) </a:t>
            </a:r>
            <a:endParaRPr lang="en-US" sz="18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1 of 2 </a:t>
            </a:r>
          </a:p>
        </p:txBody>
      </p:sp>
    </p:spTree>
    <p:extLst>
      <p:ext uri="{BB962C8B-B14F-4D97-AF65-F5344CB8AC3E}">
        <p14:creationId xmlns:p14="http://schemas.microsoft.com/office/powerpoint/2010/main" val="1342807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2 of 2 </a:t>
            </a:r>
          </a:p>
        </p:txBody>
      </p:sp>
      <p:sp>
        <p:nvSpPr>
          <p:cNvPr id="3" name="Content Placeholder 2"/>
          <p:cNvSpPr>
            <a:spLocks noGrp="1"/>
          </p:cNvSpPr>
          <p:nvPr>
            <p:ph idx="1"/>
          </p:nvPr>
        </p:nvSpPr>
        <p:spPr>
          <a:xfrm>
            <a:off x="685800" y="972699"/>
            <a:ext cx="8064111" cy="5502714"/>
          </a:xfrm>
        </p:spPr>
        <p:txBody>
          <a:bodyPr/>
          <a:lstStyle/>
          <a:p>
            <a:pPr>
              <a:buFont typeface="Arial" panose="020B0604020202020204" pitchFamily="34" charset="0"/>
              <a:buChar char="•"/>
            </a:pPr>
            <a:r>
              <a:rPr lang="en-US" sz="1600" dirty="0"/>
              <a:t>At the end of 05 April ex </a:t>
            </a:r>
            <a:r>
              <a:rPr lang="en-US" sz="1600" dirty="0" err="1"/>
              <a:t>parte</a:t>
            </a:r>
            <a:r>
              <a:rPr lang="en-US" sz="1600" dirty="0"/>
              <a:t>,  they propose to re-band 75MHz of the 5.9GHz ITS spectrum:</a:t>
            </a:r>
          </a:p>
          <a:p>
            <a:pPr lvl="3">
              <a:spcBef>
                <a:spcPts val="0"/>
              </a:spcBef>
            </a:pPr>
            <a:r>
              <a:rPr lang="en-US" sz="600" dirty="0"/>
              <a:t> 	</a:t>
            </a:r>
            <a:r>
              <a:rPr lang="en-US" dirty="0"/>
              <a:t>	</a:t>
            </a:r>
            <a:r>
              <a:rPr lang="en-US" b="0" dirty="0"/>
              <a:t>5850-5855 5MHz 	Reserve Band</a:t>
            </a:r>
          </a:p>
          <a:p>
            <a:pPr lvl="4">
              <a:spcBef>
                <a:spcPts val="0"/>
              </a:spcBef>
            </a:pPr>
            <a:r>
              <a:rPr lang="en-US" dirty="0"/>
              <a:t>5855-5865 10MHz 	802.11 channel 172</a:t>
            </a:r>
          </a:p>
          <a:p>
            <a:pPr lvl="4">
              <a:spcBef>
                <a:spcPts val="0"/>
              </a:spcBef>
            </a:pPr>
            <a:r>
              <a:rPr lang="en-US" dirty="0"/>
              <a:t>5865-5905 40MHz 	for 5G-V2X</a:t>
            </a:r>
          </a:p>
          <a:p>
            <a:pPr lvl="4">
              <a:spcBef>
                <a:spcPts val="0"/>
              </a:spcBef>
            </a:pPr>
            <a:r>
              <a:rPr lang="en-US" dirty="0"/>
              <a:t>5905-5925 20MHz 	for LTE-V2X</a:t>
            </a:r>
          </a:p>
          <a:p>
            <a:pPr>
              <a:buFont typeface="Arial" panose="020B0604020202020204" pitchFamily="34" charset="0"/>
              <a:buChar char="•"/>
            </a:pPr>
            <a:r>
              <a:rPr lang="en-US" sz="1400" dirty="0"/>
              <a:t> </a:t>
            </a:r>
            <a:r>
              <a:rPr lang="en-US" sz="1600" dirty="0"/>
              <a:t>We could respond to the 05 April ex </a:t>
            </a:r>
            <a:r>
              <a:rPr lang="en-US" sz="1600" dirty="0" err="1"/>
              <a:t>parte</a:t>
            </a:r>
            <a:r>
              <a:rPr lang="en-US" sz="1600" dirty="0"/>
              <a:t>, some points to consider</a:t>
            </a:r>
          </a:p>
          <a:p>
            <a:pPr lvl="1">
              <a:buFont typeface="Arial" panose="020B0604020202020204" pitchFamily="34" charset="0"/>
              <a:buChar char="•"/>
            </a:pPr>
            <a:r>
              <a:rPr lang="en-US" sz="1400" dirty="0"/>
              <a:t>This is less DSRC bandwidth from original waiver, DSRC would be Chan. 172 only. </a:t>
            </a:r>
          </a:p>
          <a:p>
            <a:pPr lvl="1">
              <a:buFont typeface="Arial" panose="020B0604020202020204" pitchFamily="34" charset="0"/>
              <a:buChar char="•"/>
            </a:pPr>
            <a:r>
              <a:rPr lang="en-US" sz="1400" dirty="0"/>
              <a:t>Sharing in the band is not being accomplished as was one of the directives. </a:t>
            </a:r>
          </a:p>
          <a:p>
            <a:pPr lvl="1">
              <a:buFont typeface="Arial" panose="020B0604020202020204" pitchFamily="34" charset="0"/>
              <a:buChar char="•"/>
            </a:pPr>
            <a:r>
              <a:rPr lang="en-US" sz="1400" dirty="0"/>
              <a:t>Technology evolution does not work into this C-V2X approach</a:t>
            </a:r>
          </a:p>
          <a:p>
            <a:pPr lvl="1">
              <a:buFont typeface="Arial" panose="020B0604020202020204" pitchFamily="34" charset="0"/>
              <a:buChar char="•"/>
            </a:pPr>
            <a:r>
              <a:rPr lang="en-US" sz="1400" dirty="0"/>
              <a:t>How it affects the testing that the DoT has been doing and moving forward with.</a:t>
            </a:r>
          </a:p>
          <a:p>
            <a:pPr lvl="1">
              <a:buFont typeface="Arial" panose="020B0604020202020204" pitchFamily="34" charset="0"/>
              <a:buChar char="•"/>
            </a:pPr>
            <a:r>
              <a:rPr lang="en-US" sz="1400" dirty="0"/>
              <a:t>Note they want 4G and 5G in this. </a:t>
            </a:r>
          </a:p>
          <a:p>
            <a:pPr>
              <a:buFont typeface="Arial" panose="020B0604020202020204" pitchFamily="34" charset="0"/>
              <a:buChar char="•"/>
            </a:pPr>
            <a:r>
              <a:rPr lang="en-US" altLang="en-US" sz="1600" dirty="0"/>
              <a:t>Hearing an NPRM could be out by end of summer, with some of this…</a:t>
            </a:r>
          </a:p>
          <a:p>
            <a:pPr>
              <a:buFont typeface="Arial" panose="020B0604020202020204" pitchFamily="34" charset="0"/>
              <a:buChar char="•"/>
            </a:pPr>
            <a:r>
              <a:rPr lang="en-US" altLang="en-US" sz="1600" dirty="0">
                <a:solidFill>
                  <a:srgbClr val="00B0F0"/>
                </a:solidFill>
              </a:rPr>
              <a:t>As normal, any comment ready text is really needed.</a:t>
            </a:r>
          </a:p>
          <a:p>
            <a:pPr>
              <a:buFont typeface="Arial" panose="020B0604020202020204" pitchFamily="34" charset="0"/>
              <a:buChar char="•"/>
            </a:pPr>
            <a:r>
              <a:rPr lang="en-US" altLang="en-US" sz="1600" dirty="0"/>
              <a:t>With our goal to vote on comments by </a:t>
            </a:r>
            <a:r>
              <a:rPr lang="en-US" altLang="en-US" sz="1600" b="1" dirty="0"/>
              <a:t>16 May, Thursday in Atlanta</a:t>
            </a:r>
            <a:r>
              <a:rPr lang="en-US" altLang="en-US" sz="1600" dirty="0"/>
              <a:t>.</a:t>
            </a:r>
          </a:p>
          <a:p>
            <a:pPr>
              <a:buFont typeface="Arial" panose="020B0604020202020204" pitchFamily="34" charset="0"/>
              <a:buChar char="•"/>
            </a:pPr>
            <a:r>
              <a:rPr lang="en-US" altLang="en-US" sz="1600" dirty="0"/>
              <a:t>Info/request for input was sent to 802.11 and 802.11bd chairs and they have passed on.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Comments … … …</a:t>
            </a:r>
          </a:p>
          <a:p>
            <a:pPr>
              <a:buFont typeface="Arial" panose="020B0604020202020204" pitchFamily="34" charset="0"/>
              <a:buChar char="•"/>
            </a:pPr>
            <a:endParaRPr lang="en-US" altLang="en-US" sz="1600" dirty="0"/>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24402" y="1128971"/>
            <a:ext cx="8387602" cy="5346442"/>
          </a:xfrm>
        </p:spPr>
        <p:txBody>
          <a:bodyPr/>
          <a:lstStyle/>
          <a:p>
            <a:pPr>
              <a:buFont typeface="Arial" panose="020B0604020202020204" pitchFamily="34" charset="0"/>
              <a:buChar char="•"/>
            </a:pPr>
            <a:r>
              <a:rPr lang="en-US" sz="1800" dirty="0"/>
              <a:t>Chair of 802.15.3d has brought up, ITU-R SM.2352 on THz communications needs to be updated.   There is an IUT-R WP1 meeting ending 05 June.</a:t>
            </a:r>
          </a:p>
          <a:p>
            <a:pPr lvl="1">
              <a:buFont typeface="Arial" panose="020B0604020202020204" pitchFamily="34" charset="0"/>
              <a:buChar char="•"/>
            </a:pPr>
            <a:r>
              <a:rPr lang="en-US" sz="1600" dirty="0"/>
              <a:t>The chair of 802.15.3d will be working on the updated text for review in 802.18 and current plan is to share with 802.15 in Atlanta wireless interim and approve it there, for the SC (aka EC) quick ballot and submission to ITU-R.  </a:t>
            </a:r>
          </a:p>
          <a:p>
            <a:pPr lvl="1">
              <a:buFont typeface="Arial" panose="020B0604020202020204" pitchFamily="34" charset="0"/>
              <a:buChar char="•"/>
            </a:pPr>
            <a:r>
              <a:rPr lang="en-US" sz="1600" b="1" dirty="0"/>
              <a:t>Status:  </a:t>
            </a:r>
            <a:r>
              <a:rPr lang="en-US" sz="1600" dirty="0"/>
              <a:t>we can hold till June and work on communications during July plenary.  </a:t>
            </a:r>
          </a:p>
          <a:p>
            <a:pPr>
              <a:buFont typeface="Arial" panose="020B0604020202020204" pitchFamily="34" charset="0"/>
              <a:buChar char="•"/>
            </a:pPr>
            <a:endParaRPr lang="en-US" sz="2000" dirty="0"/>
          </a:p>
          <a:p>
            <a:pPr>
              <a:buFont typeface="Arial" panose="020B0604020202020204" pitchFamily="34" charset="0"/>
              <a:buChar char="•"/>
            </a:pPr>
            <a:r>
              <a:rPr lang="en-US" sz="1800" dirty="0"/>
              <a:t>Ofcom comments 1</a:t>
            </a:r>
            <a:r>
              <a:rPr lang="en-US" sz="1800" baseline="30000" dirty="0"/>
              <a:t>st</a:t>
            </a:r>
            <a:r>
              <a:rPr lang="en-US" sz="1800" dirty="0"/>
              <a:t> ballot failed due to lack of response.  Started a 2</a:t>
            </a:r>
            <a:r>
              <a:rPr lang="en-US" sz="1800" baseline="30000" dirty="0"/>
              <a:t>nd</a:t>
            </a:r>
            <a:r>
              <a:rPr lang="en-US" sz="1800" dirty="0"/>
              <a:t> ballot, it passed with early close and sent to Ofcom on Monday, the 29</a:t>
            </a:r>
            <a:r>
              <a:rPr lang="en-US" sz="1800" baseline="30000" dirty="0"/>
              <a:t>th</a:t>
            </a:r>
            <a:r>
              <a:rPr lang="en-US" sz="1800" dirty="0"/>
              <a:t>. </a:t>
            </a:r>
          </a:p>
          <a:p>
            <a:pPr marL="457200" lvl="1" indent="0"/>
            <a:endParaRPr lang="en-US" sz="1400" dirty="0"/>
          </a:p>
          <a:p>
            <a:pPr marL="457200" lvl="1" indent="0"/>
            <a:endParaRPr lang="en-US" sz="1400" dirty="0"/>
          </a:p>
          <a:p>
            <a:pPr>
              <a:buFont typeface="Arial" panose="020B0604020202020204" pitchFamily="34" charset="0"/>
              <a:buChar char="•"/>
            </a:pPr>
            <a:r>
              <a:rPr lang="en-US" sz="2000" dirty="0"/>
              <a:t>Wi-Fi usage at final-4, </a:t>
            </a:r>
            <a:r>
              <a:rPr lang="en-US" sz="2000" dirty="0">
                <a:solidFill>
                  <a:schemeClr val="bg1"/>
                </a:solidFill>
              </a:rPr>
              <a:t>that Gonzaga didn’t make this year!</a:t>
            </a:r>
          </a:p>
          <a:p>
            <a:pPr lvl="1">
              <a:buFont typeface="Arial" panose="020B0604020202020204" pitchFamily="34" charset="0"/>
              <a:buChar char="•"/>
            </a:pPr>
            <a:r>
              <a:rPr lang="en-US" sz="1400" dirty="0"/>
              <a:t>Fans at this year’s NCAA Men’s Final Four basketball tournament at U.S. Bank Stadium in Minneapolis used more than 31 terabytes of data on the Wi-Fi network during the championship weekend,</a:t>
            </a:r>
          </a:p>
          <a:p>
            <a:pPr lvl="1">
              <a:buFont typeface="Arial" panose="020B0604020202020204" pitchFamily="34" charset="0"/>
              <a:buChar char="•"/>
            </a:pPr>
            <a:r>
              <a:rPr lang="en-US" sz="1400" dirty="0"/>
              <a:t>The peak concurrent user number from Final Four Saturday of 31,141 was also an overall record, beating Super Bowl 53’s mark of 30,605.  </a:t>
            </a:r>
          </a:p>
          <a:p>
            <a:pPr lvl="1">
              <a:buFont typeface="Arial" panose="020B0604020202020204" pitchFamily="34" charset="0"/>
              <a:buChar char="•"/>
            </a:pPr>
            <a:r>
              <a:rPr lang="en-US" sz="1400" dirty="0"/>
              <a:t>According to stadium network officials, there were 1,414 active Cisco access points for the Final Four games,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ACMA 5 Year outlook______. </a:t>
            </a:r>
          </a:p>
          <a:p>
            <a:pPr>
              <a:buFont typeface="Arial" panose="020B0604020202020204" pitchFamily="34" charset="0"/>
              <a:buChar char="•"/>
            </a:pPr>
            <a:r>
              <a:rPr lang="en-US" sz="1800" dirty="0">
                <a:solidFill>
                  <a:srgbClr val="00B0F0"/>
                </a:solidFill>
              </a:rPr>
              <a:t>5GAA ex </a:t>
            </a:r>
            <a:r>
              <a:rPr lang="en-US" sz="1800" dirty="0" err="1">
                <a:solidFill>
                  <a:srgbClr val="00B0F0"/>
                </a:solidFill>
              </a:rPr>
              <a:t>parte</a:t>
            </a:r>
            <a:r>
              <a:rPr lang="en-US" sz="1800" dirty="0">
                <a:solidFill>
                  <a:srgbClr val="00B0F0"/>
                </a:solidFill>
              </a:rPr>
              <a:t> comment ready text, waiver could be out anytime, and/or help shape the NPRM.   Target 16 May to vote on comments.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bg1">
                    <a:lumMod val="75000"/>
                  </a:schemeClr>
                </a:solidFill>
              </a:rPr>
              <a:t>None heard</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02 May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09 May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r>
              <a:rPr lang="en-US" altLang="en-US" sz="1800" b="1" i="1" u="sng" dirty="0">
                <a:highlight>
                  <a:srgbClr val="FFFF00"/>
                </a:highlight>
              </a:rPr>
              <a:t>(new for 02may and on)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15:                       49</a:t>
            </a:r>
            <a:r>
              <a:rPr lang="en-US" sz="1800" dirty="0"/>
              <a:t>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May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 May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02 May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02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29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 May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May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Jay</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ACMA 5 year Outlook </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5GAA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sz="1400" dirty="0">
              <a:solidFill>
                <a:schemeClr val="tx1"/>
              </a:solidFill>
            </a:endParaRPr>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ACMA 5 year Outlook </a:t>
            </a:r>
          </a:p>
          <a:p>
            <a:pPr lvl="1">
              <a:spcBef>
                <a:spcPts val="0"/>
              </a:spcBef>
              <a:buFont typeface="Arial" panose="020B0604020202020204" pitchFamily="34" charset="0"/>
              <a:buChar char="•"/>
            </a:pPr>
            <a:r>
              <a:rPr lang="en-US" sz="1400" dirty="0"/>
              <a:t>Comments due 16 May</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000" b="0" kern="0" dirty="0"/>
              <a:t>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Update to ITU-R SM.2352  on THz communications. </a:t>
            </a:r>
          </a:p>
          <a:p>
            <a:pPr lvl="1">
              <a:spcBef>
                <a:spcPts val="0"/>
              </a:spcBef>
              <a:buFont typeface="Arial" panose="020B0604020202020204" pitchFamily="34" charset="0"/>
              <a:buChar char="•"/>
            </a:pPr>
            <a:r>
              <a:rPr lang="en-US" altLang="en-US" sz="1400" b="0" kern="0" dirty="0"/>
              <a:t>Ofcom comments</a:t>
            </a:r>
          </a:p>
          <a:p>
            <a:pPr lvl="1">
              <a:spcBef>
                <a:spcPts val="0"/>
              </a:spcBef>
              <a:buFont typeface="Arial" panose="020B0604020202020204" pitchFamily="34" charset="0"/>
              <a:buChar char="•"/>
            </a:pPr>
            <a:r>
              <a:rPr lang="en-US" altLang="en-US" sz="1400" kern="0" dirty="0"/>
              <a:t> </a:t>
            </a:r>
          </a:p>
          <a:p>
            <a:pPr lvl="1">
              <a:spcBef>
                <a:spcPts val="0"/>
              </a:spcBef>
              <a:buFont typeface="Arial" panose="020B0604020202020204" pitchFamily="34" charset="0"/>
              <a:buChar char="•"/>
            </a:pPr>
            <a:r>
              <a:rPr lang="en-US" altLang="en-US" sz="1400" b="0" kern="0" dirty="0"/>
              <a:t> </a:t>
            </a: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p>
          <a:p>
            <a:r>
              <a:rPr lang="en-US" altLang="en-US" sz="1600" b="1" dirty="0">
                <a:solidFill>
                  <a:schemeClr val="tx1"/>
                </a:solidFill>
              </a:rPr>
              <a:t>		Seconded by:	</a:t>
            </a:r>
            <a:endParaRPr lang="en-US" altLang="en-US" sz="1600" dirty="0">
              <a:solidFill>
                <a:schemeClr val="tx1"/>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25 April 2019 in document: </a:t>
            </a:r>
            <a:r>
              <a:rPr lang="en-US" sz="1600" u="sng" dirty="0">
                <a:hlinkClick r:id="rId2"/>
              </a:rPr>
              <a:t>https://mentor.ieee.org/802.18/dcn/19/18-19-0055-00-0000-minutes-25april19-rrtag-teleconference.docx</a:t>
            </a:r>
            <a:r>
              <a:rPr lang="en-US" sz="1600" u="sng" dirty="0"/>
              <a:t>  </a:t>
            </a:r>
            <a:r>
              <a:rPr lang="en-US" sz="1600" b="1" dirty="0"/>
              <a:t>Posted:  </a:t>
            </a:r>
            <a:r>
              <a:rPr lang="en-US" sz="1600" b="0" dirty="0"/>
              <a:t>26-Apr-2019 09:10:34 ET</a:t>
            </a:r>
          </a:p>
          <a:p>
            <a:pPr marL="0" indent="0"/>
            <a:r>
              <a:rPr lang="en-US" altLang="en-US" sz="1600" b="0" dirty="0">
                <a:solidFill>
                  <a:schemeClr val="tx1"/>
                </a:solidFill>
              </a:rPr>
              <a:t>	</a:t>
            </a:r>
            <a:r>
              <a:rPr lang="en-US" altLang="en-US" sz="1600" dirty="0">
                <a:solidFill>
                  <a:schemeClr val="tx1"/>
                </a:solidFill>
              </a:rPr>
              <a:t>Moved by:  	 	</a:t>
            </a:r>
          </a:p>
          <a:p>
            <a:r>
              <a:rPr lang="en-US" altLang="en-US" sz="1600" dirty="0">
                <a:solidFill>
                  <a:schemeClr val="tx1"/>
                </a:solidFill>
              </a:rPr>
              <a:t>		Seconded 		</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02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Last week: Work going on in ERM on co-existence studies between IEEE 802.11p/DSRC and 3GPP/C-V2X, both Co-channel and non-Co channels.   </a:t>
            </a:r>
          </a:p>
          <a:p>
            <a:pPr lvl="2">
              <a:buFont typeface="Arial" panose="020B0604020202020204" pitchFamily="34" charset="0"/>
              <a:buChar char="•"/>
            </a:pPr>
            <a:r>
              <a:rPr lang="en-US" sz="1400" dirty="0">
                <a:solidFill>
                  <a:schemeClr val="tx1"/>
                </a:solidFill>
              </a:rPr>
              <a:t>EC V2X – Delegated Act, regulation latest was published 13.3.2019 and passed in Parliament, now to member states.</a:t>
            </a:r>
          </a:p>
          <a:p>
            <a:pPr lvl="2">
              <a:buFont typeface="Arial" panose="020B0604020202020204" pitchFamily="34" charset="0"/>
              <a:buChar char="•"/>
            </a:pPr>
            <a:r>
              <a:rPr lang="en-US" sz="1400" dirty="0">
                <a:solidFill>
                  <a:schemeClr val="tx1"/>
                </a:solidFill>
              </a:rPr>
              <a:t>If no changes will go into effect 17may</a:t>
            </a: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of note this week</a:t>
            </a:r>
          </a:p>
          <a:p>
            <a:pPr marL="457200" lvl="1" indent="0">
              <a:spcBef>
                <a:spcPts val="0"/>
              </a:spcBef>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of note this week</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May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sz="1800" dirty="0"/>
              <a:t>next meeting #8, ____________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 #7, 16-17 May, Copenhagen</a:t>
            </a:r>
            <a:endParaRPr lang="en-US" sz="1800" b="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Before: 2 more administration have signed up from before one being Ireland. </a:t>
            </a:r>
          </a:p>
          <a:p>
            <a:pPr lvl="2">
              <a:buFont typeface="Arial" panose="020B0604020202020204" pitchFamily="34" charset="0"/>
              <a:buChar char="•"/>
            </a:pPr>
            <a:r>
              <a:rPr lang="en-US" sz="1400" dirty="0">
                <a:solidFill>
                  <a:schemeClr val="tx1"/>
                </a:solidFill>
              </a:rPr>
              <a:t>The other is Slovakia who wants to keep IMT 2020 discussions going. </a:t>
            </a:r>
          </a:p>
          <a:p>
            <a:pPr marL="457200" lvl="1" indent="0"/>
            <a:endParaRPr lang="en-US" sz="1400" dirty="0">
              <a:solidFill>
                <a:schemeClr val="tx1"/>
              </a:solidFill>
            </a:endParaRP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May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1 of 2</a:t>
            </a:r>
            <a:endParaRPr lang="en-US" sz="2400" dirty="0"/>
          </a:p>
        </p:txBody>
      </p:sp>
      <p:sp>
        <p:nvSpPr>
          <p:cNvPr id="3" name="Content Placeholder 2"/>
          <p:cNvSpPr>
            <a:spLocks noGrp="1"/>
          </p:cNvSpPr>
          <p:nvPr>
            <p:ph idx="1"/>
          </p:nvPr>
        </p:nvSpPr>
        <p:spPr>
          <a:xfrm>
            <a:off x="685800" y="924357"/>
            <a:ext cx="8305800" cy="5551055"/>
          </a:xfrm>
        </p:spPr>
        <p:txBody>
          <a:bodyPr/>
          <a:lstStyle/>
          <a:p>
            <a:pPr>
              <a:buFont typeface="Arial" panose="020B0604020202020204" pitchFamily="34" charset="0"/>
              <a:buChar char="•"/>
            </a:pPr>
            <a:r>
              <a:rPr lang="en-US" sz="1600" dirty="0">
                <a:hlinkClick r:id="rId3"/>
              </a:rPr>
              <a:t>https://www.acma.gov.au/theACMA/draft-five-year-spectrum-outlook-2019-23</a:t>
            </a:r>
            <a:endParaRPr lang="en-US" sz="1600" dirty="0"/>
          </a:p>
          <a:p>
            <a:pPr>
              <a:buFont typeface="Arial" panose="020B0604020202020204" pitchFamily="34" charset="0"/>
              <a:buChar char="•"/>
            </a:pPr>
            <a:r>
              <a:rPr lang="en-US" altLang="en-US" sz="1600" dirty="0">
                <a:hlinkClick r:id="rId4"/>
              </a:rPr>
              <a:t>https://mentor.ieee.org/802.18/dcn/19/18-19-0048-00-0000-acma-draft-five-year-spectrum-outlook-2019-23.docx</a:t>
            </a:r>
            <a:endParaRPr lang="en-US" altLang="en-US" sz="1600" dirty="0"/>
          </a:p>
          <a:p>
            <a:pPr>
              <a:buFont typeface="Arial" panose="020B0604020202020204" pitchFamily="34" charset="0"/>
              <a:buChar char="•"/>
            </a:pPr>
            <a:r>
              <a:rPr lang="en-US" altLang="en-US" sz="1800" dirty="0"/>
              <a:t>Comments due 16 May 2019  (best to EC by 03 May – this week) </a:t>
            </a:r>
          </a:p>
          <a:p>
            <a:pPr lvl="1">
              <a:buFont typeface="Arial" panose="020B0604020202020204" pitchFamily="34" charset="0"/>
              <a:buChar char="•"/>
            </a:pPr>
            <a:r>
              <a:rPr lang="en-AU" sz="1600" dirty="0"/>
              <a:t>3.4–3.575GHz band; 900 MHz (890–915MHz and 935–960MHz); 5.6GHz (5600–5650MHz); and more.</a:t>
            </a:r>
          </a:p>
          <a:p>
            <a:pPr lvl="1">
              <a:buFont typeface="Arial" panose="020B0604020202020204" pitchFamily="34" charset="0"/>
              <a:buChar char="•"/>
            </a:pPr>
            <a:r>
              <a:rPr lang="en-AU" sz="1600" dirty="0"/>
              <a:t>There is some discussion on 5925MHz and above in </a:t>
            </a:r>
            <a:r>
              <a:rPr lang="en-US" altLang="en-US" sz="1600" dirty="0"/>
              <a:t>Q2, Q4 and Q8.</a:t>
            </a:r>
          </a:p>
          <a:p>
            <a:pPr>
              <a:buFont typeface="Arial" panose="020B0604020202020204" pitchFamily="34" charset="0"/>
              <a:buChar char="•"/>
            </a:pPr>
            <a:r>
              <a:rPr lang="en-US" altLang="en-US" sz="1800" b="1" dirty="0"/>
              <a:t>Some possible points for comments, though need to think IEEE 802 as a whole.</a:t>
            </a:r>
          </a:p>
          <a:p>
            <a:pPr lvl="1">
              <a:buFont typeface="Arial" panose="020B0604020202020204" pitchFamily="34" charset="0"/>
              <a:buChar char="•"/>
            </a:pPr>
            <a:r>
              <a:rPr lang="en-US" altLang="en-US" sz="1600" dirty="0"/>
              <a:t>Are they doing enough to make the 6GHz spectrum usable? </a:t>
            </a:r>
          </a:p>
          <a:p>
            <a:pPr lvl="2">
              <a:buFont typeface="Arial" panose="020B0604020202020204" pitchFamily="34" charset="0"/>
              <a:buChar char="•"/>
            </a:pPr>
            <a:r>
              <a:rPr lang="en-US" altLang="en-US" sz="1600" dirty="0"/>
              <a:t>Talks to spectrum space apparatus license (see notes on this slide for more)</a:t>
            </a:r>
          </a:p>
          <a:p>
            <a:pPr lvl="2">
              <a:buFont typeface="Arial" panose="020B0604020202020204" pitchFamily="34" charset="0"/>
              <a:buChar char="•"/>
            </a:pPr>
            <a:r>
              <a:rPr lang="en-US" altLang="en-US" sz="1600" dirty="0"/>
              <a:t>We would want them to align with FCC and EU, and not this proposed licensing. </a:t>
            </a:r>
          </a:p>
          <a:p>
            <a:pPr lvl="1">
              <a:buFont typeface="Arial" panose="020B0604020202020204" pitchFamily="34" charset="0"/>
              <a:buChar char="•"/>
            </a:pPr>
            <a:r>
              <a:rPr lang="en-US" altLang="en-US" sz="1600" dirty="0"/>
              <a:t>They are looking at an older version of VNI, this relates to Q2.</a:t>
            </a:r>
          </a:p>
          <a:p>
            <a:pPr lvl="1">
              <a:buFont typeface="Arial" panose="020B0604020202020204" pitchFamily="34" charset="0"/>
              <a:buChar char="•"/>
            </a:pPr>
            <a:r>
              <a:rPr lang="en-US" sz="1600" dirty="0"/>
              <a:t>They should include white space database access for opportunistic, license-exempt use</a:t>
            </a:r>
          </a:p>
          <a:p>
            <a:pPr lvl="2">
              <a:buFont typeface="Arial" panose="020B0604020202020204" pitchFamily="34" charset="0"/>
              <a:buChar char="•"/>
            </a:pPr>
            <a:r>
              <a:rPr lang="en-US" altLang="en-US" sz="1400" dirty="0">
                <a:solidFill>
                  <a:schemeClr val="tx1"/>
                </a:solidFill>
              </a:rPr>
              <a:t>Actually, for any national body, not just ACMA, should have more focus using data bases for sharing and all.   For the long term this the way the industry is going.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02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34720</TotalTime>
  <Words>2681</Words>
  <Application>Microsoft Office PowerPoint</Application>
  <PresentationFormat>On-screen Show (4:3)</PresentationFormat>
  <Paragraphs>347</Paragraphs>
  <Slides>19</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7"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ACMA 5 year Outlook 1 of 2</vt:lpstr>
      <vt:lpstr>ACMA 5 year Outlook 2 of 2</vt:lpstr>
      <vt:lpstr>ACMA 5 year Outlook 2 of 2</vt:lpstr>
      <vt:lpstr>PowerPoint Presentation</vt:lpstr>
      <vt:lpstr>5GAA requests the Commission consider a forward-looking approach 2 of 2 </vt:lpstr>
      <vt:lpstr>General Discussion Items</vt:lpstr>
      <vt:lpstr>Actions Required</vt:lpstr>
      <vt:lpstr>Any Other Business</vt:lpstr>
      <vt:lpstr>Adjourn</vt:lpstr>
      <vt:lpstr>PowerPoint Presentation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1434</cp:revision>
  <cp:lastPrinted>1601-01-01T00:00:00Z</cp:lastPrinted>
  <dcterms:created xsi:type="dcterms:W3CDTF">2016-03-03T14:54:45Z</dcterms:created>
  <dcterms:modified xsi:type="dcterms:W3CDTF">2019-05-01T23:26:44Z</dcterms:modified>
</cp:coreProperties>
</file>