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41" r:id="rId3"/>
    <p:sldId id="329" r:id="rId4"/>
    <p:sldId id="330" r:id="rId5"/>
    <p:sldId id="516" r:id="rId6"/>
    <p:sldId id="559" r:id="rId7"/>
    <p:sldId id="517" r:id="rId8"/>
    <p:sldId id="486" r:id="rId9"/>
    <p:sldId id="560" r:id="rId10"/>
    <p:sldId id="571" r:id="rId11"/>
    <p:sldId id="573" r:id="rId12"/>
    <p:sldId id="572" r:id="rId13"/>
    <p:sldId id="524" r:id="rId14"/>
    <p:sldId id="498" r:id="rId15"/>
    <p:sldId id="402" r:id="rId16"/>
    <p:sldId id="403" r:id="rId17"/>
    <p:sldId id="57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391" autoAdjust="0"/>
  </p:normalViewPr>
  <p:slideViewPr>
    <p:cSldViewPr>
      <p:cViewPr varScale="1">
        <p:scale>
          <a:sx n="67" d="100"/>
          <a:sy n="67" d="100"/>
        </p:scale>
        <p:origin x="66" y="114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26-Apr-19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573296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April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25 April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April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802.18-19/0054r01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51-00-0000-5gaa-waiver-ex-parte-notice-4-5-19-fcc-gn-18-357.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fcc.gov/ecfs/search/filings?proceedings_name=19-89&amp;sort=date_disseminated,DESC"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53-00-0000-minutes-18april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acma.gov.au/theACMA/draft-five-year-spectrum-outlook-2019-2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9/18-19-0048-00-0000-acma-draft-five-year-spectrum-outlook-2019-23.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25 April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25 April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405"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r>
              <a:rPr lang="en-US" sz="1800" dirty="0"/>
              <a:t>Proceeding:</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t>ex </a:t>
            </a:r>
            <a:r>
              <a:rPr lang="en-US" sz="1800" dirty="0" err="1"/>
              <a:t>parte</a:t>
            </a:r>
            <a:r>
              <a:rPr lang="en-US" sz="1800" dirty="0"/>
              <a:t>, 05 April 2019:  (includes the 03 April ex </a:t>
            </a:r>
            <a:r>
              <a:rPr lang="en-US" sz="1800" dirty="0" err="1"/>
              <a:t>parte</a:t>
            </a:r>
            <a:r>
              <a:rPr lang="en-US" sz="1800" dirty="0"/>
              <a:t>) </a:t>
            </a:r>
            <a:endParaRPr lang="en-US" sz="18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25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5EEB52DB-DCFA-42BE-B9C3-920179960C54}"/>
              </a:ext>
            </a:extLst>
          </p:cNvPr>
          <p:cNvSpPr txBox="1">
            <a:spLocks/>
          </p:cNvSpPr>
          <p:nvPr/>
        </p:nvSpPr>
        <p:spPr bwMode="auto">
          <a:xfrm>
            <a:off x="698889" y="631899"/>
            <a:ext cx="8445111" cy="6317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5GAA requests the Commission consider a forward-looking approach 1 of 2 </a:t>
            </a:r>
          </a:p>
        </p:txBody>
      </p:sp>
    </p:spTree>
    <p:extLst>
      <p:ext uri="{BB962C8B-B14F-4D97-AF65-F5344CB8AC3E}">
        <p14:creationId xmlns:p14="http://schemas.microsoft.com/office/powerpoint/2010/main" val="1342807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445111" cy="631751"/>
          </a:xfrm>
        </p:spPr>
        <p:txBody>
          <a:bodyPr/>
          <a:lstStyle/>
          <a:p>
            <a:r>
              <a:rPr lang="en-US" sz="2000" dirty="0"/>
              <a:t>5GAA requests the Commission consider a forward-looking approach 2 of 2 </a:t>
            </a:r>
          </a:p>
        </p:txBody>
      </p:sp>
      <p:sp>
        <p:nvSpPr>
          <p:cNvPr id="3" name="Content Placeholder 2"/>
          <p:cNvSpPr>
            <a:spLocks noGrp="1"/>
          </p:cNvSpPr>
          <p:nvPr>
            <p:ph idx="1"/>
          </p:nvPr>
        </p:nvSpPr>
        <p:spPr>
          <a:xfrm>
            <a:off x="685800" y="972699"/>
            <a:ext cx="8064111" cy="5502714"/>
          </a:xfrm>
        </p:spPr>
        <p:txBody>
          <a:bodyPr/>
          <a:lstStyle/>
          <a:p>
            <a:pPr>
              <a:buFont typeface="Arial" panose="020B0604020202020204" pitchFamily="34" charset="0"/>
              <a:buChar char="•"/>
            </a:pPr>
            <a:r>
              <a:rPr lang="en-US" sz="1600" dirty="0"/>
              <a:t>At the end of 05 April ex </a:t>
            </a:r>
            <a:r>
              <a:rPr lang="en-US" sz="1600" dirty="0" err="1"/>
              <a:t>parte</a:t>
            </a:r>
            <a:r>
              <a:rPr lang="en-US" sz="1600" dirty="0"/>
              <a:t>,  they propose to re-band 75MHz of the 5.9GHz ITS spectrum:</a:t>
            </a:r>
          </a:p>
          <a:p>
            <a:pPr lvl="3">
              <a:spcBef>
                <a:spcPts val="0"/>
              </a:spcBef>
            </a:pPr>
            <a:r>
              <a:rPr lang="en-US" sz="600" dirty="0"/>
              <a:t> 	</a:t>
            </a:r>
            <a:r>
              <a:rPr lang="en-US" dirty="0"/>
              <a:t>	</a:t>
            </a:r>
            <a:r>
              <a:rPr lang="en-US" b="0" dirty="0"/>
              <a:t>5850-5855 5MHz 	Reserve Band</a:t>
            </a:r>
          </a:p>
          <a:p>
            <a:pPr lvl="4">
              <a:spcBef>
                <a:spcPts val="0"/>
              </a:spcBef>
            </a:pPr>
            <a:r>
              <a:rPr lang="en-US" dirty="0"/>
              <a:t>5855-5865 10MHz 	802.11 channel 172</a:t>
            </a:r>
          </a:p>
          <a:p>
            <a:pPr lvl="4">
              <a:spcBef>
                <a:spcPts val="0"/>
              </a:spcBef>
            </a:pPr>
            <a:r>
              <a:rPr lang="en-US" dirty="0"/>
              <a:t>5865-5905 40MHz 	for 5G-V2X</a:t>
            </a:r>
          </a:p>
          <a:p>
            <a:pPr lvl="4">
              <a:spcBef>
                <a:spcPts val="0"/>
              </a:spcBef>
            </a:pPr>
            <a:r>
              <a:rPr lang="en-US" dirty="0"/>
              <a:t>5905-5925 20MHz 	for LTE-V2X</a:t>
            </a:r>
          </a:p>
          <a:p>
            <a:pPr>
              <a:buFont typeface="Arial" panose="020B0604020202020204" pitchFamily="34" charset="0"/>
              <a:buChar char="•"/>
            </a:pPr>
            <a:r>
              <a:rPr lang="en-US" sz="1400" dirty="0"/>
              <a:t> </a:t>
            </a:r>
            <a:r>
              <a:rPr lang="en-US" sz="1600" dirty="0"/>
              <a:t>We could respond to the 05 April ex </a:t>
            </a:r>
            <a:r>
              <a:rPr lang="en-US" sz="1600" dirty="0" err="1"/>
              <a:t>parte</a:t>
            </a:r>
            <a:r>
              <a:rPr lang="en-US" sz="1600" dirty="0"/>
              <a:t>, some points to consider</a:t>
            </a:r>
          </a:p>
          <a:p>
            <a:pPr lvl="1">
              <a:buFont typeface="Arial" panose="020B0604020202020204" pitchFamily="34" charset="0"/>
              <a:buChar char="•"/>
            </a:pPr>
            <a:r>
              <a:rPr lang="en-US" sz="1400" dirty="0"/>
              <a:t>This is less DSRC bandwidth from original waiver, DSRC would be Chan. 172 only. </a:t>
            </a:r>
          </a:p>
          <a:p>
            <a:pPr lvl="1">
              <a:buFont typeface="Arial" panose="020B0604020202020204" pitchFamily="34" charset="0"/>
              <a:buChar char="•"/>
            </a:pPr>
            <a:r>
              <a:rPr lang="en-US" sz="1400" dirty="0"/>
              <a:t>Sharing in the band is not being accomplished as was one of the directives. </a:t>
            </a:r>
          </a:p>
          <a:p>
            <a:pPr lvl="1">
              <a:buFont typeface="Arial" panose="020B0604020202020204" pitchFamily="34" charset="0"/>
              <a:buChar char="•"/>
            </a:pPr>
            <a:r>
              <a:rPr lang="en-US" sz="1400" dirty="0"/>
              <a:t>Technology evolution does not work into this C-V2X approach</a:t>
            </a:r>
          </a:p>
          <a:p>
            <a:pPr lvl="1">
              <a:buFont typeface="Arial" panose="020B0604020202020204" pitchFamily="34" charset="0"/>
              <a:buChar char="•"/>
            </a:pPr>
            <a:r>
              <a:rPr lang="en-US" sz="1400" dirty="0"/>
              <a:t>How it affects the testing that the DoT has been doing and moving forward with.</a:t>
            </a:r>
          </a:p>
          <a:p>
            <a:pPr lvl="1">
              <a:buFont typeface="Arial" panose="020B0604020202020204" pitchFamily="34" charset="0"/>
              <a:buChar char="•"/>
            </a:pPr>
            <a:r>
              <a:rPr lang="en-US" sz="1400" dirty="0"/>
              <a:t>Note they want 4G and 5G in this. </a:t>
            </a:r>
          </a:p>
          <a:p>
            <a:pPr>
              <a:buFont typeface="Arial" panose="020B0604020202020204" pitchFamily="34" charset="0"/>
              <a:buChar char="•"/>
            </a:pPr>
            <a:r>
              <a:rPr lang="en-US" altLang="en-US" sz="1600" dirty="0"/>
              <a:t>Hearing an NPRM could be out by end of summer, with some of this…</a:t>
            </a:r>
          </a:p>
          <a:p>
            <a:pPr>
              <a:buFont typeface="Arial" panose="020B0604020202020204" pitchFamily="34" charset="0"/>
              <a:buChar char="•"/>
            </a:pPr>
            <a:r>
              <a:rPr lang="en-US" altLang="en-US" sz="1600" dirty="0">
                <a:solidFill>
                  <a:srgbClr val="00B0F0"/>
                </a:solidFill>
              </a:rPr>
              <a:t>As normal, any comment ready text is really needed.</a:t>
            </a:r>
          </a:p>
          <a:p>
            <a:pPr>
              <a:buFont typeface="Arial" panose="020B0604020202020204" pitchFamily="34" charset="0"/>
              <a:buChar char="•"/>
            </a:pPr>
            <a:r>
              <a:rPr lang="en-US" altLang="en-US" sz="1600" dirty="0">
                <a:solidFill>
                  <a:srgbClr val="00B0F0"/>
                </a:solidFill>
              </a:rPr>
              <a:t>Chair to send 802.11bd Chair a heads up and any inputs from 11bd would be great. </a:t>
            </a:r>
          </a:p>
          <a:p>
            <a:pPr lvl="1">
              <a:buFont typeface="Arial" panose="020B0604020202020204" pitchFamily="34" charset="0"/>
              <a:buChar char="•"/>
            </a:pPr>
            <a:r>
              <a:rPr lang="en-US" altLang="en-US" sz="1400" dirty="0">
                <a:solidFill>
                  <a:srgbClr val="00B0F0"/>
                </a:solidFill>
              </a:rPr>
              <a:t>Can relate back to the PAR, like we did with earlier comments. </a:t>
            </a:r>
          </a:p>
          <a:p>
            <a:pPr>
              <a:buFont typeface="Arial" panose="020B0604020202020204" pitchFamily="34" charset="0"/>
              <a:buChar char="•"/>
            </a:pPr>
            <a:r>
              <a:rPr lang="en-US" altLang="en-US" sz="1600" dirty="0">
                <a:solidFill>
                  <a:schemeClr val="tx1"/>
                </a:solidFill>
              </a:rPr>
              <a:t>DoT has a round table next week, limited audience, on looking forward. </a:t>
            </a:r>
          </a:p>
          <a:p>
            <a:pPr>
              <a:buFont typeface="Arial" panose="020B0604020202020204" pitchFamily="34" charset="0"/>
              <a:buChar char="•"/>
            </a:pPr>
            <a:r>
              <a:rPr lang="en-US" altLang="en-US" sz="1600" dirty="0"/>
              <a:t>What is our goal, to file now or wait for next FCC action?  </a:t>
            </a:r>
          </a:p>
          <a:p>
            <a:pPr lvl="1">
              <a:buFont typeface="Arial" panose="020B0604020202020204" pitchFamily="34" charset="0"/>
              <a:buChar char="•"/>
            </a:pPr>
            <a:r>
              <a:rPr lang="en-US" altLang="en-US" sz="1600" dirty="0"/>
              <a:t>We should file now, </a:t>
            </a:r>
            <a:r>
              <a:rPr lang="en-US" altLang="en-US" sz="1600" b="1" dirty="0"/>
              <a:t>and use 16 May, Thursday in Atlanta, as the goal</a:t>
            </a:r>
            <a:r>
              <a:rPr lang="en-US" altLang="en-US" sz="1600" dirty="0"/>
              <a:t>.  </a:t>
            </a:r>
          </a:p>
          <a:p>
            <a:pPr>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25 April 2019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387602" cy="5059552"/>
          </a:xfrm>
        </p:spPr>
        <p:txBody>
          <a:bodyPr/>
          <a:lstStyle/>
          <a:p>
            <a:pPr>
              <a:buFont typeface="Arial" panose="020B0604020202020204" pitchFamily="34" charset="0"/>
              <a:buChar char="•"/>
            </a:pPr>
            <a:r>
              <a:rPr lang="en-US" sz="1800" dirty="0"/>
              <a:t>Chair of 802.15.3d has brought up, ITU-R SM.2352 on THz communications needs to be updated.   There is an IUT-R WP1 meeting ending 05 June.</a:t>
            </a:r>
          </a:p>
          <a:p>
            <a:pPr lvl="1">
              <a:buFont typeface="Arial" panose="020B0604020202020204" pitchFamily="34" charset="0"/>
              <a:buChar char="•"/>
            </a:pPr>
            <a:r>
              <a:rPr lang="en-US" sz="1600" dirty="0"/>
              <a:t>The chair of 802.15.3d will be working on the updated text for review in 802.18 and current plan is to share with 802.15 in Atlanta wireless interim and approve it there, for the SC (aka EC) quick ballot and submission to ITU-R.  </a:t>
            </a:r>
          </a:p>
          <a:p>
            <a:pPr>
              <a:buFont typeface="Arial" panose="020B0604020202020204" pitchFamily="34" charset="0"/>
              <a:buChar char="•"/>
            </a:pPr>
            <a:endParaRPr lang="en-US" sz="2000" dirty="0"/>
          </a:p>
          <a:p>
            <a:pPr>
              <a:buFont typeface="Arial" panose="020B0604020202020204" pitchFamily="34" charset="0"/>
              <a:buChar char="•"/>
            </a:pPr>
            <a:r>
              <a:rPr lang="en-US" sz="1800" dirty="0"/>
              <a:t>Ofcom comments failed due to lack of response. A member is checking with Ofcom if still worthwhile to try again. </a:t>
            </a:r>
          </a:p>
          <a:p>
            <a:pPr lvl="1">
              <a:buFont typeface="Arial" panose="020B0604020202020204" pitchFamily="34" charset="0"/>
              <a:buChar char="•"/>
            </a:pPr>
            <a:r>
              <a:rPr lang="en-US" sz="1400" dirty="0"/>
              <a:t>Ofcom understands our  process we should file and try again through the LMSC (aka EC)</a:t>
            </a:r>
          </a:p>
          <a:p>
            <a:pPr marL="0" indent="0"/>
            <a:r>
              <a:rPr lang="en-US" sz="2000" dirty="0"/>
              <a:t> </a:t>
            </a:r>
          </a:p>
          <a:p>
            <a:pPr>
              <a:buFont typeface="Arial" panose="020B0604020202020204" pitchFamily="34" charset="0"/>
              <a:buChar char="•"/>
            </a:pPr>
            <a:r>
              <a:rPr lang="en-US" sz="1800" dirty="0"/>
              <a:t>MIT request for waiver of </a:t>
            </a:r>
            <a:r>
              <a:rPr lang="en-US" sz="1800" dirty="0" err="1"/>
              <a:t>WiTrack</a:t>
            </a:r>
            <a:r>
              <a:rPr lang="en-US" sz="1800" dirty="0"/>
              <a:t> UWB 6-8.5 GHz, reply comments 03 May</a:t>
            </a:r>
          </a:p>
          <a:p>
            <a:pPr lvl="1">
              <a:buFont typeface="Arial" panose="020B0604020202020204" pitchFamily="34" charset="0"/>
              <a:buChar char="•"/>
            </a:pPr>
            <a:r>
              <a:rPr lang="en-US" sz="1600" dirty="0">
                <a:hlinkClick r:id="rId2"/>
              </a:rPr>
              <a:t>https://www.fcc.gov/ecfs/search/filings?proceedings_name=19-89&amp;sort=date_disseminated,DESC</a:t>
            </a:r>
            <a:r>
              <a:rPr lang="en-US" sz="1600" dirty="0"/>
              <a:t> </a:t>
            </a:r>
            <a:endParaRPr lang="en-US" sz="1600" b="1" dirty="0"/>
          </a:p>
          <a:p>
            <a:pPr lvl="1">
              <a:buFont typeface="Arial" panose="020B0604020202020204" pitchFamily="34" charset="0"/>
              <a:buChar char="•"/>
            </a:pPr>
            <a:r>
              <a:rPr lang="en-US" sz="1200" b="0" dirty="0"/>
              <a:t>Section 15.503(d) of the Commission’s rules defines an ultra-wideband transmitter as an intentional radiator that, at any point in time, has a fractional bandwidth equal to or greater than 0.20 or has a UWB bandwidth equal to or greater than 500 MHz, regardless of the fractional bandwidth.2 MIT states that its </a:t>
            </a:r>
            <a:r>
              <a:rPr lang="en-US" sz="1200" b="0" dirty="0" err="1"/>
              <a:t>WiTrack</a:t>
            </a:r>
            <a:r>
              <a:rPr lang="en-US" sz="1200" b="0" dirty="0"/>
              <a:t> System would not satisfy this definition because each frequency step is less than 500 MHz in bandwidth “at any point in time” even though the total bandwidth needed for optimal performance exceeds 500 </a:t>
            </a:r>
            <a:r>
              <a:rPr lang="en-US" sz="1200" b="0" dirty="0" err="1"/>
              <a:t>MHz.</a:t>
            </a: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25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ACMA 5 Year outlook comment ready text, only 1 week to finish. </a:t>
            </a:r>
          </a:p>
          <a:p>
            <a:pPr>
              <a:buFont typeface="Arial" panose="020B0604020202020204" pitchFamily="34" charset="0"/>
              <a:buChar char="•"/>
            </a:pPr>
            <a:r>
              <a:rPr lang="en-US" sz="1800" dirty="0">
                <a:solidFill>
                  <a:srgbClr val="00B0F0"/>
                </a:solidFill>
              </a:rPr>
              <a:t>5GAA ex </a:t>
            </a:r>
            <a:r>
              <a:rPr lang="en-US" sz="1800" dirty="0" err="1">
                <a:solidFill>
                  <a:srgbClr val="00B0F0"/>
                </a:solidFill>
              </a:rPr>
              <a:t>parte</a:t>
            </a:r>
            <a:r>
              <a:rPr lang="en-US" sz="1800" dirty="0">
                <a:solidFill>
                  <a:srgbClr val="00B0F0"/>
                </a:solidFill>
              </a:rPr>
              <a:t> comment ready text, waiver could be out anytime, or shape the NPRM.   Target 16 May to vote on comments. </a:t>
            </a:r>
          </a:p>
          <a:p>
            <a:pPr>
              <a:buFont typeface="Arial" panose="020B0604020202020204" pitchFamily="34" charset="0"/>
              <a:buChar char="•"/>
            </a:pPr>
            <a:r>
              <a:rPr lang="en-US" sz="1800" dirty="0">
                <a:solidFill>
                  <a:srgbClr val="00B0F0"/>
                </a:solidFill>
              </a:rPr>
              <a:t>Ofcom comments, keep it going.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25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None heard</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25 April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02 May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r>
              <a:rPr lang="en-US" altLang="en-US" sz="1800" b="1" i="1" u="sng" dirty="0">
                <a:highlight>
                  <a:srgbClr val="FFFF00"/>
                </a:highlight>
              </a:rPr>
              <a:t>(new for 02may and on)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15:49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April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 April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25 April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25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28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25 April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April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25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Jay</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ACMA 5 year Outlook </a:t>
            </a:r>
          </a:p>
          <a:p>
            <a:pPr lvl="1">
              <a:buFont typeface="Arial" panose="020B0604020202020204" pitchFamily="34" charset="0"/>
              <a:buChar char="•"/>
            </a:pPr>
            <a:r>
              <a:rPr lang="en-US" sz="1400" dirty="0"/>
              <a:t>5GAA requests FCC to look forward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5GAA comments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sz="1400" dirty="0">
              <a:solidFill>
                <a:schemeClr val="tx1"/>
              </a:solidFill>
            </a:endParaRPr>
          </a:p>
          <a:p>
            <a:pPr marL="0" indent="0">
              <a:spcBef>
                <a:spcPts val="0"/>
              </a:spcBef>
            </a:pPr>
            <a:endParaRPr lang="en-US" sz="1400" b="0" dirty="0"/>
          </a:p>
          <a:p>
            <a:pPr>
              <a:spcBef>
                <a:spcPts val="0"/>
              </a:spcBef>
              <a:buFont typeface="Arial" panose="020B0604020202020204" pitchFamily="34" charset="0"/>
              <a:buChar char="•"/>
            </a:pPr>
            <a:r>
              <a:rPr lang="en-US" sz="1400" b="0" dirty="0">
                <a:solidFill>
                  <a:schemeClr val="tx1"/>
                </a:solidFill>
              </a:rPr>
              <a:t>ACMA 5 year Outlook </a:t>
            </a:r>
          </a:p>
          <a:p>
            <a:pPr lvl="1">
              <a:spcBef>
                <a:spcPts val="0"/>
              </a:spcBef>
              <a:buFont typeface="Arial" panose="020B0604020202020204" pitchFamily="34" charset="0"/>
              <a:buChar char="•"/>
            </a:pPr>
            <a:r>
              <a:rPr lang="en-US" sz="1400" dirty="0"/>
              <a:t>Comments due 16 May</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5GAA requests FCC to look forward</a:t>
            </a:r>
          </a:p>
          <a:p>
            <a:pPr lvl="1">
              <a:spcBef>
                <a:spcPts val="0"/>
              </a:spcBef>
              <a:buFont typeface="Arial" panose="020B0604020202020204" pitchFamily="34" charset="0"/>
              <a:buChar char="•"/>
            </a:pPr>
            <a:r>
              <a:rPr lang="en-US" altLang="en-US" sz="1000" b="0" kern="0" dirty="0"/>
              <a:t> </a:t>
            </a:r>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Update to ITU-R SM.2352  on THz communications. </a:t>
            </a:r>
          </a:p>
          <a:p>
            <a:pPr lvl="1">
              <a:spcBef>
                <a:spcPts val="0"/>
              </a:spcBef>
              <a:buFont typeface="Arial" panose="020B0604020202020204" pitchFamily="34" charset="0"/>
              <a:buChar char="•"/>
            </a:pPr>
            <a:r>
              <a:rPr lang="en-US" altLang="en-US" sz="1400" b="0" kern="0" dirty="0"/>
              <a:t>Ofcom comments </a:t>
            </a:r>
          </a:p>
          <a:p>
            <a:pPr lvl="1">
              <a:spcBef>
                <a:spcPts val="0"/>
              </a:spcBef>
              <a:buFont typeface="Arial" panose="020B0604020202020204" pitchFamily="34" charset="0"/>
              <a:buChar char="•"/>
            </a:pPr>
            <a:r>
              <a:rPr lang="en-US" altLang="en-US" sz="1400" kern="0" dirty="0"/>
              <a:t>MIT request for waiver </a:t>
            </a:r>
          </a:p>
          <a:p>
            <a:pPr lvl="1">
              <a:spcBef>
                <a:spcPts val="0"/>
              </a:spcBef>
              <a:buFont typeface="Arial" panose="020B0604020202020204" pitchFamily="34" charset="0"/>
              <a:buChar char="•"/>
            </a:pPr>
            <a:r>
              <a:rPr lang="en-US" altLang="en-US" sz="1400" b="0" kern="0" dirty="0"/>
              <a:t> </a:t>
            </a:r>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Stuart K</a:t>
            </a:r>
          </a:p>
          <a:p>
            <a:r>
              <a:rPr lang="en-US" altLang="en-US" sz="1600" b="1" dirty="0">
                <a:solidFill>
                  <a:schemeClr val="tx1"/>
                </a:solidFill>
              </a:rPr>
              <a:t>		Seconded by:	Hassan Y</a:t>
            </a:r>
            <a:endParaRPr lang="en-US" altLang="en-US" sz="1600" dirty="0">
              <a:solidFill>
                <a:schemeClr val="tx1"/>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18 April 2019 in document: </a:t>
            </a:r>
            <a:r>
              <a:rPr lang="en-US" altLang="en-US" sz="1600" dirty="0">
                <a:hlinkClick r:id="rId2"/>
              </a:rPr>
              <a:t>https://mentor.ieee.org/802.18/dcn/19/18-19-0053-00-0000-minutes-18april19-rrtag-teleconference.docx</a:t>
            </a:r>
            <a:r>
              <a:rPr lang="en-US" altLang="en-US" sz="1600" dirty="0"/>
              <a:t>  </a:t>
            </a:r>
            <a:r>
              <a:rPr lang="en-US" sz="1600" b="1" dirty="0"/>
              <a:t>Posted:  </a:t>
            </a:r>
            <a:r>
              <a:rPr lang="en-US" sz="1600" b="0" dirty="0"/>
              <a:t>21-Apr-2019 15:33:55 ET</a:t>
            </a:r>
            <a:endParaRPr lang="en-US" sz="1800" b="0" dirty="0"/>
          </a:p>
          <a:p>
            <a:pPr marL="0" indent="0"/>
            <a:r>
              <a:rPr lang="en-US" altLang="en-US" sz="1600" b="0" dirty="0">
                <a:solidFill>
                  <a:schemeClr val="tx1"/>
                </a:solidFill>
              </a:rPr>
              <a:t>	</a:t>
            </a:r>
            <a:r>
              <a:rPr lang="en-US" altLang="en-US" sz="1600" dirty="0">
                <a:solidFill>
                  <a:schemeClr val="tx1"/>
                </a:solidFill>
              </a:rPr>
              <a:t>Moved by:  	Mike L. 	</a:t>
            </a:r>
          </a:p>
          <a:p>
            <a:r>
              <a:rPr lang="en-US" altLang="en-US" sz="1600" dirty="0">
                <a:solidFill>
                  <a:schemeClr val="tx1"/>
                </a:solidFill>
              </a:rPr>
              <a:t>		Seconded 		Jay</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25 April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&lt;ojeu&gt;</a:t>
            </a:r>
            <a:r>
              <a:rPr lang="en-US" altLang="en-US" sz="1800" b="0" dirty="0"/>
              <a:t>   </a:t>
            </a:r>
            <a:r>
              <a:rPr lang="en-US" altLang="en-US" sz="1800" b="0" dirty="0">
                <a:hlinkClick r:id="rId3"/>
              </a:rPr>
              <a:t>&lt;HStds&gt;</a:t>
            </a:r>
            <a:r>
              <a:rPr lang="en-US" altLang="en-US" sz="1800" b="0" dirty="0"/>
              <a:t>   </a:t>
            </a:r>
          </a:p>
          <a:p>
            <a:pPr lvl="1">
              <a:buFont typeface="Arial" panose="020B0604020202020204" pitchFamily="34" charset="0"/>
              <a:buChar char="•"/>
            </a:pPr>
            <a:r>
              <a:rPr lang="en-US" sz="1600" dirty="0">
                <a:solidFill>
                  <a:schemeClr val="tx1"/>
                </a:solidFill>
              </a:rPr>
              <a:t>Work going on in ERM on co-existence studies between IEEE 802.11p/DSRC and 3GPP/C-V2X, both Co-channel and non-Co channels.   </a:t>
            </a:r>
          </a:p>
          <a:p>
            <a:pPr lvl="1">
              <a:buFont typeface="Arial" panose="020B0604020202020204" pitchFamily="34" charset="0"/>
              <a:buChar char="•"/>
            </a:pPr>
            <a:r>
              <a:rPr lang="en-US" sz="1600" dirty="0">
                <a:solidFill>
                  <a:schemeClr val="tx1"/>
                </a:solidFill>
              </a:rPr>
              <a:t>Last Week: EC V2X – Delegated Act, regulation latest was published 13.3.2019 and passed in Parliament this week. </a:t>
            </a:r>
          </a:p>
          <a:p>
            <a:pPr lvl="1">
              <a:buFont typeface="Arial" panose="020B0604020202020204" pitchFamily="34" charset="0"/>
              <a:buChar char="•"/>
            </a:pPr>
            <a:r>
              <a:rPr lang="en-US" sz="1600" dirty="0">
                <a:solidFill>
                  <a:schemeClr val="tx1"/>
                </a:solidFill>
              </a:rPr>
              <a:t>If no changes will go into effect 17may</a:t>
            </a:r>
          </a:p>
          <a:p>
            <a:pPr lvl="2">
              <a:buFont typeface="Arial" panose="020B0604020202020204" pitchFamily="34" charset="0"/>
              <a:buChar char="•"/>
            </a:pPr>
            <a:r>
              <a:rPr lang="en-US" sz="1400" dirty="0">
                <a:solidFill>
                  <a:schemeClr val="tx1"/>
                </a:solidFill>
              </a:rPr>
              <a:t>But note that it requires a qualified majority in Council to block it so any single Member State does not hold a veto, i.e. it goes through unless a qualified majority of Member States vote to reject. A qualified majority requires at least 16 Member States representing at least 65% of the population. </a:t>
            </a: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US" sz="1200" dirty="0">
                <a:solidFill>
                  <a:schemeClr val="tx1"/>
                </a:solidFill>
              </a:rPr>
              <a:t>Nothing of note this week</a:t>
            </a:r>
          </a:p>
          <a:p>
            <a:pPr marL="457200" lvl="1" indent="0">
              <a:spcBef>
                <a:spcPts val="0"/>
              </a:spcBef>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r>
              <a:rPr lang="en-US" sz="1600" dirty="0">
                <a:solidFill>
                  <a:schemeClr val="tx1"/>
                </a:solidFill>
              </a:rPr>
              <a:t>Nothing of note this week</a:t>
            </a:r>
          </a:p>
          <a:p>
            <a:pPr lvl="1">
              <a:spcBef>
                <a:spcPts val="0"/>
              </a:spcBef>
              <a:buFont typeface="Arial" panose="020B0604020202020204" pitchFamily="34" charset="0"/>
              <a:buChar char="•"/>
            </a:pPr>
            <a:r>
              <a:rPr lang="en-US" sz="1200" dirty="0">
                <a:solidFill>
                  <a:schemeClr val="tx1"/>
                </a:solidFill>
              </a:rPr>
              <a:t> </a:t>
            </a:r>
          </a:p>
          <a:p>
            <a:pPr lvl="1">
              <a:spcBef>
                <a:spcPts val="0"/>
              </a:spcBef>
              <a:buFont typeface="Arial" panose="020B0604020202020204" pitchFamily="34" charset="0"/>
              <a:buChar char="•"/>
            </a:pPr>
            <a:r>
              <a:rPr lang="en-US" sz="1200" dirty="0">
                <a:solidFill>
                  <a:schemeClr val="tx1"/>
                </a:solidFill>
              </a:rPr>
              <a:t>Last week: There is WI to create an SR Doc for get the 2.4 GHz standard back on track to be harmonized. </a:t>
            </a:r>
          </a:p>
          <a:p>
            <a:pPr lvl="2">
              <a:spcBef>
                <a:spcPts val="0"/>
              </a:spcBef>
              <a:buFont typeface="Arial" panose="020B0604020202020204" pitchFamily="34" charset="0"/>
              <a:buChar char="•"/>
            </a:pPr>
            <a:r>
              <a:rPr lang="en-US" sz="1200" dirty="0">
                <a:solidFill>
                  <a:schemeClr val="tx1"/>
                </a:solidFill>
              </a:rPr>
              <a:t>The TG-11 chair has reached out for inputs from 802.15.4 and 802.11, what references and correct clause numbers need to be updated in the standard.  </a:t>
            </a: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6"/>
              </a:rPr>
              <a:t>&lt;TG-UWB&gt;</a:t>
            </a:r>
            <a:r>
              <a:rPr lang="en-US" sz="1800" b="0" dirty="0">
                <a:solidFill>
                  <a:schemeClr val="tx1"/>
                </a:solidFill>
              </a:rPr>
              <a:t>  </a:t>
            </a:r>
            <a:r>
              <a:rPr lang="en-US" sz="1800" dirty="0">
                <a:solidFill>
                  <a:schemeClr val="tx1"/>
                </a:solidFill>
              </a:rPr>
              <a:t>next meeting #49, 08-09 May, </a:t>
            </a:r>
            <a:r>
              <a:rPr lang="en-US" sz="1800" dirty="0"/>
              <a:t>Leinfelden DE</a:t>
            </a:r>
            <a:endParaRPr lang="en-US" sz="180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April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800"/>
            <a:ext cx="8534400" cy="5293520"/>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sz="1800" dirty="0"/>
              <a:t>next meeting #7, 24-25 Apr, Copenhagen </a:t>
            </a:r>
          </a:p>
          <a:p>
            <a:pPr lvl="1">
              <a:buFont typeface="Arial" panose="020B0604020202020204" pitchFamily="34" charset="0"/>
              <a:buChar char="•"/>
            </a:pPr>
            <a:r>
              <a:rPr lang="en-US" sz="1600" dirty="0">
                <a:solidFill>
                  <a:schemeClr val="tx1"/>
                </a:solidFill>
              </a:rPr>
              <a:t> Meeting progressing and running late today., 25</a:t>
            </a:r>
            <a:r>
              <a:rPr lang="en-US" sz="1600" baseline="30000" dirty="0">
                <a:solidFill>
                  <a:schemeClr val="tx1"/>
                </a:solidFill>
              </a:rPr>
              <a:t>th</a:t>
            </a: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Last week: Setting up for meeting next week, with 27 contributions so far. </a:t>
            </a:r>
          </a:p>
          <a:p>
            <a:pPr lvl="2">
              <a:buFont typeface="Arial" panose="020B0604020202020204" pitchFamily="34" charset="0"/>
              <a:buChar char="•"/>
            </a:pPr>
            <a:r>
              <a:rPr lang="en-US" sz="1400" dirty="0">
                <a:solidFill>
                  <a:schemeClr val="tx1"/>
                </a:solidFill>
              </a:rPr>
              <a:t>Many decisions to make and anticipate more work coming.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meetings #6, 26 Apr and #7, 16-17 May, Copenhagen</a:t>
            </a:r>
            <a:endParaRPr lang="en-US" sz="1800" b="0" dirty="0"/>
          </a:p>
          <a:p>
            <a:pPr lvl="1">
              <a:buFont typeface="Arial" panose="020B0604020202020204" pitchFamily="34" charset="0"/>
              <a:buChar char="•"/>
            </a:pPr>
            <a:r>
              <a:rPr lang="en-US" sz="1600" dirty="0">
                <a:solidFill>
                  <a:schemeClr val="tx1"/>
                </a:solidFill>
              </a:rPr>
              <a:t>Should hear next week how the meeting goes tomorrow, 26 April.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Last week: 2 more administration have signed up from before one being Ireland. </a:t>
            </a:r>
          </a:p>
          <a:p>
            <a:pPr lvl="2">
              <a:buFont typeface="Arial" panose="020B0604020202020204" pitchFamily="34" charset="0"/>
              <a:buChar char="•"/>
            </a:pPr>
            <a:r>
              <a:rPr lang="en-US" sz="1400" dirty="0">
                <a:solidFill>
                  <a:schemeClr val="tx1"/>
                </a:solidFill>
              </a:rPr>
              <a:t>The other is Slovakia who wants to keep IMT 2020 discussions going. </a:t>
            </a:r>
          </a:p>
          <a:p>
            <a:pPr marL="457200" lvl="1" indent="0"/>
            <a:endParaRPr lang="en-US" sz="1400" dirty="0">
              <a:solidFill>
                <a:schemeClr val="tx1"/>
              </a:solidFill>
            </a:endParaRPr>
          </a:p>
          <a:p>
            <a:pPr marL="457200" lvl="1" indent="0"/>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April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ACMA 5 year Outlook</a:t>
            </a:r>
            <a:endParaRPr lang="en-US" sz="2400" dirty="0"/>
          </a:p>
        </p:txBody>
      </p:sp>
      <p:sp>
        <p:nvSpPr>
          <p:cNvPr id="3" name="Content Placeholder 2"/>
          <p:cNvSpPr>
            <a:spLocks noGrp="1"/>
          </p:cNvSpPr>
          <p:nvPr>
            <p:ph idx="1"/>
          </p:nvPr>
        </p:nvSpPr>
        <p:spPr>
          <a:xfrm>
            <a:off x="685800" y="924357"/>
            <a:ext cx="8305800" cy="5551055"/>
          </a:xfrm>
        </p:spPr>
        <p:txBody>
          <a:bodyPr/>
          <a:lstStyle/>
          <a:p>
            <a:pPr>
              <a:buFont typeface="Arial" panose="020B0604020202020204" pitchFamily="34" charset="0"/>
              <a:buChar char="•"/>
            </a:pPr>
            <a:r>
              <a:rPr lang="en-US" sz="1600" dirty="0">
                <a:hlinkClick r:id="rId3"/>
              </a:rPr>
              <a:t>https://www.acma.gov.au/theACMA/draft-five-year-spectrum-outlook-2019-23</a:t>
            </a:r>
            <a:endParaRPr lang="en-US" sz="1600" dirty="0"/>
          </a:p>
          <a:p>
            <a:pPr>
              <a:buFont typeface="Arial" panose="020B0604020202020204" pitchFamily="34" charset="0"/>
              <a:buChar char="•"/>
            </a:pPr>
            <a:r>
              <a:rPr lang="en-US" altLang="en-US" sz="1600" dirty="0">
                <a:hlinkClick r:id="rId4"/>
              </a:rPr>
              <a:t>https://mentor.ieee.org/802.18/dcn/19/18-19-0048-00-0000-acma-draft-five-year-spectrum-outlook-2019-23.docx</a:t>
            </a:r>
            <a:endParaRPr lang="en-US" altLang="en-US" sz="1600" dirty="0"/>
          </a:p>
          <a:p>
            <a:pPr>
              <a:buFont typeface="Arial" panose="020B0604020202020204" pitchFamily="34" charset="0"/>
              <a:buChar char="•"/>
            </a:pPr>
            <a:r>
              <a:rPr lang="en-US" altLang="en-US" sz="1800" dirty="0"/>
              <a:t>Comments due 16 May 2019  (best to EC by 03 May – 1 week left) </a:t>
            </a:r>
          </a:p>
          <a:p>
            <a:pPr lvl="1">
              <a:buFont typeface="Arial" panose="020B0604020202020204" pitchFamily="34" charset="0"/>
              <a:buChar char="•"/>
            </a:pPr>
            <a:r>
              <a:rPr lang="en-AU" sz="1600" dirty="0"/>
              <a:t>3.4–3.575GHz band; 900 MHz (890–915MHz and 935–960MHz); 5.6GHz (5600–5650MHz); and more.</a:t>
            </a:r>
          </a:p>
          <a:p>
            <a:pPr lvl="1">
              <a:buFont typeface="Arial" panose="020B0604020202020204" pitchFamily="34" charset="0"/>
              <a:buChar char="•"/>
            </a:pPr>
            <a:r>
              <a:rPr lang="en-AU" sz="1600" dirty="0"/>
              <a:t>There is some discussion on 5925MHz and above in </a:t>
            </a:r>
            <a:r>
              <a:rPr lang="en-US" altLang="en-US" sz="1600" dirty="0"/>
              <a:t>Q2, Q4 and Q8.</a:t>
            </a:r>
          </a:p>
          <a:p>
            <a:pPr>
              <a:buFont typeface="Arial" panose="020B0604020202020204" pitchFamily="34" charset="0"/>
              <a:buChar char="•"/>
            </a:pPr>
            <a:r>
              <a:rPr lang="en-US" altLang="en-US" sz="1800" b="1" dirty="0"/>
              <a:t>Some possible points for comments, though need to think IEEE 802 as a whole.</a:t>
            </a:r>
          </a:p>
          <a:p>
            <a:pPr lvl="1">
              <a:buFont typeface="Arial" panose="020B0604020202020204" pitchFamily="34" charset="0"/>
              <a:buChar char="•"/>
            </a:pPr>
            <a:r>
              <a:rPr lang="en-US" altLang="en-US" sz="1600" dirty="0"/>
              <a:t>Are they doing enough to make the 6GHz spectrum usable? </a:t>
            </a:r>
          </a:p>
          <a:p>
            <a:pPr lvl="2">
              <a:buFont typeface="Arial" panose="020B0604020202020204" pitchFamily="34" charset="0"/>
              <a:buChar char="•"/>
            </a:pPr>
            <a:r>
              <a:rPr lang="en-US" altLang="en-US" sz="1600" dirty="0"/>
              <a:t>Talks to spectrum space apparatus license (see notes on this slide for more)</a:t>
            </a:r>
          </a:p>
          <a:p>
            <a:pPr lvl="2">
              <a:buFont typeface="Arial" panose="020B0604020202020204" pitchFamily="34" charset="0"/>
              <a:buChar char="•"/>
            </a:pPr>
            <a:r>
              <a:rPr lang="en-US" altLang="en-US" sz="1600" dirty="0"/>
              <a:t>We would want them to align with FCC and EU, and not this proposed licensing. </a:t>
            </a:r>
          </a:p>
          <a:p>
            <a:pPr lvl="1">
              <a:buFont typeface="Arial" panose="020B0604020202020204" pitchFamily="34" charset="0"/>
              <a:buChar char="•"/>
            </a:pPr>
            <a:r>
              <a:rPr lang="en-US" altLang="en-US" sz="1600" dirty="0"/>
              <a:t>They are looking at an older version of VNI, this relates to Q2.</a:t>
            </a:r>
          </a:p>
          <a:p>
            <a:pPr lvl="1">
              <a:buFont typeface="Arial" panose="020B0604020202020204" pitchFamily="34" charset="0"/>
              <a:buChar char="•"/>
            </a:pPr>
            <a:r>
              <a:rPr lang="en-US" sz="1600" dirty="0"/>
              <a:t>They should include white space database access for opportunistic, license-exempt use</a:t>
            </a:r>
          </a:p>
          <a:p>
            <a:pPr lvl="2">
              <a:buFont typeface="Arial" panose="020B0604020202020204" pitchFamily="34" charset="0"/>
              <a:buChar char="•"/>
            </a:pPr>
            <a:r>
              <a:rPr lang="en-US" altLang="en-US" sz="1400" dirty="0">
                <a:solidFill>
                  <a:schemeClr val="tx1"/>
                </a:solidFill>
              </a:rPr>
              <a:t>Actually, for any national body, not just ACMA, should have more focus using data bases for sharing and all.   For the long term this the way the industry is going. </a:t>
            </a:r>
          </a:p>
          <a:p>
            <a:pPr>
              <a:buFont typeface="Arial" panose="020B0604020202020204" pitchFamily="34" charset="0"/>
              <a:buChar char="•"/>
            </a:pPr>
            <a:r>
              <a:rPr lang="en-US" altLang="en-US" sz="1800" dirty="0"/>
              <a:t>Will continue to gather points and comment text, </a:t>
            </a:r>
            <a:r>
              <a:rPr lang="en-US" altLang="en-US" sz="1800" dirty="0">
                <a:solidFill>
                  <a:schemeClr val="tx1"/>
                </a:solidFill>
              </a:rPr>
              <a:t>though only have 1 call to finalize.  One member will start up some text on a comment boiler plate form.</a:t>
            </a:r>
            <a:endParaRPr lang="en-US" altLang="en-US" sz="2000" dirty="0">
              <a:solidFill>
                <a:schemeClr val="tx1"/>
              </a:solidFill>
            </a:endParaRPr>
          </a:p>
          <a:p>
            <a:pPr>
              <a:buFont typeface="Arial" panose="020B0604020202020204" pitchFamily="34" charset="0"/>
              <a:buChar char="•"/>
            </a:pPr>
            <a:r>
              <a:rPr lang="en-US" altLang="en-US" sz="1800" b="1" dirty="0">
                <a:solidFill>
                  <a:srgbClr val="00B0F0"/>
                </a:solidFill>
              </a:rPr>
              <a:t>As normal, any comment ready text is really needed</a:t>
            </a:r>
            <a:r>
              <a:rPr lang="en-US" altLang="en-US" sz="1800" dirty="0">
                <a:solidFill>
                  <a:srgbClr val="00B0F0"/>
                </a:solidFill>
              </a:rPr>
              <a:t>.</a:t>
            </a:r>
            <a:endParaRPr lang="en-US" altLang="en-US" sz="1800" b="1"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25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34609</TotalTime>
  <Words>2402</Words>
  <Application>Microsoft Office PowerPoint</Application>
  <PresentationFormat>On-screen Show (4:3)</PresentationFormat>
  <Paragraphs>310</Paragraphs>
  <Slides>17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5"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ACMA 5 year Outlook</vt:lpstr>
      <vt:lpstr>PowerPoint Presentation</vt:lpstr>
      <vt:lpstr>5GAA requests the Commission consider a forward-looking approach 2 of 2 </vt:lpstr>
      <vt:lpstr>General Discussion Items</vt:lpstr>
      <vt:lpstr>Actions Required</vt:lpstr>
      <vt:lpstr>Any Other Business</vt:lpstr>
      <vt:lpstr>Adjourn</vt:lpstr>
      <vt:lpstr>PowerPoint Presentation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1423</cp:revision>
  <cp:lastPrinted>1601-01-01T00:00:00Z</cp:lastPrinted>
  <dcterms:created xsi:type="dcterms:W3CDTF">2016-03-03T14:54:45Z</dcterms:created>
  <dcterms:modified xsi:type="dcterms:W3CDTF">2019-04-26T12:43:37Z</dcterms:modified>
</cp:coreProperties>
</file>