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341" r:id="rId3"/>
    <p:sldId id="329" r:id="rId4"/>
    <p:sldId id="330" r:id="rId5"/>
    <p:sldId id="516" r:id="rId6"/>
    <p:sldId id="559" r:id="rId7"/>
    <p:sldId id="517" r:id="rId8"/>
    <p:sldId id="486" r:id="rId9"/>
    <p:sldId id="560" r:id="rId10"/>
    <p:sldId id="571" r:id="rId11"/>
    <p:sldId id="573" r:id="rId12"/>
    <p:sldId id="572" r:id="rId13"/>
    <p:sldId id="524" r:id="rId14"/>
    <p:sldId id="498" r:id="rId15"/>
    <p:sldId id="402" r:id="rId16"/>
    <p:sldId id="403" r:id="rId17"/>
    <p:sldId id="57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2" autoAdjust="0"/>
    <p:restoredTop sz="96120" autoAdjust="0"/>
  </p:normalViewPr>
  <p:slideViewPr>
    <p:cSldViewPr>
      <p:cViewPr varScale="1">
        <p:scale>
          <a:sx n="112" d="100"/>
          <a:sy n="112" d="100"/>
        </p:scale>
        <p:origin x="126" y="16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25-Apr-19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a:t>
            </a:r>
            <a:r>
              <a:rPr lang="en-US" altLang="en-US" sz="1600" dirty="0" err="1"/>
              <a:t>licence</a:t>
            </a:r>
            <a:r>
              <a:rPr lang="en-US" altLang="en-US" sz="1600" dirty="0"/>
              <a:t> type. </a:t>
            </a:r>
          </a:p>
          <a:p>
            <a:pPr lvl="1">
              <a:buFont typeface="Arial" panose="020B0604020202020204" pitchFamily="34" charset="0"/>
              <a:buChar char="•"/>
            </a:pPr>
            <a:r>
              <a:rPr lang="en-US" altLang="en-US" sz="1600" dirty="0"/>
              <a:t>Currently, apparatus </a:t>
            </a:r>
            <a:r>
              <a:rPr lang="en-US" altLang="en-US" sz="1600" dirty="0" err="1"/>
              <a:t>licence</a:t>
            </a:r>
            <a:r>
              <a:rPr lang="en-US" altLang="en-US" sz="1600" dirty="0"/>
              <a:t> types are generally linked to a specific purpose (e.g. a maritime </a:t>
            </a:r>
            <a:r>
              <a:rPr lang="en-US" altLang="en-US" sz="1600" dirty="0" err="1"/>
              <a:t>licence</a:t>
            </a:r>
            <a:r>
              <a:rPr lang="en-US" altLang="en-US" sz="1600" dirty="0"/>
              <a:t> is for maritime purposes). A spectrum space apparatus </a:t>
            </a:r>
            <a:r>
              <a:rPr lang="en-US" altLang="en-US" sz="1600" dirty="0" err="1"/>
              <a:t>licence</a:t>
            </a:r>
            <a:r>
              <a:rPr lang="en-US" altLang="en-US" sz="1600" dirty="0"/>
              <a:t> would not be linked to a specific use and could allow the licensee to operate multiple radiocommunications devices at a specified frequency or frequencies in a specified geographic area, subject to any conditions on the </a:t>
            </a:r>
            <a:r>
              <a:rPr lang="en-US" altLang="en-US" sz="1600" dirty="0" err="1"/>
              <a:t>licence</a:t>
            </a:r>
            <a:r>
              <a:rPr lang="en-US" altLang="en-US" sz="1600" dirty="0"/>
              <a:t> that the ACMA considers appropriate. Such a spectrum space apparatus </a:t>
            </a:r>
            <a:r>
              <a:rPr lang="en-US" altLang="en-US" sz="1600" dirty="0" err="1"/>
              <a:t>licence</a:t>
            </a:r>
            <a:r>
              <a:rPr lang="en-US" altLang="en-US" sz="1600" dirty="0"/>
              <a:t> would provide analogous technical and operational flexibility to a spectrum </a:t>
            </a:r>
            <a:r>
              <a:rPr lang="en-US" altLang="en-US" sz="1600" dirty="0" err="1"/>
              <a:t>licence</a:t>
            </a:r>
            <a:r>
              <a:rPr lang="en-US" altLang="en-US" sz="1600" dirty="0"/>
              <a:t>. The spectrum space </a:t>
            </a:r>
            <a:r>
              <a:rPr lang="en-US" altLang="en-US" sz="1600" dirty="0" err="1"/>
              <a:t>licence</a:t>
            </a:r>
            <a:r>
              <a:rPr lang="en-US" altLang="en-US" sz="1600" dirty="0"/>
              <a:t> would assist the ACMA in </a:t>
            </a:r>
            <a:r>
              <a:rPr lang="en-US" altLang="en-US" sz="1600" dirty="0" err="1"/>
              <a:t>authorising</a:t>
            </a:r>
            <a:r>
              <a:rPr lang="en-US" altLang="en-US" sz="1600" dirty="0"/>
              <a:t>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a:t>
            </a:r>
            <a:r>
              <a:rPr lang="en-US" altLang="en-US" sz="1600" dirty="0" err="1"/>
              <a:t>licence</a:t>
            </a:r>
            <a:r>
              <a:rPr lang="en-US" altLang="en-US" sz="1600" dirty="0"/>
              <a:t> type in Q4 2018–19.</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73296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April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25 April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25 April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802.18-19/0054r00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051-00-0000-5gaa-waiver-ex-parte-notice-4-5-19-fcc-gn-18-357.pdf" TargetMode="External"/><Relationship Id="rId2" Type="http://schemas.openxmlformats.org/officeDocument/2006/relationships/hyperlink" Target="https://ecfsapi.fcc.gov/file/1040534706725/5GAA%20Ex%20Parte%20Notice%204.5.19.pdf"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fcc.gov/ecfs/search/filings?proceedings_name=19-89&amp;sort=date_disseminated,DES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53-00-0000-minutes-18april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6" Type="http://schemas.openxmlformats.org/officeDocument/2006/relationships/hyperlink" Target="https://portal.etsi.org/tb.aspx?tbid=729&amp;SubTB=729" TargetMode="Externa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acma.gov.au/theACMA/draft-five-year-spectrum-outlook-2019-2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9/18-19-0048-00-0000-acma-draft-five-year-spectrum-outlook-2019-23.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25 April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25 April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38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1 of 2 </a:t>
            </a:r>
          </a:p>
        </p:txBody>
      </p:sp>
    </p:spTree>
    <p:extLst>
      <p:ext uri="{BB962C8B-B14F-4D97-AF65-F5344CB8AC3E}">
        <p14:creationId xmlns:p14="http://schemas.microsoft.com/office/powerpoint/2010/main" val="1342807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2 of 2 </a:t>
            </a:r>
          </a:p>
        </p:txBody>
      </p:sp>
      <p:sp>
        <p:nvSpPr>
          <p:cNvPr id="3" name="Content Placeholder 2"/>
          <p:cNvSpPr>
            <a:spLocks noGrp="1"/>
          </p:cNvSpPr>
          <p:nvPr>
            <p:ph idx="1"/>
          </p:nvPr>
        </p:nvSpPr>
        <p:spPr>
          <a:xfrm>
            <a:off x="685800" y="774568"/>
            <a:ext cx="8064111" cy="5308864"/>
          </a:xfrm>
        </p:spPr>
        <p:txBody>
          <a:bodyPr/>
          <a:lstStyle/>
          <a:p>
            <a:pPr lvl="4">
              <a:buFont typeface="Arial" panose="020B0604020202020204" pitchFamily="34" charset="0"/>
              <a:buChar char="•"/>
            </a:pPr>
            <a:endParaRPr lang="en-US" sz="1000" dirty="0"/>
          </a:p>
          <a:p>
            <a:pPr>
              <a:buFont typeface="Arial" panose="020B0604020202020204" pitchFamily="34" charset="0"/>
              <a:buChar char="•"/>
            </a:pPr>
            <a:r>
              <a:rPr lang="en-US" sz="1800" dirty="0"/>
              <a:t>ex </a:t>
            </a:r>
            <a:r>
              <a:rPr lang="en-US" sz="1800" dirty="0" err="1"/>
              <a:t>parte</a:t>
            </a:r>
            <a:r>
              <a:rPr lang="en-US" sz="1800" dirty="0"/>
              <a:t>, 05 April 2019:  (includes the 03 April ex </a:t>
            </a:r>
            <a:r>
              <a:rPr lang="en-US" sz="1800" dirty="0" err="1"/>
              <a:t>parte</a:t>
            </a:r>
            <a:r>
              <a:rPr lang="en-US" sz="1800" dirty="0"/>
              <a:t>) </a:t>
            </a:r>
            <a:endParaRPr lang="en-US" sz="1800" u="sng" dirty="0">
              <a:hlinkClick r:id="rId2"/>
            </a:endParaRPr>
          </a:p>
          <a:p>
            <a:pPr lvl="1">
              <a:buFont typeface="Arial" panose="020B0604020202020204" pitchFamily="34" charset="0"/>
              <a:buChar char="•"/>
            </a:pPr>
            <a:r>
              <a:rPr lang="en-US" sz="1400" u="sng" dirty="0">
                <a:hlinkClick r:id="rId2"/>
              </a:rPr>
              <a:t>https://ecfsapi.fcc.gov/file/1040534706725/5GAA%20Ex%20Parte%20Notice%204.5.19.pdf</a:t>
            </a:r>
            <a:r>
              <a:rPr lang="en-US" sz="1400" dirty="0"/>
              <a:t> </a:t>
            </a:r>
            <a:endParaRPr lang="en-US" sz="1400" dirty="0">
              <a:hlinkClick r:id="rId3"/>
            </a:endParaRPr>
          </a:p>
          <a:p>
            <a:pPr lvl="1">
              <a:buFont typeface="Arial" panose="020B0604020202020204" pitchFamily="34" charset="0"/>
              <a:buChar char="•"/>
            </a:pPr>
            <a:r>
              <a:rPr lang="en-US" sz="1400" dirty="0">
                <a:hlinkClick r:id="rId3"/>
              </a:rPr>
              <a:t>https://mentor.ieee.org/802.18/dcn/19/18-19-0051-00-0000-5gaa-waiver-ex-parte-notice-4-5-19-fcc-gn-18-357.pdf</a:t>
            </a:r>
            <a:r>
              <a:rPr lang="en-US" sz="1400" dirty="0"/>
              <a:t> </a:t>
            </a:r>
          </a:p>
          <a:p>
            <a:pPr>
              <a:buFont typeface="Arial" panose="020B0604020202020204" pitchFamily="34" charset="0"/>
              <a:buChar char="•"/>
            </a:pPr>
            <a:r>
              <a:rPr lang="en-US" sz="1800" dirty="0"/>
              <a:t>At the end they propose to re-band 75MHz of the 5.9GHz ITS spectrum:</a:t>
            </a:r>
          </a:p>
          <a:p>
            <a:pPr>
              <a:spcBef>
                <a:spcPts val="0"/>
              </a:spcBef>
            </a:pPr>
            <a:r>
              <a:rPr lang="en-US" sz="1600" dirty="0"/>
              <a:t> 		</a:t>
            </a:r>
            <a:r>
              <a:rPr lang="en-US" sz="1600" b="0" dirty="0"/>
              <a:t>5850-5855 5MHz Guard Band</a:t>
            </a:r>
          </a:p>
          <a:p>
            <a:pPr lvl="1">
              <a:spcBef>
                <a:spcPts val="0"/>
              </a:spcBef>
            </a:pPr>
            <a:r>
              <a:rPr lang="en-US" sz="1600" dirty="0"/>
              <a:t>5855-5865 10MHz 802.11 channel 172</a:t>
            </a:r>
          </a:p>
          <a:p>
            <a:pPr lvl="1">
              <a:spcBef>
                <a:spcPts val="0"/>
              </a:spcBef>
            </a:pPr>
            <a:r>
              <a:rPr lang="en-US" sz="1600" dirty="0"/>
              <a:t>5865-5905 40MHz for 5G-V2X</a:t>
            </a:r>
          </a:p>
          <a:p>
            <a:pPr lvl="1">
              <a:spcBef>
                <a:spcPts val="0"/>
              </a:spcBef>
            </a:pPr>
            <a:r>
              <a:rPr lang="en-US" sz="1600" dirty="0"/>
              <a:t>5905-5925 20MHz for LTE-V2X</a:t>
            </a:r>
          </a:p>
          <a:p>
            <a:pPr>
              <a:buFont typeface="Arial" panose="020B0604020202020204" pitchFamily="34" charset="0"/>
              <a:buChar char="•"/>
            </a:pPr>
            <a:r>
              <a:rPr lang="en-US" sz="1600" dirty="0"/>
              <a:t> </a:t>
            </a:r>
            <a:r>
              <a:rPr lang="en-US" sz="1800" dirty="0"/>
              <a:t>We could respond to the 05 April ex </a:t>
            </a:r>
            <a:r>
              <a:rPr lang="en-US" sz="1800" dirty="0" err="1"/>
              <a:t>parte</a:t>
            </a:r>
            <a:r>
              <a:rPr lang="en-US" sz="1800" dirty="0"/>
              <a:t>, some points to consider</a:t>
            </a:r>
          </a:p>
          <a:p>
            <a:pPr lvl="1">
              <a:buFont typeface="Arial" panose="020B0604020202020204" pitchFamily="34" charset="0"/>
              <a:buChar char="•"/>
            </a:pPr>
            <a:r>
              <a:rPr lang="en-US" sz="1600" dirty="0"/>
              <a:t>This is less DSRC bandwidth from original waiver, DSRC would be Chan. 172 only. </a:t>
            </a:r>
          </a:p>
          <a:p>
            <a:pPr lvl="1">
              <a:buFont typeface="Arial" panose="020B0604020202020204" pitchFamily="34" charset="0"/>
              <a:buChar char="•"/>
            </a:pPr>
            <a:r>
              <a:rPr lang="en-US" sz="1600" dirty="0"/>
              <a:t>Sharing in the band is not being accomplished as was one of the directives. </a:t>
            </a:r>
          </a:p>
          <a:p>
            <a:pPr lvl="1">
              <a:buFont typeface="Arial" panose="020B0604020202020204" pitchFamily="34" charset="0"/>
              <a:buChar char="•"/>
            </a:pPr>
            <a:r>
              <a:rPr lang="en-US" sz="1600" dirty="0"/>
              <a:t>Technology evolution does not work into this C-V2X approach</a:t>
            </a:r>
          </a:p>
          <a:p>
            <a:pPr lvl="1">
              <a:buFont typeface="Arial" panose="020B0604020202020204" pitchFamily="34" charset="0"/>
              <a:buChar char="•"/>
            </a:pPr>
            <a:r>
              <a:rPr lang="en-US" sz="1600" dirty="0"/>
              <a:t>How it affects the testing that the DoT has been doing and moving forward with.</a:t>
            </a:r>
          </a:p>
          <a:p>
            <a:pPr lvl="1">
              <a:buFont typeface="Arial" panose="020B0604020202020204" pitchFamily="34" charset="0"/>
              <a:buChar char="•"/>
            </a:pPr>
            <a:r>
              <a:rPr lang="en-US" sz="1600" dirty="0"/>
              <a:t>Note they want 4G and 5G in this. </a:t>
            </a:r>
          </a:p>
          <a:p>
            <a:pPr>
              <a:buFont typeface="Arial" panose="020B0604020202020204" pitchFamily="34" charset="0"/>
              <a:buChar char="•"/>
            </a:pPr>
            <a:r>
              <a:rPr lang="en-US" altLang="en-US" sz="1800" dirty="0"/>
              <a:t>Hearing an NPRM could be out by end of summer, with some of this…</a:t>
            </a:r>
          </a:p>
          <a:p>
            <a:pPr>
              <a:buFont typeface="Arial" panose="020B0604020202020204" pitchFamily="34" charset="0"/>
              <a:buChar char="•"/>
            </a:pPr>
            <a:r>
              <a:rPr lang="en-US" altLang="en-US" sz="1800" dirty="0">
                <a:solidFill>
                  <a:srgbClr val="00B0F0"/>
                </a:solidFill>
              </a:rPr>
              <a:t>As normal, any comment ready text is really needed.</a:t>
            </a:r>
          </a:p>
          <a:p>
            <a:pPr>
              <a:buFont typeface="Arial" panose="020B0604020202020204" pitchFamily="34" charset="0"/>
              <a:buChar char="•"/>
            </a:pPr>
            <a:endParaRPr lang="en-US" altLang="en-US" sz="18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0198" y="1166549"/>
            <a:ext cx="8387602" cy="5059552"/>
          </a:xfrm>
        </p:spPr>
        <p:txBody>
          <a:bodyPr/>
          <a:lstStyle/>
          <a:p>
            <a:pPr>
              <a:buFont typeface="Arial" panose="020B0604020202020204" pitchFamily="34" charset="0"/>
              <a:buChar char="•"/>
            </a:pPr>
            <a:r>
              <a:rPr lang="en-US" sz="1800" dirty="0"/>
              <a:t>Chair of 802.15.3d has brought up, ITU-R SM.2352 on THz communications needs to be updated.   There is an IUT-R WP1 meeting ending 05 June.</a:t>
            </a:r>
          </a:p>
          <a:p>
            <a:pPr lvl="1">
              <a:buFont typeface="Arial" panose="020B0604020202020204" pitchFamily="34" charset="0"/>
              <a:buChar char="•"/>
            </a:pPr>
            <a:r>
              <a:rPr lang="en-US" sz="1600" dirty="0"/>
              <a:t>The chair of 802.15.3d will be working on the updated text for review in 802.18 and current plan is to share with 802.15 in Atlanta wireless interim and approve it there, for the SC (aka EC) quick ballot and submission to ITU-R.  </a:t>
            </a:r>
          </a:p>
          <a:p>
            <a:pPr>
              <a:buFont typeface="Arial" panose="020B0604020202020204" pitchFamily="34" charset="0"/>
              <a:buChar char="•"/>
            </a:pPr>
            <a:endParaRPr lang="en-US" sz="2000" dirty="0"/>
          </a:p>
          <a:p>
            <a:pPr>
              <a:buFont typeface="Arial" panose="020B0604020202020204" pitchFamily="34" charset="0"/>
              <a:buChar char="•"/>
            </a:pPr>
            <a:r>
              <a:rPr lang="en-US" sz="1800" dirty="0"/>
              <a:t>Ofcom comments failed due to lack of response. A member is checking with Ofcom if still worthwhile to try again. </a:t>
            </a:r>
          </a:p>
          <a:p>
            <a:pPr marL="0" indent="0"/>
            <a:r>
              <a:rPr lang="en-US" sz="2000" dirty="0"/>
              <a:t> </a:t>
            </a:r>
          </a:p>
          <a:p>
            <a:pPr>
              <a:buFont typeface="Arial" panose="020B0604020202020204" pitchFamily="34" charset="0"/>
              <a:buChar char="•"/>
            </a:pPr>
            <a:r>
              <a:rPr lang="en-US" sz="1800" dirty="0"/>
              <a:t>MIT request for waiver of </a:t>
            </a:r>
            <a:r>
              <a:rPr lang="en-US" sz="1800" dirty="0" err="1"/>
              <a:t>WiTrack</a:t>
            </a:r>
            <a:r>
              <a:rPr lang="en-US" sz="1800" dirty="0"/>
              <a:t> UWB 6-8.5 GHz, replay comments 03 May</a:t>
            </a:r>
          </a:p>
          <a:p>
            <a:pPr lvl="1">
              <a:buFont typeface="Arial" panose="020B0604020202020204" pitchFamily="34" charset="0"/>
              <a:buChar char="•"/>
            </a:pPr>
            <a:r>
              <a:rPr lang="en-US" sz="1600" dirty="0">
                <a:hlinkClick r:id="rId2"/>
              </a:rPr>
              <a:t>https://www.fcc.gov/ecfs/search/filings?proceedings_name=19-89&amp;sort=date_disseminated,DESC</a:t>
            </a:r>
            <a:r>
              <a:rPr lang="en-US" sz="1600" dirty="0"/>
              <a:t> </a:t>
            </a:r>
            <a:endParaRPr lang="en-US" sz="1600" b="1" dirty="0"/>
          </a:p>
          <a:p>
            <a:pPr lvl="1">
              <a:buFont typeface="Arial" panose="020B0604020202020204" pitchFamily="34" charset="0"/>
              <a:buChar char="•"/>
            </a:pPr>
            <a:r>
              <a:rPr lang="en-US" sz="1200" b="0" dirty="0"/>
              <a:t>Section 15.503(d) of the Commission’s rules defines an ultra-wideband transmitter as an intentional radiator that, at any point in time, has a fractional bandwidth equal to or greater than 0.20 or has a UWB bandwidth equal to or greater than 500 MHz, regardless of the fractional bandwidth.2 MIT states that its </a:t>
            </a:r>
            <a:r>
              <a:rPr lang="en-US" sz="1200" b="0" dirty="0" err="1"/>
              <a:t>WiTrack</a:t>
            </a:r>
            <a:r>
              <a:rPr lang="en-US" sz="1200" b="0" dirty="0"/>
              <a:t> System would not satisfy this definition because each frequency step is less than 500 MHz in bandwidth “at any point in time” even though the total bandwidth needed for optimal performance exceeds 500 </a:t>
            </a:r>
            <a:r>
              <a:rPr lang="en-US" sz="1200" b="0" dirty="0" err="1"/>
              <a:t>MHz.</a:t>
            </a: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059552"/>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ACMA 5 Year outlook comment ready text, only 1 week to finish. </a:t>
            </a:r>
          </a:p>
          <a:p>
            <a:pPr>
              <a:buFont typeface="Arial" panose="020B0604020202020204" pitchFamily="34" charset="0"/>
              <a:buChar char="•"/>
            </a:pPr>
            <a:r>
              <a:rPr lang="en-US" sz="1800" dirty="0">
                <a:solidFill>
                  <a:srgbClr val="00B0F0"/>
                </a:solidFill>
              </a:rPr>
              <a:t>5GAA ex </a:t>
            </a:r>
            <a:r>
              <a:rPr lang="en-US" sz="1800" dirty="0" err="1">
                <a:solidFill>
                  <a:srgbClr val="00B0F0"/>
                </a:solidFill>
              </a:rPr>
              <a:t>parte</a:t>
            </a:r>
            <a:r>
              <a:rPr lang="en-US" sz="1800" dirty="0">
                <a:solidFill>
                  <a:srgbClr val="00B0F0"/>
                </a:solidFill>
              </a:rPr>
              <a:t> comment ready text, waiver or shape the NPRM could be out anytime. </a:t>
            </a:r>
          </a:p>
          <a:p>
            <a:pPr>
              <a:buFont typeface="Arial" panose="020B0604020202020204" pitchFamily="34" charset="0"/>
              <a:buChar char="•"/>
            </a:pPr>
            <a:endParaRPr lang="en-US" sz="12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a:t>
            </a:r>
            <a:r>
              <a:rPr lang="en-US" sz="1800" dirty="0">
                <a:solidFill>
                  <a:schemeClr val="bg1">
                    <a:lumMod val="65000"/>
                  </a:schemeClr>
                </a:solidFill>
              </a:rPr>
              <a:t>None heard</a:t>
            </a:r>
          </a:p>
          <a:p>
            <a:pPr marL="285750" indent="-285750">
              <a:buFont typeface="Arial" panose="020B0604020202020204" pitchFamily="34" charset="0"/>
              <a:buChar char="•"/>
            </a:pPr>
            <a:r>
              <a:rPr lang="en-US" sz="1800" dirty="0">
                <a:solidFill>
                  <a:schemeClr val="tx1"/>
                </a:solidFill>
              </a:rPr>
              <a:t> </a:t>
            </a:r>
          </a:p>
          <a:p>
            <a:pPr marL="285750" indent="-285750">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02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(new for 02may and on)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t>
            </a:r>
            <a:r>
              <a:rPr lang="en-US" sz="1800" dirty="0">
                <a:highlight>
                  <a:srgbClr val="FFFF00"/>
                </a:highlight>
              </a:rPr>
              <a:t> 15:________41 </a:t>
            </a:r>
            <a:r>
              <a:rPr lang="en-US" sz="1800" dirty="0"/>
              <a:t>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14 – 16 Wireless Interim in Atlanta, GA, USA at the Grand Hyatt in Buckhead</a:t>
            </a:r>
            <a:endParaRPr lang="en-US" sz="1800" dirty="0"/>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 April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25 April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25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26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25 April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25 April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ACMA 5 year Outlook </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5GAA comments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sz="1400" dirty="0">
              <a:solidFill>
                <a:schemeClr val="tx1"/>
              </a:solidFill>
            </a:endParaRP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ACMA 5 year Outlook </a:t>
            </a:r>
          </a:p>
          <a:p>
            <a:pPr lvl="1">
              <a:spcBef>
                <a:spcPts val="0"/>
              </a:spcBef>
              <a:buFont typeface="Arial" panose="020B0604020202020204" pitchFamily="34" charset="0"/>
              <a:buChar char="•"/>
            </a:pPr>
            <a:r>
              <a:rPr lang="en-US" sz="1400" dirty="0"/>
              <a:t>Comments due 16 May</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000" b="0" kern="0" dirty="0"/>
              <a:t>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Ofcom comments </a:t>
            </a:r>
          </a:p>
          <a:p>
            <a:pPr lvl="1">
              <a:spcBef>
                <a:spcPts val="0"/>
              </a:spcBef>
              <a:buFont typeface="Arial" panose="020B0604020202020204" pitchFamily="34" charset="0"/>
              <a:buChar char="•"/>
            </a:pPr>
            <a:r>
              <a:rPr lang="en-US" altLang="en-US" sz="1400" kern="0" dirty="0"/>
              <a:t> </a:t>
            </a:r>
          </a:p>
          <a:p>
            <a:pPr lvl="1">
              <a:spcBef>
                <a:spcPts val="0"/>
              </a:spcBef>
              <a:buFont typeface="Arial" panose="020B0604020202020204" pitchFamily="34" charset="0"/>
              <a:buChar char="•"/>
            </a:pPr>
            <a:r>
              <a:rPr lang="en-US" altLang="en-US" sz="1400" b="0" kern="0" dirty="0"/>
              <a:t> </a:t>
            </a:r>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a:t>
            </a:r>
          </a:p>
          <a:p>
            <a:r>
              <a:rPr lang="en-US" altLang="en-US" sz="1600" b="1" dirty="0">
                <a:solidFill>
                  <a:schemeClr val="tx1"/>
                </a:solidFill>
              </a:rPr>
              <a:t>		Seconded by:	</a:t>
            </a:r>
            <a:endParaRPr lang="en-US" altLang="en-US" sz="1600" dirty="0">
              <a:solidFill>
                <a:schemeClr val="tx1"/>
              </a:solidFill>
            </a:endParaRPr>
          </a:p>
          <a:p>
            <a:pPr lvl="1"/>
            <a:r>
              <a:rPr lang="en-US" altLang="en-US" sz="1600" b="1" dirty="0">
                <a:solidFill>
                  <a:schemeClr val="bg1">
                    <a:lumMod val="65000"/>
                  </a:schemeClr>
                </a:solidFill>
              </a:rPr>
              <a:t>Discussion?  	None</a:t>
            </a:r>
          </a:p>
          <a:p>
            <a:pPr lvl="1"/>
            <a:r>
              <a:rPr lang="en-US" altLang="en-US" sz="1600" b="1" dirty="0">
                <a:solidFill>
                  <a:schemeClr val="bg1">
                    <a:lumMod val="65000"/>
                  </a:schemeClr>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11 April 2019 in document: </a:t>
            </a:r>
            <a:r>
              <a:rPr lang="en-US" altLang="en-US" sz="1600" dirty="0">
                <a:hlinkClick r:id="rId2"/>
              </a:rPr>
              <a:t>https://mentor.ieee.org/802.18/dcn/19/18-19-0053-00-0000-minutes-18april19-rrtag-teleconference.docx</a:t>
            </a:r>
            <a:r>
              <a:rPr lang="en-US" altLang="en-US" sz="1600" dirty="0"/>
              <a:t>  </a:t>
            </a:r>
            <a:r>
              <a:rPr lang="en-US" sz="1600" b="1" dirty="0"/>
              <a:t>Posted:  </a:t>
            </a:r>
            <a:r>
              <a:rPr lang="en-US" sz="1600" b="0" dirty="0"/>
              <a:t>21-Apr-2019 15:33:55 ET</a:t>
            </a:r>
            <a:endParaRPr lang="en-US" sz="1800" b="0" dirty="0"/>
          </a:p>
          <a:p>
            <a:pPr marL="0" indent="0"/>
            <a:r>
              <a:rPr lang="en-US" altLang="en-US" sz="1600" b="0" dirty="0">
                <a:solidFill>
                  <a:schemeClr val="tx1"/>
                </a:solidFill>
              </a:rPr>
              <a:t>	</a:t>
            </a:r>
            <a:r>
              <a:rPr lang="en-US" altLang="en-US" sz="1600" dirty="0">
                <a:solidFill>
                  <a:schemeClr val="tx1"/>
                </a:solidFill>
              </a:rPr>
              <a:t>Moved by:  	 	</a:t>
            </a:r>
          </a:p>
          <a:p>
            <a:r>
              <a:rPr lang="en-US" altLang="en-US" sz="1600" dirty="0">
                <a:solidFill>
                  <a:schemeClr val="tx1"/>
                </a:solidFill>
              </a:rPr>
              <a:t>		Seconded 		</a:t>
            </a:r>
          </a:p>
          <a:p>
            <a:r>
              <a:rPr lang="en-US" altLang="en-US" sz="1600" b="1" dirty="0">
                <a:solidFill>
                  <a:schemeClr val="tx1"/>
                </a:solidFill>
              </a:rPr>
              <a:t>		</a:t>
            </a:r>
            <a:r>
              <a:rPr lang="en-US" altLang="en-US" sz="1600" b="1" dirty="0">
                <a:solidFill>
                  <a:schemeClr val="bg1">
                    <a:lumMod val="65000"/>
                  </a:schemeClr>
                </a:solidFill>
              </a:rPr>
              <a:t>Discussion?  	None</a:t>
            </a:r>
          </a:p>
          <a:p>
            <a:r>
              <a:rPr lang="en-US" altLang="en-US" sz="1600" dirty="0">
                <a:solidFill>
                  <a:schemeClr val="bg1">
                    <a:lumMod val="65000"/>
                  </a:schemeClr>
                </a:solidFill>
              </a:rPr>
              <a:t>		</a:t>
            </a:r>
            <a:r>
              <a:rPr lang="en-US" altLang="en-US" sz="1600" b="1" dirty="0">
                <a:solidFill>
                  <a:schemeClr val="bg1">
                    <a:lumMod val="65000"/>
                  </a:schemeClr>
                </a:solidFill>
              </a:rPr>
              <a:t>Vote:  </a:t>
            </a:r>
            <a:r>
              <a:rPr lang="en-US" altLang="en-US" sz="1600" dirty="0">
                <a:solidFill>
                  <a:schemeClr val="bg1">
                    <a:lumMod val="65000"/>
                  </a:schemeClr>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25 April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2"/>
              </a:rPr>
              <a:t>&lt;ojeu&gt;</a:t>
            </a:r>
            <a:r>
              <a:rPr lang="en-US" altLang="en-US" sz="1600" b="0" dirty="0"/>
              <a:t>   </a:t>
            </a:r>
            <a:r>
              <a:rPr lang="en-US" altLang="en-US" sz="1600" b="0" dirty="0">
                <a:hlinkClick r:id="rId3"/>
              </a:rPr>
              <a:t>&lt;HStds&gt;</a:t>
            </a:r>
            <a:r>
              <a:rPr lang="en-US" altLang="en-US" sz="1600" b="0" dirty="0"/>
              <a:t>   </a:t>
            </a:r>
          </a:p>
          <a:p>
            <a:pPr lvl="1">
              <a:buFont typeface="Arial" panose="020B0604020202020204" pitchFamily="34" charset="0"/>
              <a:buChar char="•"/>
            </a:pPr>
            <a:r>
              <a:rPr lang="en-US" sz="1200" dirty="0">
                <a:solidFill>
                  <a:schemeClr val="tx1"/>
                </a:solidFill>
              </a:rPr>
              <a:t> </a:t>
            </a:r>
          </a:p>
          <a:p>
            <a:pPr lvl="1">
              <a:buFont typeface="Arial" panose="020B0604020202020204" pitchFamily="34" charset="0"/>
              <a:buChar char="•"/>
            </a:pPr>
            <a:r>
              <a:rPr lang="en-US" sz="1200" dirty="0">
                <a:solidFill>
                  <a:schemeClr val="tx1"/>
                </a:solidFill>
              </a:rPr>
              <a:t> </a:t>
            </a:r>
          </a:p>
          <a:p>
            <a:pPr lvl="1">
              <a:buFont typeface="Arial" panose="020B0604020202020204" pitchFamily="34" charset="0"/>
              <a:buChar char="•"/>
            </a:pPr>
            <a:r>
              <a:rPr lang="en-US" sz="1200" dirty="0">
                <a:solidFill>
                  <a:schemeClr val="tx1"/>
                </a:solidFill>
              </a:rPr>
              <a:t>Last Week: EC V2X – Delegated Act, regulation latest was published 13.3.2019 and passed in Parliament this week. </a:t>
            </a:r>
          </a:p>
          <a:p>
            <a:pPr lvl="1">
              <a:buFont typeface="Arial" panose="020B0604020202020204" pitchFamily="34" charset="0"/>
              <a:buChar char="•"/>
            </a:pPr>
            <a:r>
              <a:rPr lang="en-US" sz="1200" dirty="0">
                <a:solidFill>
                  <a:schemeClr val="tx1"/>
                </a:solidFill>
              </a:rPr>
              <a:t>If no changes will go into effect 17may</a:t>
            </a:r>
          </a:p>
          <a:p>
            <a:pPr lvl="2">
              <a:buFont typeface="Arial" panose="020B0604020202020204" pitchFamily="34" charset="0"/>
              <a:buChar char="•"/>
            </a:pPr>
            <a:r>
              <a:rPr lang="en-US" sz="1100" dirty="0">
                <a:solidFill>
                  <a:schemeClr val="tx1"/>
                </a:solidFill>
              </a:rPr>
              <a:t>But note that it requires a qualified majority in Council to block it so any single Member State does not hold a veto, i.e. it goes through unless a qualified majority of Member States vote to reject. A qualified majority requires at least 16 Member States representing at least 65% of the population. </a:t>
            </a:r>
          </a:p>
          <a:p>
            <a:pPr lvl="1">
              <a:buFont typeface="Arial" panose="020B0604020202020204" pitchFamily="34" charset="0"/>
              <a:buChar char="•"/>
            </a:pPr>
            <a:r>
              <a:rPr lang="en-US" sz="1200" dirty="0">
                <a:solidFill>
                  <a:schemeClr val="tx1"/>
                </a:solidFill>
              </a:rPr>
              <a:t>FYI, there was a very informative letter from an EC Member sent to the Chair of the EU Parliament Committee on Transport and Tourism, to support ITS-G5.</a:t>
            </a:r>
          </a:p>
          <a:p>
            <a:pPr marL="0"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400" dirty="0">
                <a:solidFill>
                  <a:schemeClr val="tx1"/>
                </a:solidFill>
              </a:rPr>
              <a:t>ETSI – </a:t>
            </a:r>
            <a:r>
              <a:rPr lang="en-US" altLang="en-US" sz="1400" b="0" dirty="0">
                <a:hlinkClick r:id="rId4"/>
              </a:rPr>
              <a:t>&lt;BRAN&gt;</a:t>
            </a:r>
            <a:r>
              <a:rPr lang="en-US" altLang="en-US" sz="1400" b="0" dirty="0"/>
              <a:t>  </a:t>
            </a:r>
            <a:r>
              <a:rPr lang="en-US" sz="1400" dirty="0">
                <a:solidFill>
                  <a:schemeClr val="tx1"/>
                </a:solidFill>
              </a:rPr>
              <a:t>next meeting #102, 17-20 June, Sophia Antipolis , </a:t>
            </a:r>
          </a:p>
          <a:p>
            <a:pPr lvl="1">
              <a:spcBef>
                <a:spcPts val="0"/>
              </a:spcBef>
              <a:buFont typeface="Arial" panose="020B0604020202020204" pitchFamily="34" charset="0"/>
              <a:buChar char="•"/>
            </a:pPr>
            <a:r>
              <a:rPr lang="en-US" sz="1200" dirty="0">
                <a:solidFill>
                  <a:schemeClr val="tx1"/>
                </a:solidFill>
              </a:rPr>
              <a:t>Nothing of note this week</a:t>
            </a:r>
          </a:p>
          <a:p>
            <a:pPr marL="457200" lvl="1" indent="0">
              <a:spcBef>
                <a:spcPts val="0"/>
              </a:spcBef>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27-28 June, Sophia Antipolis</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tx1"/>
                </a:solidFill>
              </a:rPr>
              <a:t> </a:t>
            </a:r>
          </a:p>
          <a:p>
            <a:pPr lvl="1">
              <a:spcBef>
                <a:spcPts val="0"/>
              </a:spcBef>
              <a:buFont typeface="Arial" panose="020B0604020202020204" pitchFamily="34" charset="0"/>
              <a:buChar char="•"/>
            </a:pPr>
            <a:r>
              <a:rPr lang="en-US" sz="1200" dirty="0">
                <a:solidFill>
                  <a:schemeClr val="tx1"/>
                </a:solidFill>
              </a:rPr>
              <a:t>Last week: There is WI to create an SR Doc for get the 2.4 GHz standard back on track to be harmonized. </a:t>
            </a:r>
          </a:p>
          <a:p>
            <a:pPr lvl="1">
              <a:spcBef>
                <a:spcPts val="0"/>
              </a:spcBef>
              <a:buFont typeface="Arial" panose="020B0604020202020204" pitchFamily="34" charset="0"/>
              <a:buChar char="•"/>
            </a:pPr>
            <a:r>
              <a:rPr lang="en-US" sz="1200" dirty="0">
                <a:solidFill>
                  <a:schemeClr val="tx1"/>
                </a:solidFill>
              </a:rPr>
              <a:t>The TG-11 chair has reached out for inputs from 802.15.4 and 802.11, what references and correct clause numbers need to be updated in the standard.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400" dirty="0">
                <a:solidFill>
                  <a:schemeClr val="tx1"/>
                </a:solidFill>
              </a:rPr>
              <a:t>ETSI – ERM </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next meeting #49, 08-09 May, </a:t>
            </a:r>
            <a:r>
              <a:rPr lang="en-US" sz="1400" dirty="0"/>
              <a:t>Leinfelden DE</a:t>
            </a: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of note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800"/>
            <a:ext cx="8534400" cy="5293520"/>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a:t>
            </a:r>
            <a:r>
              <a:rPr lang="en-US" sz="1800" dirty="0"/>
              <a:t>next meeting #7, 24-25 Apr, Copenhagen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Last week: Setting up for meeting next week, with 27 contributions so far. </a:t>
            </a:r>
          </a:p>
          <a:p>
            <a:pPr lvl="1">
              <a:buFont typeface="Arial" panose="020B0604020202020204" pitchFamily="34" charset="0"/>
              <a:buChar char="•"/>
            </a:pPr>
            <a:r>
              <a:rPr lang="en-US" sz="1600" dirty="0">
                <a:solidFill>
                  <a:schemeClr val="tx1"/>
                </a:solidFill>
              </a:rPr>
              <a:t>Many decisions to make and anticipate more work coming.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meetings #6, 26 Apr and #7, 16-17 May, Copenhagen</a:t>
            </a:r>
            <a:endParaRPr lang="en-US" sz="1800" b="0" dirty="0"/>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Last week: 2 more administration have signed up from before one being Ireland. </a:t>
            </a:r>
          </a:p>
          <a:p>
            <a:pPr lvl="1">
              <a:buFont typeface="Arial" panose="020B0604020202020204" pitchFamily="34" charset="0"/>
              <a:buChar char="•"/>
            </a:pPr>
            <a:r>
              <a:rPr lang="en-US" sz="1600" dirty="0">
                <a:solidFill>
                  <a:schemeClr val="tx1"/>
                </a:solidFill>
              </a:rPr>
              <a:t>The other is Slovakia who wants to keep IMT 2020 discussions going. </a:t>
            </a:r>
          </a:p>
          <a:p>
            <a:pPr marL="457200" lvl="1" indent="0"/>
            <a:endParaRPr lang="en-US" sz="1400" dirty="0">
              <a:solidFill>
                <a:schemeClr val="tx1"/>
              </a:solidFill>
            </a:endParaRPr>
          </a:p>
          <a:p>
            <a:pPr marL="457200" lvl="1" indent="0"/>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25 April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ACMA 5 year Outlook</a:t>
            </a:r>
            <a:endParaRPr lang="en-US" sz="2400" dirty="0"/>
          </a:p>
        </p:txBody>
      </p:sp>
      <p:sp>
        <p:nvSpPr>
          <p:cNvPr id="3" name="Content Placeholder 2"/>
          <p:cNvSpPr>
            <a:spLocks noGrp="1"/>
          </p:cNvSpPr>
          <p:nvPr>
            <p:ph idx="1"/>
          </p:nvPr>
        </p:nvSpPr>
        <p:spPr>
          <a:xfrm>
            <a:off x="680198" y="1166549"/>
            <a:ext cx="8235202" cy="5308864"/>
          </a:xfrm>
        </p:spPr>
        <p:txBody>
          <a:bodyPr/>
          <a:lstStyle/>
          <a:p>
            <a:pPr>
              <a:buFont typeface="Arial" panose="020B0604020202020204" pitchFamily="34" charset="0"/>
              <a:buChar char="•"/>
            </a:pPr>
            <a:r>
              <a:rPr lang="en-US" sz="1800" dirty="0">
                <a:hlinkClick r:id="rId3"/>
              </a:rPr>
              <a:t>https://www.acma.gov.au/theACMA/draft-five-year-spectrum-outlook-2019-23</a:t>
            </a:r>
            <a:endParaRPr lang="en-US" sz="1800" dirty="0"/>
          </a:p>
          <a:p>
            <a:pPr>
              <a:buFont typeface="Arial" panose="020B0604020202020204" pitchFamily="34" charset="0"/>
              <a:buChar char="•"/>
            </a:pPr>
            <a:r>
              <a:rPr lang="en-US" altLang="en-US" sz="1800" dirty="0">
                <a:hlinkClick r:id="rId4"/>
              </a:rPr>
              <a:t>https://mentor.ieee.org/802.18/dcn/19/18-19-0048-00-0000-acma-draft-five-year-spectrum-outlook-2019-23.docx</a:t>
            </a:r>
            <a:endParaRPr lang="en-US" altLang="en-US" sz="1800" dirty="0"/>
          </a:p>
          <a:p>
            <a:pPr>
              <a:buFont typeface="Arial" panose="020B0604020202020204" pitchFamily="34" charset="0"/>
              <a:buChar char="•"/>
            </a:pPr>
            <a:r>
              <a:rPr lang="en-US" altLang="en-US" sz="1800" dirty="0"/>
              <a:t>Comments due 16 May 2019  (best to EC by 03 May – 1 week left) </a:t>
            </a:r>
          </a:p>
          <a:p>
            <a:pPr lvl="1">
              <a:buFont typeface="Arial" panose="020B0604020202020204" pitchFamily="34" charset="0"/>
              <a:buChar char="•"/>
            </a:pPr>
            <a:r>
              <a:rPr lang="en-AU" sz="1600" dirty="0"/>
              <a:t>3.4–3.575GHz band; 900 MHz (890–915MHz and 935–960MHz); 5.6GHz (5600–5650MHz); and more.</a:t>
            </a:r>
          </a:p>
          <a:p>
            <a:pPr lvl="5">
              <a:buFont typeface="Arial" panose="020B0604020202020204" pitchFamily="34" charset="0"/>
              <a:buChar char="•"/>
            </a:pPr>
            <a:endParaRPr lang="en-AU" sz="1200" dirty="0"/>
          </a:p>
          <a:p>
            <a:pPr lvl="1">
              <a:buFont typeface="Arial" panose="020B0604020202020204" pitchFamily="34" charset="0"/>
              <a:buChar char="•"/>
            </a:pPr>
            <a:r>
              <a:rPr lang="en-AU" sz="1600" dirty="0"/>
              <a:t>There is some discussion on 5925MHz and above in </a:t>
            </a:r>
            <a:r>
              <a:rPr lang="en-US" altLang="en-US" sz="1600" dirty="0"/>
              <a:t>Q2, Q4 and Q8.</a:t>
            </a:r>
          </a:p>
          <a:p>
            <a:pPr lvl="1">
              <a:buFont typeface="Arial" panose="020B0604020202020204" pitchFamily="34" charset="0"/>
              <a:buChar char="•"/>
            </a:pPr>
            <a:r>
              <a:rPr lang="en-US" altLang="en-US" sz="1600" b="1" dirty="0"/>
              <a:t>Some possible points for comments, though need to think IEEE 802 as a whole.</a:t>
            </a:r>
          </a:p>
          <a:p>
            <a:pPr lvl="2">
              <a:buFont typeface="Arial" panose="020B0604020202020204" pitchFamily="34" charset="0"/>
              <a:buChar char="•"/>
            </a:pPr>
            <a:r>
              <a:rPr lang="en-US" altLang="en-US" sz="1600" dirty="0"/>
              <a:t>Are they doing enough to make the 6GHz spectrum usable? </a:t>
            </a:r>
          </a:p>
          <a:p>
            <a:pPr lvl="3">
              <a:buFont typeface="Arial" panose="020B0604020202020204" pitchFamily="34" charset="0"/>
              <a:buChar char="•"/>
            </a:pPr>
            <a:r>
              <a:rPr lang="en-US" altLang="en-US" dirty="0"/>
              <a:t>Talks to spectrum space apparatus license (see notes on this slide for more)</a:t>
            </a:r>
          </a:p>
          <a:p>
            <a:pPr lvl="3">
              <a:buFont typeface="Arial" panose="020B0604020202020204" pitchFamily="34" charset="0"/>
              <a:buChar char="•"/>
            </a:pPr>
            <a:r>
              <a:rPr lang="en-US" altLang="en-US" dirty="0"/>
              <a:t>We would want them to align with FCC and EU, and not this proposed licensing. </a:t>
            </a:r>
          </a:p>
          <a:p>
            <a:pPr lvl="2">
              <a:buFont typeface="Arial" panose="020B0604020202020204" pitchFamily="34" charset="0"/>
              <a:buChar char="•"/>
            </a:pPr>
            <a:r>
              <a:rPr lang="en-US" altLang="en-US" sz="1600" dirty="0"/>
              <a:t>They are looking at an older version of VNI, this relates to Q2.</a:t>
            </a:r>
            <a:endParaRPr lang="en-US" altLang="en-US" sz="1200" dirty="0"/>
          </a:p>
          <a:p>
            <a:pPr lvl="1">
              <a:buFont typeface="Arial" panose="020B0604020202020204" pitchFamily="34" charset="0"/>
              <a:buChar char="•"/>
            </a:pPr>
            <a:r>
              <a:rPr lang="en-US" altLang="en-US" sz="1600" dirty="0"/>
              <a:t>Will continue to gather points and comment text for possible comments, </a:t>
            </a:r>
            <a:r>
              <a:rPr lang="en-US" altLang="en-US" sz="1600" dirty="0">
                <a:solidFill>
                  <a:schemeClr val="tx1"/>
                </a:solidFill>
              </a:rPr>
              <a:t>though only have 1 call to finalize.</a:t>
            </a:r>
          </a:p>
          <a:p>
            <a:pPr>
              <a:buFont typeface="Arial" panose="020B0604020202020204" pitchFamily="34" charset="0"/>
              <a:buChar char="•"/>
            </a:pPr>
            <a:r>
              <a:rPr lang="en-US" altLang="en-US" sz="1800" b="1" dirty="0">
                <a:solidFill>
                  <a:srgbClr val="00B0F0"/>
                </a:solidFill>
              </a:rPr>
              <a:t>As normal, any comment ready text is really needed</a:t>
            </a:r>
            <a:r>
              <a:rPr lang="en-US" altLang="en-US" sz="1800" dirty="0">
                <a:solidFill>
                  <a:srgbClr val="00B0F0"/>
                </a:solidFill>
              </a:rPr>
              <a:t>.</a:t>
            </a:r>
            <a:endParaRPr lang="en-US" altLang="en-US" sz="1800" b="1"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25 April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073581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34493</TotalTime>
  <Words>2361</Words>
  <Application>Microsoft Office PowerPoint</Application>
  <PresentationFormat>On-screen Show (4:3)</PresentationFormat>
  <Paragraphs>308</Paragraphs>
  <Slides>17</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5" baseType="lpstr">
      <vt:lpstr>Arial</vt:lpstr>
      <vt:lpstr>Calibri</vt:lpstr>
      <vt:lpstr>Helvetica</vt:lpstr>
      <vt:lpstr>Monotype Sorts</vt:lpstr>
      <vt:lpstr>Times New Roman</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ACMA 5 year Outlook</vt:lpstr>
      <vt:lpstr>PowerPoint Presentation</vt:lpstr>
      <vt:lpstr>5GAA requests the Commission consider a forward-looking approach 2 of 2 </vt:lpstr>
      <vt:lpstr>General Discussion Items</vt:lpstr>
      <vt:lpstr>Actions Required</vt:lpstr>
      <vt:lpstr>Any Other Business</vt:lpstr>
      <vt:lpstr>Adjourn</vt:lpstr>
      <vt:lpstr>PowerPoint Presentation</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1405</cp:revision>
  <cp:lastPrinted>1601-01-01T00:00:00Z</cp:lastPrinted>
  <dcterms:created xsi:type="dcterms:W3CDTF">2016-03-03T14:54:45Z</dcterms:created>
  <dcterms:modified xsi:type="dcterms:W3CDTF">2019-04-25T12:47:30Z</dcterms:modified>
</cp:coreProperties>
</file>