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330" r:id="rId5"/>
    <p:sldId id="516" r:id="rId6"/>
    <p:sldId id="559" r:id="rId7"/>
    <p:sldId id="517" r:id="rId8"/>
    <p:sldId id="486" r:id="rId9"/>
    <p:sldId id="560" r:id="rId10"/>
    <p:sldId id="571" r:id="rId11"/>
    <p:sldId id="573" r:id="rId12"/>
    <p:sldId id="572" r:id="rId13"/>
    <p:sldId id="524" r:id="rId14"/>
    <p:sldId id="498" r:id="rId15"/>
    <p:sldId id="402" r:id="rId16"/>
    <p:sldId id="403" r:id="rId17"/>
    <p:sldId id="57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120" autoAdjust="0"/>
  </p:normalViewPr>
  <p:slideViewPr>
    <p:cSldViewPr>
      <p:cViewPr varScale="1">
        <p:scale>
          <a:sx n="86" d="100"/>
          <a:sy n="86" d="100"/>
        </p:scale>
        <p:origin x="66" y="85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18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18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ecfsapi.fcc.gov/file/1040534706725/5GAA%20Ex%20Parte%20Notice%204.5.19.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1-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0-00-0000-minutes-11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18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18 April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8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0" y="774568"/>
            <a:ext cx="8064111" cy="5308864"/>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2"/>
            </a:endParaRPr>
          </a:p>
          <a:p>
            <a:pPr lvl="1">
              <a:buFont typeface="Arial" panose="020B0604020202020204" pitchFamily="34" charset="0"/>
              <a:buChar char="•"/>
            </a:pPr>
            <a:r>
              <a:rPr lang="en-US" sz="1400" u="sng" dirty="0">
                <a:hlinkClick r:id="rId2"/>
              </a:rPr>
              <a:t>https://ecfsapi.fcc.gov/file/1040534706725/5GAA%20Ex%20Parte%20Notice%204.5.19.pdf</a:t>
            </a:r>
            <a:r>
              <a:rPr lang="en-US" sz="1400" dirty="0"/>
              <a:t> </a:t>
            </a:r>
            <a:endParaRPr lang="en-US" sz="1400" dirty="0">
              <a:hlinkClick r:id="rId3"/>
            </a:endParaRPr>
          </a:p>
          <a:p>
            <a:pPr lvl="1">
              <a:buFont typeface="Arial" panose="020B0604020202020204" pitchFamily="34" charset="0"/>
              <a:buChar char="•"/>
            </a:pPr>
            <a:r>
              <a:rPr lang="en-US" sz="1400" dirty="0">
                <a:hlinkClick r:id="rId3"/>
              </a:rPr>
              <a:t>https://mentor.ieee.org/802.18/dcn/19/18-19-0051-00-0000-5gaa-waiver-ex-parte-notice-4-5-19-fcc-gn-18-357.pdf</a:t>
            </a:r>
            <a:r>
              <a:rPr lang="en-US" sz="1400" dirty="0"/>
              <a:t> </a:t>
            </a:r>
          </a:p>
          <a:p>
            <a:pPr>
              <a:buFont typeface="Arial" panose="020B0604020202020204" pitchFamily="34" charset="0"/>
              <a:buChar char="•"/>
            </a:pPr>
            <a:r>
              <a:rPr lang="en-US" sz="1800" dirty="0"/>
              <a:t>At the end they propose to re-band 75MHz of the 5.9GHz ITS spectrum:</a:t>
            </a:r>
          </a:p>
          <a:p>
            <a:pPr>
              <a:spcBef>
                <a:spcPts val="0"/>
              </a:spcBef>
            </a:pPr>
            <a:r>
              <a:rPr lang="en-US" sz="1600" dirty="0"/>
              <a:t> 		</a:t>
            </a:r>
            <a:r>
              <a:rPr lang="en-US" sz="1600" b="0" dirty="0"/>
              <a:t>5850-5855 5MHz Guard Band</a:t>
            </a:r>
          </a:p>
          <a:p>
            <a:pPr lvl="1">
              <a:spcBef>
                <a:spcPts val="0"/>
              </a:spcBef>
            </a:pPr>
            <a:r>
              <a:rPr lang="en-US" sz="1600" dirty="0"/>
              <a:t>5855-5865 10MHz 802.11 channel 172</a:t>
            </a:r>
          </a:p>
          <a:p>
            <a:pPr lvl="1">
              <a:spcBef>
                <a:spcPts val="0"/>
              </a:spcBef>
            </a:pPr>
            <a:r>
              <a:rPr lang="en-US" sz="1600" dirty="0"/>
              <a:t>5865-5905 40MHz for 5G-V2X</a:t>
            </a:r>
          </a:p>
          <a:p>
            <a:pPr lvl="1">
              <a:spcBef>
                <a:spcPts val="0"/>
              </a:spcBef>
            </a:pPr>
            <a:r>
              <a:rPr lang="en-US" sz="1600" dirty="0"/>
              <a:t>5905-5925 20MHz for LTE-V2X</a:t>
            </a:r>
          </a:p>
          <a:p>
            <a:pPr>
              <a:buFont typeface="Arial" panose="020B0604020202020204" pitchFamily="34" charset="0"/>
              <a:buChar char="•"/>
            </a:pPr>
            <a:r>
              <a:rPr lang="en-US" sz="1600" dirty="0"/>
              <a:t> </a:t>
            </a:r>
            <a:r>
              <a:rPr lang="en-US" sz="1800" dirty="0"/>
              <a:t>We could respond to the 05 April ex </a:t>
            </a:r>
            <a:r>
              <a:rPr lang="en-US" sz="1800" dirty="0" err="1"/>
              <a:t>parte</a:t>
            </a:r>
            <a:r>
              <a:rPr lang="en-US" sz="1800" dirty="0"/>
              <a:t>, some points to consider</a:t>
            </a:r>
          </a:p>
          <a:p>
            <a:pPr lvl="1">
              <a:buFont typeface="Arial" panose="020B0604020202020204" pitchFamily="34" charset="0"/>
              <a:buChar char="•"/>
            </a:pPr>
            <a:r>
              <a:rPr lang="en-US" sz="1600" dirty="0"/>
              <a:t>This is less DSRC bandwidth from original waiver, DSRC would be Chan. 172 only. </a:t>
            </a:r>
          </a:p>
          <a:p>
            <a:pPr lvl="1">
              <a:buFont typeface="Arial" panose="020B0604020202020204" pitchFamily="34" charset="0"/>
              <a:buChar char="•"/>
            </a:pPr>
            <a:r>
              <a:rPr lang="en-US" sz="1600" dirty="0"/>
              <a:t>Sharing in the band is not being accomplished as was one of the directives. </a:t>
            </a:r>
          </a:p>
          <a:p>
            <a:pPr lvl="1">
              <a:buFont typeface="Arial" panose="020B0604020202020204" pitchFamily="34" charset="0"/>
              <a:buChar char="•"/>
            </a:pPr>
            <a:r>
              <a:rPr lang="en-US" sz="1600" dirty="0"/>
              <a:t>Technology evolution does not work into this C-V2X approach</a:t>
            </a:r>
          </a:p>
          <a:p>
            <a:pPr lvl="1">
              <a:buFont typeface="Arial" panose="020B0604020202020204" pitchFamily="34" charset="0"/>
              <a:buChar char="•"/>
            </a:pPr>
            <a:r>
              <a:rPr lang="en-US" sz="1600" dirty="0"/>
              <a:t>How it affects the testing that the DoT has been doing and moving forward with.</a:t>
            </a:r>
          </a:p>
          <a:p>
            <a:pPr lvl="1">
              <a:buFont typeface="Arial" panose="020B0604020202020204" pitchFamily="34" charset="0"/>
              <a:buChar char="•"/>
            </a:pPr>
            <a:r>
              <a:rPr lang="en-US" sz="1600" dirty="0"/>
              <a:t>Note they want 4G and 5G in this. </a:t>
            </a:r>
          </a:p>
          <a:p>
            <a:pPr>
              <a:buFont typeface="Arial" panose="020B0604020202020204" pitchFamily="34" charset="0"/>
              <a:buChar char="•"/>
            </a:pPr>
            <a:r>
              <a:rPr lang="en-US" altLang="en-US" sz="1800" dirty="0"/>
              <a:t>Hearing an NPRM could be out by end of summer, with some of this…</a:t>
            </a:r>
          </a:p>
          <a:p>
            <a:pPr>
              <a:buFont typeface="Arial" panose="020B0604020202020204" pitchFamily="34" charset="0"/>
              <a:buChar char="•"/>
            </a:pPr>
            <a:r>
              <a:rPr lang="en-US" altLang="en-US" sz="1800" dirty="0">
                <a:solidFill>
                  <a:srgbClr val="00B0F0"/>
                </a:solidFill>
              </a:rPr>
              <a:t>As normal, any comment ready text is really needed.</a:t>
            </a:r>
            <a:endParaRPr lang="en-US" altLang="en-US" sz="18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150031" cy="5059552"/>
          </a:xfrm>
        </p:spPr>
        <p:txBody>
          <a:bodyPr/>
          <a:lstStyle/>
          <a:p>
            <a:pPr>
              <a:buFont typeface="Arial" panose="020B0604020202020204" pitchFamily="34" charset="0"/>
              <a:buChar char="•"/>
            </a:pPr>
            <a:r>
              <a:rPr lang="en-US" sz="1800" dirty="0"/>
              <a:t>TCBC workshop this weeks, some </a:t>
            </a:r>
            <a:r>
              <a:rPr lang="en-US" sz="1800" dirty="0" err="1"/>
              <a:t>fyi</a:t>
            </a:r>
            <a:r>
              <a:rPr lang="en-US" sz="1800" dirty="0"/>
              <a:t>. </a:t>
            </a:r>
          </a:p>
          <a:p>
            <a:pPr lvl="1">
              <a:buFont typeface="Arial" panose="020B0604020202020204" pitchFamily="34" charset="0"/>
              <a:buChar char="•"/>
            </a:pPr>
            <a:r>
              <a:rPr lang="en-US" sz="1800" dirty="0"/>
              <a:t>802.11ax came up several times, with the FCC on RF exposure and a session on it on 11ax, how it will be handled in different countries. </a:t>
            </a:r>
          </a:p>
          <a:p>
            <a:pPr lvl="2">
              <a:buFont typeface="Arial" panose="020B0604020202020204" pitchFamily="34" charset="0"/>
              <a:buChar char="•"/>
            </a:pPr>
            <a:r>
              <a:rPr lang="en-US" sz="1600" dirty="0"/>
              <a:t>C63.10 for unlicensed radios updates coming. </a:t>
            </a:r>
          </a:p>
          <a:p>
            <a:pPr lvl="1">
              <a:buFont typeface="Arial" panose="020B0604020202020204" pitchFamily="34" charset="0"/>
              <a:buChar char="•"/>
            </a:pPr>
            <a:r>
              <a:rPr lang="en-US" sz="1800" dirty="0"/>
              <a:t>Lost the internet during the 6GHz couple of FCC slides, looks like basically just facts, though AFC was on the slides.  </a:t>
            </a:r>
          </a:p>
          <a:p>
            <a:pPr lvl="2">
              <a:buFont typeface="Arial" panose="020B0604020202020204" pitchFamily="34" charset="0"/>
              <a:buChar char="•"/>
            </a:pPr>
            <a:r>
              <a:rPr lang="en-US" sz="1600" dirty="0"/>
              <a:t>Session on history of unlicensed also touched on this and sharing is coming. </a:t>
            </a:r>
          </a:p>
          <a:p>
            <a:pPr lvl="1">
              <a:buFont typeface="Arial" panose="020B0604020202020204" pitchFamily="34" charset="0"/>
              <a:buChar char="•"/>
            </a:pPr>
            <a:r>
              <a:rPr lang="en-US" sz="1800" dirty="0"/>
              <a:t>C-V2X waiver came up during a session from the FCC, careful not to say anything, just a waiver is being worked, though did show a frequency spectrum for the original waiver and the 05 April ex </a:t>
            </a:r>
            <a:r>
              <a:rPr lang="en-US" sz="1800" dirty="0" err="1"/>
              <a:t>parte</a:t>
            </a:r>
            <a:r>
              <a:rPr lang="en-US" sz="1800" dirty="0"/>
              <a:t>.</a:t>
            </a:r>
          </a:p>
          <a:p>
            <a:pPr lvl="2">
              <a:buFont typeface="Arial" panose="020B0604020202020204" pitchFamily="34" charset="0"/>
              <a:buChar char="•"/>
            </a:pPr>
            <a:r>
              <a:rPr lang="en-US" sz="1600" dirty="0"/>
              <a:t>I did hear during the presentation, where does the un-licensed sharing come in. </a:t>
            </a:r>
          </a:p>
          <a:p>
            <a:pPr lvl="1">
              <a:buFont typeface="Arial" panose="020B0604020202020204" pitchFamily="34" charset="0"/>
              <a:buChar char="•"/>
            </a:pPr>
            <a:r>
              <a:rPr lang="en-US" sz="1800" dirty="0"/>
              <a:t>Also mentioned the Google waiver was approved. </a:t>
            </a:r>
          </a:p>
          <a:p>
            <a:pPr lvl="1">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ACMA 5 Year outlook comment ready text, only 2 weeks to finish. </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or shape the NPRM could be out anytime. </a:t>
            </a:r>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None heard</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18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25 April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https://mentor.ieee.org/802.18/dcn/16/18-16-0038-11-0000-teleconference-call-in-info.pptx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b="1" dirty="0"/>
              <a:t>(New call-in coming up for 02 May and moving on, rev 12)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 15:41 </a:t>
            </a:r>
            <a:r>
              <a:rPr lang="en-US" sz="1800" dirty="0"/>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18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18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6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18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18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TCBC workshop FYI,  </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r>
              <a:rPr lang="en-US" altLang="en-US" sz="1000" kern="0" dirty="0"/>
              <a:t> </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Peter E.</a:t>
            </a:r>
          </a:p>
          <a:p>
            <a:r>
              <a:rPr lang="en-US" altLang="en-US" sz="1600" b="1" dirty="0">
                <a:solidFill>
                  <a:schemeClr val="tx1"/>
                </a:solidFill>
              </a:rPr>
              <a:t>		Seconded by:	</a:t>
            </a:r>
            <a:r>
              <a:rPr lang="en-US" altLang="en-US" sz="1600" dirty="0">
                <a:solidFill>
                  <a:schemeClr val="tx1"/>
                </a:solidFill>
              </a:rPr>
              <a:t>Tim H</a:t>
            </a: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11 April 2019 in document: </a:t>
            </a:r>
            <a:r>
              <a:rPr lang="en-US" altLang="en-US" sz="1600" dirty="0">
                <a:hlinkClick r:id="rId2"/>
              </a:rPr>
              <a:t>https://mentor.ieee.org/802.18/dcn/19/18-19-0050-00-0000-minutes-11april19-rrtag-teleconference.docx</a:t>
            </a:r>
            <a:r>
              <a:rPr lang="en-US" altLang="en-US" sz="1600" dirty="0"/>
              <a:t> </a:t>
            </a:r>
            <a:r>
              <a:rPr lang="en-US" sz="1600" b="1" dirty="0"/>
              <a:t>Posted:  </a:t>
            </a:r>
            <a:r>
              <a:rPr lang="en-US" sz="1600" b="0" dirty="0"/>
              <a:t>12-Apr-2019 08:41:07 ET</a:t>
            </a:r>
          </a:p>
          <a:p>
            <a:pPr marL="0" indent="0"/>
            <a:r>
              <a:rPr lang="en-US" altLang="en-US" sz="1600" b="0" dirty="0">
                <a:solidFill>
                  <a:schemeClr val="tx1"/>
                </a:solidFill>
              </a:rPr>
              <a:t>	</a:t>
            </a:r>
            <a:r>
              <a:rPr lang="en-US" altLang="en-US" sz="1600" dirty="0">
                <a:solidFill>
                  <a:schemeClr val="tx1"/>
                </a:solidFill>
              </a:rPr>
              <a:t>Moved by:  	Peter E. 	</a:t>
            </a:r>
          </a:p>
          <a:p>
            <a:r>
              <a:rPr lang="en-US" altLang="en-US" sz="1600" dirty="0">
                <a:solidFill>
                  <a:schemeClr val="tx1"/>
                </a:solidFill>
              </a:rPr>
              <a:t>		Seconded 		Tim</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18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p>
          <a:p>
            <a:pPr lvl="1">
              <a:buFont typeface="Arial" panose="020B0604020202020204" pitchFamily="34" charset="0"/>
              <a:buChar char="•"/>
            </a:pPr>
            <a:r>
              <a:rPr lang="en-US" sz="1600" dirty="0">
                <a:solidFill>
                  <a:schemeClr val="tx1"/>
                </a:solidFill>
              </a:rPr>
              <a:t>EC V2X – Delegated Act, regulation latest was published 13.3.2019 and passed in Parliament this week. </a:t>
            </a:r>
          </a:p>
          <a:p>
            <a:pPr lvl="1">
              <a:buFont typeface="Arial" panose="020B0604020202020204" pitchFamily="34" charset="0"/>
              <a:buChar char="•"/>
            </a:pPr>
            <a:r>
              <a:rPr lang="en-US" sz="1600" dirty="0">
                <a:solidFill>
                  <a:schemeClr val="tx1"/>
                </a:solidFill>
              </a:rPr>
              <a:t>if no changes will go into effect 17may</a:t>
            </a:r>
          </a:p>
          <a:p>
            <a:pPr lvl="2">
              <a:buFont typeface="Arial" panose="020B0604020202020204" pitchFamily="34" charset="0"/>
              <a:buChar char="•"/>
            </a:pPr>
            <a:r>
              <a:rPr lang="en-US" sz="1400" dirty="0">
                <a:solidFill>
                  <a:schemeClr val="tx1"/>
                </a:solidFill>
              </a:rPr>
              <a:t>But note that it requires a qualified majority in Council to block it so any single Member State does not hold a veto, i.e. it goes through unless a qualified majority of Member States vote to reject. A qualified majority requires at least 16 Member States representing at least 65% of the population. </a:t>
            </a:r>
          </a:p>
          <a:p>
            <a:pPr lvl="1">
              <a:buFont typeface="Arial" panose="020B0604020202020204" pitchFamily="34" charset="0"/>
              <a:buChar char="•"/>
            </a:pPr>
            <a:r>
              <a:rPr lang="en-US" sz="1600" dirty="0">
                <a:solidFill>
                  <a:schemeClr val="tx1"/>
                </a:solidFill>
              </a:rPr>
              <a:t>FYI, there was a very informative letter from an EC Member sent to the Chair of the EU Parliament Committee on Transport and Tourism, to support ITS-G5.</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 – </a:t>
            </a:r>
            <a:r>
              <a:rPr lang="en-US" altLang="en-US" sz="1400" b="0" dirty="0">
                <a:hlinkClick r:id="rId4"/>
              </a:rPr>
              <a:t>&lt;BRAN&gt;</a:t>
            </a:r>
            <a:r>
              <a:rPr lang="en-US" altLang="en-US" sz="1400" b="0" dirty="0"/>
              <a:t>  </a:t>
            </a:r>
            <a:r>
              <a:rPr lang="en-US" sz="1400" dirty="0">
                <a:solidFill>
                  <a:schemeClr val="tx1"/>
                </a:solidFill>
              </a:rPr>
              <a:t>next meeting #102, 17-20 June, Sophia Antipolis , </a:t>
            </a:r>
          </a:p>
          <a:p>
            <a:pPr lvl="1">
              <a:spcBef>
                <a:spcPts val="0"/>
              </a:spcBef>
              <a:buFont typeface="Arial" panose="020B0604020202020204" pitchFamily="34" charset="0"/>
              <a:buChar char="•"/>
            </a:pPr>
            <a:r>
              <a:rPr lang="en-US" sz="1200" dirty="0">
                <a:solidFill>
                  <a:schemeClr val="tx1"/>
                </a:solidFill>
              </a:rPr>
              <a:t>Nothing of note this week</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solidFill>
                  <a:schemeClr val="tx1"/>
                </a:solidFill>
              </a:rPr>
              <a:t>There is WI to create an SR Doc for get the 2.4 GHz standard back on track to be harmonized. </a:t>
            </a:r>
          </a:p>
          <a:p>
            <a:pPr lvl="1">
              <a:spcBef>
                <a:spcPts val="0"/>
              </a:spcBef>
              <a:buFont typeface="Arial" panose="020B0604020202020204" pitchFamily="34" charset="0"/>
              <a:buChar char="•"/>
            </a:pPr>
            <a:r>
              <a:rPr lang="en-US" sz="1600" dirty="0">
                <a:solidFill>
                  <a:schemeClr val="tx1"/>
                </a:solidFill>
              </a:rPr>
              <a:t>The TG-11 chair has reached out for inputs from 802.15.4 and 802.11, what references and correct clause numbers need to be updated in the standard.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ETSI – ERM </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next meeting #49, 08-09 May, </a:t>
            </a:r>
            <a:r>
              <a:rPr lang="en-US" sz="1400" dirty="0"/>
              <a:t>Leinfelden DE</a:t>
            </a: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#7, 24-25 Apr, Copenhagen </a:t>
            </a:r>
          </a:p>
          <a:p>
            <a:pPr lvl="1">
              <a:buFont typeface="Arial" panose="020B0604020202020204" pitchFamily="34" charset="0"/>
              <a:buChar char="•"/>
            </a:pPr>
            <a:r>
              <a:rPr lang="en-US" sz="1600" dirty="0">
                <a:solidFill>
                  <a:schemeClr val="tx1"/>
                </a:solidFill>
              </a:rPr>
              <a:t>Setting up for meeting next week, with 27 contributions so far. </a:t>
            </a:r>
          </a:p>
          <a:p>
            <a:pPr lvl="1">
              <a:buFont typeface="Arial" panose="020B0604020202020204" pitchFamily="34" charset="0"/>
              <a:buChar char="•"/>
            </a:pPr>
            <a:r>
              <a:rPr lang="en-US" sz="1600" dirty="0">
                <a:solidFill>
                  <a:schemeClr val="tx1"/>
                </a:solidFill>
              </a:rPr>
              <a:t>Many decisions to make and anticipate more work coming.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meetings #6, 26 Apr and #7, 16-17 May, Copenhagen</a:t>
            </a:r>
            <a:endParaRPr lang="en-US" sz="1800" b="0" dirty="0"/>
          </a:p>
          <a:p>
            <a:pPr lvl="1">
              <a:buFont typeface="Arial" panose="020B0604020202020204" pitchFamily="34" charset="0"/>
              <a:buChar char="•"/>
            </a:pPr>
            <a:r>
              <a:rPr lang="en-US" sz="1600" dirty="0">
                <a:solidFill>
                  <a:schemeClr val="tx1"/>
                </a:solidFill>
              </a:rPr>
              <a:t>2 more administration have signed up from before one being Ireland. </a:t>
            </a:r>
          </a:p>
          <a:p>
            <a:pPr lvl="1">
              <a:buFont typeface="Arial" panose="020B0604020202020204" pitchFamily="34" charset="0"/>
              <a:buChar char="•"/>
            </a:pPr>
            <a:r>
              <a:rPr lang="en-US" sz="1600" dirty="0">
                <a:solidFill>
                  <a:schemeClr val="tx1"/>
                </a:solidFill>
              </a:rPr>
              <a:t>The other is Slovakia who wants to keep IMT 2020 discussions going. </a:t>
            </a:r>
          </a:p>
          <a:p>
            <a:pPr marL="457200" lvl="1" indent="0"/>
            <a:endParaRPr lang="en-US" sz="14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18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ACMA 5 year Outlook</a:t>
            </a:r>
            <a:endParaRPr lang="en-US" sz="2400" dirty="0"/>
          </a:p>
        </p:txBody>
      </p:sp>
      <p:sp>
        <p:nvSpPr>
          <p:cNvPr id="3" name="Content Placeholder 2"/>
          <p:cNvSpPr>
            <a:spLocks noGrp="1"/>
          </p:cNvSpPr>
          <p:nvPr>
            <p:ph idx="1"/>
          </p:nvPr>
        </p:nvSpPr>
        <p:spPr>
          <a:xfrm>
            <a:off x="680198" y="1166549"/>
            <a:ext cx="8235202" cy="5308864"/>
          </a:xfrm>
        </p:spPr>
        <p:txBody>
          <a:bodyPr/>
          <a:lstStyle/>
          <a:p>
            <a:pPr>
              <a:buFont typeface="Arial" panose="020B0604020202020204" pitchFamily="34" charset="0"/>
              <a:buChar char="•"/>
            </a:pPr>
            <a:r>
              <a:rPr lang="en-US" sz="1800" dirty="0">
                <a:hlinkClick r:id="rId3"/>
              </a:rPr>
              <a:t>https://www.acma.gov.au/theACMA/draft-five-year-spectrum-outlook-2019-23</a:t>
            </a:r>
            <a:endParaRPr lang="en-US" sz="1800" dirty="0"/>
          </a:p>
          <a:p>
            <a:pPr>
              <a:buFont typeface="Arial" panose="020B0604020202020204" pitchFamily="34" charset="0"/>
              <a:buChar char="•"/>
            </a:pPr>
            <a:r>
              <a:rPr lang="en-US" altLang="en-US" sz="1800" dirty="0">
                <a:hlinkClick r:id="rId4"/>
              </a:rPr>
              <a:t>https://mentor.ieee.org/802.18/dcn/19/18-19-0048-00-0000-acma-draft-five-year-spectrum-outlook-2019-23.docx</a:t>
            </a:r>
            <a:endParaRPr lang="en-US" altLang="en-US" sz="1800" dirty="0"/>
          </a:p>
          <a:p>
            <a:pPr>
              <a:buFont typeface="Arial" panose="020B0604020202020204" pitchFamily="34" charset="0"/>
              <a:buChar char="•"/>
            </a:pPr>
            <a:r>
              <a:rPr lang="en-US" altLang="en-US" sz="1800" dirty="0"/>
              <a:t>Comments due 16 May 2019  (to EC by 03 May – 2 weeks) </a:t>
            </a:r>
          </a:p>
          <a:p>
            <a:pPr lvl="1">
              <a:buFont typeface="Arial" panose="020B0604020202020204" pitchFamily="34" charset="0"/>
              <a:buChar char="•"/>
            </a:pPr>
            <a:r>
              <a:rPr lang="en-AU" sz="1600" dirty="0"/>
              <a:t>3.4–3.575GHz band; 900 MHz (890–915MHz and 935–960MHz); 5.6GHz (5600–5650MHz); and more.</a:t>
            </a:r>
          </a:p>
          <a:p>
            <a:pPr lvl="5">
              <a:buFont typeface="Arial" panose="020B0604020202020204" pitchFamily="34" charset="0"/>
              <a:buChar char="•"/>
            </a:pPr>
            <a:endParaRPr lang="en-AU" sz="1200" dirty="0"/>
          </a:p>
          <a:p>
            <a:pPr lvl="1">
              <a:buFont typeface="Arial" panose="020B0604020202020204" pitchFamily="34" charset="0"/>
              <a:buChar char="•"/>
            </a:pPr>
            <a:r>
              <a:rPr lang="en-AU" sz="1600" dirty="0"/>
              <a:t>There is some discussion on 5925MHz and above in </a:t>
            </a:r>
            <a:r>
              <a:rPr lang="en-US" altLang="en-US" sz="1600" dirty="0"/>
              <a:t>Q2, Q4 and Q8.</a:t>
            </a:r>
          </a:p>
          <a:p>
            <a:pPr lvl="1">
              <a:buFont typeface="Arial" panose="020B0604020202020204" pitchFamily="34" charset="0"/>
              <a:buChar char="•"/>
            </a:pPr>
            <a:r>
              <a:rPr lang="en-US" altLang="en-US" sz="1600" b="1" dirty="0"/>
              <a:t>Some possible points for comments</a:t>
            </a:r>
          </a:p>
          <a:p>
            <a:pPr lvl="2">
              <a:buFont typeface="Arial" panose="020B0604020202020204" pitchFamily="34" charset="0"/>
              <a:buChar char="•"/>
            </a:pPr>
            <a:r>
              <a:rPr lang="en-US" altLang="en-US" sz="1600" dirty="0"/>
              <a:t>Are they doing enough to make the 6GHz spectrum usable? </a:t>
            </a:r>
          </a:p>
          <a:p>
            <a:pPr lvl="3">
              <a:buFont typeface="Arial" panose="020B0604020202020204" pitchFamily="34" charset="0"/>
              <a:buChar char="•"/>
            </a:pPr>
            <a:r>
              <a:rPr lang="en-US" altLang="en-US" dirty="0"/>
              <a:t>Talks to spectrum space apparatus license (see notes on this slide for more)</a:t>
            </a:r>
          </a:p>
          <a:p>
            <a:pPr lvl="3">
              <a:buFont typeface="Arial" panose="020B0604020202020204" pitchFamily="34" charset="0"/>
              <a:buChar char="•"/>
            </a:pPr>
            <a:r>
              <a:rPr lang="en-US" altLang="en-US" dirty="0"/>
              <a:t>We would want them to align with FCC and EU, and not this proposed licensing. </a:t>
            </a:r>
          </a:p>
          <a:p>
            <a:pPr lvl="2">
              <a:buFont typeface="Arial" panose="020B0604020202020204" pitchFamily="34" charset="0"/>
              <a:buChar char="•"/>
            </a:pPr>
            <a:r>
              <a:rPr lang="en-US" altLang="en-US" sz="1600" dirty="0"/>
              <a:t>They are looking at an older version of VNI, this relates to Q2.</a:t>
            </a:r>
            <a:endParaRPr lang="en-US" altLang="en-US" sz="1200" dirty="0"/>
          </a:p>
          <a:p>
            <a:pPr lvl="1">
              <a:buFont typeface="Arial" panose="020B0604020202020204" pitchFamily="34" charset="0"/>
              <a:buChar char="•"/>
            </a:pPr>
            <a:r>
              <a:rPr lang="en-US" altLang="en-US" sz="1600" dirty="0"/>
              <a:t>Will continue to gather points and comment text for possible comments, </a:t>
            </a:r>
            <a:r>
              <a:rPr lang="en-US" altLang="en-US" sz="1600" dirty="0">
                <a:solidFill>
                  <a:schemeClr val="tx1"/>
                </a:solidFill>
              </a:rPr>
              <a:t>though only have 2 calls to finalize.</a:t>
            </a:r>
          </a:p>
          <a:p>
            <a:pPr>
              <a:buFont typeface="Arial" panose="020B0604020202020204" pitchFamily="34" charset="0"/>
              <a:buChar char="•"/>
            </a:pPr>
            <a:r>
              <a:rPr lang="en-US" altLang="en-US" sz="1800" b="1" dirty="0">
                <a:solidFill>
                  <a:srgbClr val="00B0F0"/>
                </a:solidFill>
              </a:rPr>
              <a:t>As normal, any comment ready text is really needed.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18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34440</TotalTime>
  <Words>2247</Words>
  <Application>Microsoft Office PowerPoint</Application>
  <PresentationFormat>On-screen Show (4:3)</PresentationFormat>
  <Paragraphs>301</Paragraphs>
  <Slides>17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1398</cp:revision>
  <cp:lastPrinted>1601-01-01T00:00:00Z</cp:lastPrinted>
  <dcterms:created xsi:type="dcterms:W3CDTF">2016-03-03T14:54:45Z</dcterms:created>
  <dcterms:modified xsi:type="dcterms:W3CDTF">2019-04-21T19:31:34Z</dcterms:modified>
</cp:coreProperties>
</file>