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330" r:id="rId5"/>
    <p:sldId id="516" r:id="rId6"/>
    <p:sldId id="559" r:id="rId7"/>
    <p:sldId id="517" r:id="rId8"/>
    <p:sldId id="486" r:id="rId9"/>
    <p:sldId id="560" r:id="rId10"/>
    <p:sldId id="571" r:id="rId11"/>
    <p:sldId id="573" r:id="rId12"/>
    <p:sldId id="572" r:id="rId13"/>
    <p:sldId id="524" r:id="rId14"/>
    <p:sldId id="498" r:id="rId15"/>
    <p:sldId id="402" r:id="rId16"/>
    <p:sldId id="403" r:id="rId17"/>
    <p:sldId id="567" r:id="rId18"/>
    <p:sldId id="570" r:id="rId19"/>
    <p:sldId id="568" r:id="rId20"/>
    <p:sldId id="56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109" d="100"/>
          <a:sy n="109" d="100"/>
        </p:scale>
        <p:origin x="444"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ecfsapi.fcc.gov/file/104030451515194/5GAA%20Band%20Plan%20Ex%20Parte%20-%20FINAL.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28-01-0000-draft-nprm-17-200-expanding-broadband-to-896-935-mhz.docx" TargetMode="External"/><Relationship Id="rId2" Type="http://schemas.openxmlformats.org/officeDocument/2006/relationships/hyperlink" Target="https://mentor.ieee.org/802.18/dcn/19/18-19-0038-00-0000-final-nprm-17-200-expanding-broadband-to-896-935-mhz.pdf" TargetMode="External"/><Relationship Id="rId1" Type="http://schemas.openxmlformats.org/officeDocument/2006/relationships/slideLayout" Target="../slideLayouts/slideLayout1.xml"/><Relationship Id="rId4" Type="http://schemas.openxmlformats.org/officeDocument/2006/relationships/hyperlink" Target="https://www.fcc.gov/ecfs/search/filings?proceedings_name=17-200&amp;sort=date_disseminated,DES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5" TargetMode="Externa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9/18-19-0035-03-0000-ofcom-enabling-opportunities-consultation-form-2-4ghz.doc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6" Type="http://schemas.openxmlformats.org/officeDocument/2006/relationships/hyperlink" Target="https://www.federalregister.gov/documents/2019/04/03/2019-06349/commission-proposes-to-reconfigure-the-900-mhz-band-to-facilitate-broadband-services?utm_campaign=subscription%20mailing%20list&amp;utm_source=federalregister.gov&amp;utm_medium=email" TargetMode="Externa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47-00-0000-minutes-04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cpg/cpg-pt-a/client/introduction/" TargetMode="External"/><Relationship Id="rId5" Type="http://schemas.openxmlformats.org/officeDocument/2006/relationships/hyperlink" Target="https://cept.org/ecc/groups/ecc/cpg/cpg-pt-d/client/introduction/" TargetMode="Externa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48-00-0000-acma-draft-five-year-spectrum-outlook-2019-23.docx" TargetMode="External"/><Relationship Id="rId2" Type="http://schemas.openxmlformats.org/officeDocument/2006/relationships/hyperlink" Target="https://www.acma.gov.au/theACMA/draft-five-year-spectrum-outlook-2019-2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11 April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4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5GAA requests the Commission consider a forward-looking approach 1 of 2 </a:t>
            </a:r>
          </a:p>
          <a:p>
            <a:pPr lvl="1">
              <a:buFont typeface="Arial" panose="020B0604020202020204" pitchFamily="34" charset="0"/>
              <a:buChar char="•"/>
            </a:pPr>
            <a:r>
              <a:rPr lang="en-US" sz="1600" u="sng" dirty="0">
                <a:hlinkClick r:id="rId2"/>
              </a:rPr>
              <a:t>https://ecfsapi.fcc.gov/file/104030451515194/5GAA%20Band%20Plan%20Ex%20Parte%20-%20FINAL.pdf</a:t>
            </a:r>
            <a:endParaRPr lang="en-US" sz="1600" b="0" dirty="0">
              <a:solidFill>
                <a:schemeClr val="tx1"/>
              </a:solidFill>
            </a:endParaRP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428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5GAA requests the Commission consider a forward-looking approach 2 of 2 </a:t>
            </a:r>
          </a:p>
          <a:p>
            <a:pPr>
              <a:buFont typeface="Arial" panose="020B0604020202020204" pitchFamily="34" charset="0"/>
              <a:buChar char="•"/>
            </a:pPr>
            <a:endParaRPr lang="en-US" sz="1800" dirty="0"/>
          </a:p>
          <a:p>
            <a:pPr>
              <a:buFont typeface="Arial" panose="020B0604020202020204" pitchFamily="34" charset="0"/>
              <a:buChar char="•"/>
            </a:pPr>
            <a:r>
              <a:rPr lang="en-US" sz="1800" dirty="0"/>
              <a:t>Is this a proposal to re-band 75MHz of the 5.9GHz ITS spectrum in the USA. </a:t>
            </a:r>
          </a:p>
          <a:p>
            <a:r>
              <a:rPr lang="en-US" sz="1600" dirty="0"/>
              <a:t> 		</a:t>
            </a:r>
            <a:r>
              <a:rPr lang="en-US" sz="1800" b="0" dirty="0"/>
              <a:t>5850-5855 5MHz Guard Band</a:t>
            </a:r>
          </a:p>
          <a:p>
            <a:pPr lvl="1"/>
            <a:r>
              <a:rPr lang="en-US" sz="1800" dirty="0"/>
              <a:t>5855-5865 10MHz 802.11 channel 172</a:t>
            </a:r>
          </a:p>
          <a:p>
            <a:pPr lvl="1"/>
            <a:r>
              <a:rPr lang="en-US" sz="1800" dirty="0"/>
              <a:t>5865-5905 40MHz for 5G-V2X</a:t>
            </a:r>
          </a:p>
          <a:p>
            <a:pPr lvl="1"/>
            <a:r>
              <a:rPr lang="en-US" sz="1800" dirty="0"/>
              <a:t>5905-5925 20MHz for LTE-V2X</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a:p>
            <a:pPr lvl="1"/>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1800" dirty="0"/>
              <a:t>FCC NPRM Expanding Broadband to the 896/935 MHz pair </a:t>
            </a:r>
          </a:p>
          <a:p>
            <a:pPr lvl="1">
              <a:buFont typeface="Arial" panose="020B0604020202020204" pitchFamily="34" charset="0"/>
              <a:buChar char="•"/>
            </a:pPr>
            <a:r>
              <a:rPr lang="en-US" sz="1600" dirty="0">
                <a:solidFill>
                  <a:schemeClr val="tx1"/>
                </a:solidFill>
              </a:rPr>
              <a:t>Final:  </a:t>
            </a:r>
            <a:r>
              <a:rPr lang="en-US" sz="1600" dirty="0">
                <a:solidFill>
                  <a:schemeClr val="tx1"/>
                </a:solidFill>
                <a:hlinkClick r:id="rId2"/>
              </a:rPr>
              <a:t>https://mentor.ieee.org/802.18/dcn/19/18-19-0038-00-0000-final-nprm-17-200-expanding-broadband-to-896-935-mhz.pdf</a:t>
            </a:r>
            <a:r>
              <a:rPr lang="en-US" sz="1600" dirty="0">
                <a:solidFill>
                  <a:schemeClr val="tx1"/>
                </a:solidFill>
              </a:rPr>
              <a:t>  </a:t>
            </a:r>
            <a:r>
              <a:rPr lang="en-US" sz="1600" b="0" dirty="0">
                <a:solidFill>
                  <a:schemeClr val="tx1"/>
                </a:solidFill>
              </a:rPr>
              <a:t>     </a:t>
            </a:r>
            <a:r>
              <a:rPr lang="en-US" sz="1600" b="0" dirty="0">
                <a:solidFill>
                  <a:schemeClr val="tx1"/>
                </a:solidFill>
                <a:hlinkClick r:id="rId3"/>
              </a:rPr>
              <a:t>&lt;18-19-0028r01 is the highlighted draft version)&gt;</a:t>
            </a:r>
            <a:endParaRPr lang="en-US" sz="1600" b="0" dirty="0">
              <a:solidFill>
                <a:schemeClr val="tx1"/>
              </a:solidFill>
            </a:endParaRPr>
          </a:p>
          <a:p>
            <a:pPr lvl="1">
              <a:buFont typeface="Arial" panose="020B0604020202020204" pitchFamily="34" charset="0"/>
              <a:buChar char="•"/>
            </a:pPr>
            <a:r>
              <a:rPr lang="en-US" sz="1600" b="0" dirty="0">
                <a:solidFill>
                  <a:schemeClr val="tx1"/>
                </a:solidFill>
              </a:rPr>
              <a:t>The proceeding:  </a:t>
            </a:r>
            <a:r>
              <a:rPr lang="en-US" sz="1600" b="0" dirty="0">
                <a:solidFill>
                  <a:schemeClr val="tx1"/>
                </a:solidFill>
                <a:hlinkClick r:id="rId4"/>
              </a:rPr>
              <a:t>https://www.fcc.gov/ecfs/search/filings?proceedings_name=17-200&amp;sort=date_disseminated,DESC</a:t>
            </a:r>
            <a:r>
              <a:rPr lang="en-US" sz="1600" b="0" dirty="0">
                <a:solidFill>
                  <a:schemeClr val="tx1"/>
                </a:solidFill>
              </a:rPr>
              <a:t> </a:t>
            </a:r>
          </a:p>
          <a:p>
            <a:pPr lvl="1">
              <a:spcBef>
                <a:spcPts val="0"/>
              </a:spcBef>
              <a:buFont typeface="Arial" panose="020B0604020202020204" pitchFamily="34" charset="0"/>
              <a:buChar char="•"/>
            </a:pPr>
            <a:endParaRPr lang="en-US" sz="1600" b="0" dirty="0">
              <a:solidFill>
                <a:schemeClr val="tx1"/>
              </a:solidFill>
            </a:endParaRPr>
          </a:p>
          <a:p>
            <a:pPr lvl="1">
              <a:spcBef>
                <a:spcPts val="0"/>
              </a:spcBef>
              <a:buFont typeface="Arial" panose="020B0604020202020204" pitchFamily="34" charset="0"/>
              <a:buChar char="•"/>
            </a:pPr>
            <a:r>
              <a:rPr lang="en-US" sz="1600" b="0" dirty="0">
                <a:solidFill>
                  <a:schemeClr val="tx1"/>
                </a:solidFill>
              </a:rPr>
              <a:t>802.11 &amp; 802.15 both have standards in between this pair, as well as all the road tolling is there.</a:t>
            </a:r>
          </a:p>
          <a:p>
            <a:pPr lvl="5">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sz="1600" b="0" dirty="0">
                <a:solidFill>
                  <a:schemeClr val="tx1"/>
                </a:solidFill>
              </a:rPr>
              <a:t>Interest is not there to comment.  Will move to general discussion items for a few weeks.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Review ACMA 5 Year outlook for possible comments or not. </a:t>
            </a:r>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85000"/>
                  </a:schemeClr>
                </a:solidFill>
              </a:rPr>
              <a:t>None brought up.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18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was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100" dirty="0">
                <a:hlinkClick r:id="rId5"/>
              </a:rPr>
              <a:t>https://mentor.ieee.org/802.18/dcn/19/18-19-0035-00-0000-ofcom-enabling-opportunities-consultation-form-2-4ghz.rtf</a:t>
            </a:r>
            <a:r>
              <a:rPr lang="en-US" sz="11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600" b="1" dirty="0"/>
              <a:t>Question 19:</a:t>
            </a:r>
            <a:r>
              <a:rPr lang="en-GB" sz="1600" dirty="0"/>
              <a:t> (Section 8)</a:t>
            </a:r>
            <a:r>
              <a:rPr lang="en-GB" sz="1600" b="1" dirty="0"/>
              <a:t> </a:t>
            </a:r>
            <a:r>
              <a:rPr lang="en-GB" sz="16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a:spcBef>
                <a:spcPts val="0"/>
              </a:spcBef>
              <a:buFont typeface="Arial" panose="020B0604020202020204" pitchFamily="34" charset="0"/>
              <a:buChar char="•"/>
            </a:pPr>
            <a:r>
              <a:rPr lang="en-US" sz="1600" dirty="0"/>
              <a:t>4) Should speak to Zigbee and 802.15.4g …. </a:t>
            </a:r>
          </a:p>
          <a:p>
            <a:pPr>
              <a:spcBef>
                <a:spcPts val="0"/>
              </a:spcBef>
              <a:buFont typeface="Arial" panose="020B0604020202020204" pitchFamily="34" charset="0"/>
              <a:buChar char="•"/>
            </a:pPr>
            <a:r>
              <a:rPr lang="en-US" sz="1600" dirty="0"/>
              <a:t>5)	BT  is there also. </a:t>
            </a:r>
          </a:p>
          <a:p>
            <a:pPr>
              <a:spcBef>
                <a:spcPts val="0"/>
              </a:spcBef>
              <a:buFont typeface="Arial" panose="020B0604020202020204" pitchFamily="34" charset="0"/>
              <a:buChar char="•"/>
            </a:pPr>
            <a:r>
              <a:rPr lang="en-US" sz="1600" dirty="0"/>
              <a:t>6) Need to consider economic value of bottom of 2.4 GHz band / channel 1.</a:t>
            </a:r>
          </a:p>
          <a:p>
            <a:pPr>
              <a:spcBef>
                <a:spcPts val="0"/>
              </a:spcBef>
              <a:buFont typeface="Arial" panose="020B0604020202020204" pitchFamily="34" charset="0"/>
              <a:buChar char="•"/>
            </a:pPr>
            <a:r>
              <a:rPr lang="en-US" sz="1600" dirty="0"/>
              <a:t>7) Added-why tie this 10 MHz to this opportunity? </a:t>
            </a:r>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Timing: let’s get some points together and filing sooner is better than depth. </a:t>
            </a:r>
          </a:p>
          <a:p>
            <a:pPr>
              <a:spcBef>
                <a:spcPts val="0"/>
              </a:spcBef>
              <a:buFont typeface="Arial" panose="020B0604020202020204" pitchFamily="34" charset="0"/>
              <a:buChar char="•"/>
            </a:pPr>
            <a:r>
              <a:rPr lang="en-US" sz="1800" dirty="0"/>
              <a:t>Text of discussions to date: </a:t>
            </a:r>
            <a:r>
              <a:rPr lang="en-US" sz="1400" dirty="0">
                <a:solidFill>
                  <a:srgbClr val="00B0F0"/>
                </a:solidFill>
                <a:hlinkClick r:id="rId6"/>
              </a:rPr>
              <a:t>https://mentor.ieee.org/802.18/dcn/19/18-19-0045</a:t>
            </a:r>
            <a:endParaRPr lang="en-US" sz="1400" dirty="0">
              <a:solidFill>
                <a:srgbClr val="00B0F0"/>
              </a:solidFill>
            </a:endParaRPr>
          </a:p>
          <a:p>
            <a:pPr>
              <a:spcBef>
                <a:spcPts val="0"/>
              </a:spcBef>
              <a:buFont typeface="Arial" panose="020B0604020202020204" pitchFamily="34" charset="0"/>
              <a:buChar char="•"/>
            </a:pPr>
            <a:r>
              <a:rPr lang="en-US" sz="1800" dirty="0">
                <a:solidFill>
                  <a:schemeClr val="tx1"/>
                </a:solidFill>
              </a:rPr>
              <a:t>And now put into official form for finalization: </a:t>
            </a:r>
          </a:p>
          <a:p>
            <a:pPr lvl="1">
              <a:spcBef>
                <a:spcPts val="0"/>
              </a:spcBef>
              <a:buFont typeface="Arial" panose="020B0604020202020204" pitchFamily="34" charset="0"/>
              <a:buChar char="•"/>
            </a:pPr>
            <a:r>
              <a:rPr lang="en-US" sz="1800" dirty="0">
                <a:hlinkClick r:id="rId5"/>
              </a:rPr>
              <a:t>https://mentor.ieee.org/802.18/dcn/19/18-19-0035</a:t>
            </a:r>
            <a:endParaRPr lang="en-US" sz="1400" dirty="0"/>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endParaRPr lang="en-US" sz="1800" dirty="0">
              <a:solidFill>
                <a:srgbClr val="00B0F0"/>
              </a:solidFill>
            </a:endParaRPr>
          </a:p>
          <a:p>
            <a:pPr lvl="0">
              <a:buFont typeface="Arial" panose="020B0604020202020204" pitchFamily="34" charset="0"/>
              <a:buChar char="•"/>
            </a:pPr>
            <a:r>
              <a:rPr lang="en-US" sz="1800" u="sng" dirty="0">
                <a:solidFill>
                  <a:schemeClr val="tx1"/>
                </a:solidFill>
              </a:rPr>
              <a:t>Motion:</a:t>
            </a:r>
            <a:r>
              <a:rPr lang="en-US" sz="1800" dirty="0">
                <a:solidFill>
                  <a:schemeClr val="tx1"/>
                </a:solidFill>
              </a:rPr>
              <a:t> Move to approve the comments in </a:t>
            </a:r>
            <a:r>
              <a:rPr lang="en-US" sz="1800" dirty="0">
                <a:solidFill>
                  <a:schemeClr val="bg1">
                    <a:lumMod val="65000"/>
                  </a:schemeClr>
                </a:solidFill>
                <a:hlinkClick r:id="rId2"/>
              </a:rPr>
              <a:t>https://mentor.ieee.org/802.18/dcn/19/18-19-0035-03-0000-ofcom-enabling-opportunities-consultation-form-2-4ghz.docx</a:t>
            </a:r>
            <a:r>
              <a:rPr lang="en-US" sz="1800" dirty="0">
                <a:solidFill>
                  <a:schemeClr val="tx1"/>
                </a:solidFill>
              </a:rPr>
              <a:t>; response to Ofcom on enabling opportunities consultation including 2390-2400 </a:t>
            </a:r>
            <a:r>
              <a:rPr lang="en-US" sz="1800" dirty="0" err="1">
                <a:solidFill>
                  <a:schemeClr val="tx1"/>
                </a:solidFill>
              </a:rPr>
              <a:t>MHz.</a:t>
            </a:r>
            <a:r>
              <a:rPr lang="en-US" sz="1800" dirty="0">
                <a:solidFill>
                  <a:schemeClr val="tx1"/>
                </a:solidFill>
              </a:rPr>
              <a:t>  </a:t>
            </a:r>
            <a:r>
              <a:rPr lang="en-GB" sz="1800" dirty="0">
                <a:solidFill>
                  <a:schemeClr val="tx1"/>
                </a:solidFill>
              </a:rPr>
              <a:t>For review and approval by the EC for sending to the Ofcom before 17 April 2019. The Chair of 802.18 is authorized to make editorial changes as necessary.</a:t>
            </a:r>
            <a:endParaRPr lang="en-US" sz="1800" dirty="0">
              <a:solidFill>
                <a:schemeClr val="tx1"/>
              </a:solidFill>
            </a:endParaRPr>
          </a:p>
          <a:p>
            <a:pPr>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Move by:		Mike Lynch (</a:t>
            </a:r>
            <a:r>
              <a:rPr lang="en-US" sz="1800" dirty="0" err="1">
                <a:solidFill>
                  <a:schemeClr val="tx1"/>
                </a:solidFill>
              </a:rPr>
              <a:t>MJLynch</a:t>
            </a:r>
            <a:r>
              <a:rPr lang="en-US" sz="1800" dirty="0">
                <a:solidFill>
                  <a:schemeClr val="tx1"/>
                </a:solidFill>
              </a:rPr>
              <a:t> Assoc.)</a:t>
            </a:r>
          </a:p>
          <a:p>
            <a:pPr>
              <a:buFont typeface="Arial" panose="020B0604020202020204" pitchFamily="34" charset="0"/>
              <a:buChar char="•"/>
            </a:pPr>
            <a:r>
              <a:rPr lang="en-US" sz="1800" dirty="0">
                <a:solidFill>
                  <a:schemeClr val="tx1"/>
                </a:solidFill>
              </a:rPr>
              <a:t>Second by:	Tim Harrington (Pro ID)</a:t>
            </a:r>
          </a:p>
          <a:p>
            <a:pPr>
              <a:buFont typeface="Arial" panose="020B0604020202020204" pitchFamily="34" charset="0"/>
              <a:buChar char="•"/>
            </a:pPr>
            <a:r>
              <a:rPr lang="en-US" sz="1800" dirty="0">
                <a:solidFill>
                  <a:schemeClr val="tx1"/>
                </a:solidFill>
              </a:rPr>
              <a:t>Discussion:      None</a:t>
            </a:r>
          </a:p>
          <a:p>
            <a:pPr>
              <a:buFont typeface="Arial" panose="020B0604020202020204" pitchFamily="34" charset="0"/>
              <a:buChar char="•"/>
            </a:pPr>
            <a:r>
              <a:rPr lang="en-US" sz="1800" dirty="0">
                <a:solidFill>
                  <a:schemeClr val="tx1"/>
                </a:solidFill>
              </a:rPr>
              <a:t>Vote:         	 _7_ Yes        _0_ No          _0_ Abstain </a:t>
            </a:r>
          </a:p>
          <a:p>
            <a:pPr>
              <a:buFont typeface="Arial" panose="020B0604020202020204" pitchFamily="34" charset="0"/>
              <a:buChar char="•"/>
            </a:pPr>
            <a:r>
              <a:rPr lang="en-US" sz="1800" dirty="0">
                <a:solidFill>
                  <a:schemeClr val="tx1"/>
                </a:solidFill>
              </a:rPr>
              <a:t>Motion:		 Passed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 In attendance: 7</a:t>
            </a:r>
          </a:p>
          <a:p>
            <a:pPr marL="0" indent="0">
              <a:spcBef>
                <a:spcPts val="0"/>
              </a:spcBef>
            </a:pPr>
            <a:endParaRPr lang="en-US" sz="1400" dirty="0">
              <a:solidFill>
                <a:srgbClr val="00B0F0"/>
              </a:solidFill>
            </a:endParaRPr>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12540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-1</a:t>
            </a:r>
            <a:endParaRPr lang="en-US" sz="24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800" b="0" dirty="0">
                <a:hlinkClick r:id="rId2"/>
              </a:rPr>
              <a:t>Notice of Proposed Rulemaking</a:t>
            </a:r>
            <a:r>
              <a:rPr lang="en-US" sz="18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600" dirty="0">
                <a:solidFill>
                  <a:schemeClr val="tx1"/>
                </a:solidFill>
              </a:rPr>
              <a:t>Final:  </a:t>
            </a:r>
            <a:r>
              <a:rPr lang="en-US" sz="1600" dirty="0">
                <a:solidFill>
                  <a:schemeClr val="tx1"/>
                </a:solidFill>
                <a:hlinkClick r:id="rId3"/>
              </a:rPr>
              <a:t>https://mentor.ieee.org/802.18/dcn/19/18-19-0038-00-0000-final-nprm-17-200-expanding-broadband-to-896-935-mhz.pdf</a:t>
            </a:r>
            <a:r>
              <a:rPr lang="en-US" sz="1600" dirty="0">
                <a:solidFill>
                  <a:schemeClr val="tx1"/>
                </a:solidFill>
              </a:rPr>
              <a:t>  </a:t>
            </a:r>
            <a:r>
              <a:rPr lang="en-US" sz="1600" b="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draft version)&gt;</a:t>
            </a:r>
            <a:endParaRPr lang="en-US" sz="1400" b="0" dirty="0">
              <a:solidFill>
                <a:schemeClr val="tx1"/>
              </a:solidFill>
            </a:endParaRPr>
          </a:p>
          <a:p>
            <a:pPr>
              <a:buFont typeface="Arial" panose="020B0604020202020204" pitchFamily="34" charset="0"/>
              <a:buChar char="•"/>
            </a:pPr>
            <a:r>
              <a:rPr lang="en-US" sz="1800" b="0" dirty="0">
                <a:solidFill>
                  <a:schemeClr val="tx1"/>
                </a:solidFill>
              </a:rPr>
              <a:t>The proceeding:  </a:t>
            </a:r>
            <a:r>
              <a:rPr lang="en-US" sz="1800" b="0" dirty="0">
                <a:solidFill>
                  <a:schemeClr val="tx1"/>
                </a:solidFill>
                <a:hlinkClick r:id="rId5"/>
              </a:rPr>
              <a:t>https://www.fcc.gov/ecfs/search/filings?proceedings_name=17-200&amp;sort=date_disseminated,DESC</a:t>
            </a:r>
            <a:r>
              <a:rPr lang="en-US" sz="1800" b="0" dirty="0">
                <a:solidFill>
                  <a:schemeClr val="tx1"/>
                </a:solidFill>
              </a:rPr>
              <a:t> </a:t>
            </a:r>
          </a:p>
          <a:p>
            <a:pPr>
              <a:buFont typeface="Arial" panose="020B0604020202020204" pitchFamily="34" charset="0"/>
              <a:buChar char="•"/>
            </a:pPr>
            <a:r>
              <a:rPr lang="en-US" sz="1800" b="0" dirty="0">
                <a:solidFill>
                  <a:schemeClr val="tx1"/>
                </a:solidFill>
              </a:rPr>
              <a:t>This is for the 896-901/935-940MHz land mobile licenses band today. </a:t>
            </a:r>
          </a:p>
          <a:p>
            <a:pPr lvl="1">
              <a:buFont typeface="Arial" panose="020B0604020202020204" pitchFamily="34" charset="0"/>
              <a:buChar char="•"/>
            </a:pPr>
            <a:r>
              <a:rPr lang="en-US" sz="1600" dirty="0"/>
              <a:t>Some </a:t>
            </a:r>
            <a:r>
              <a:rPr lang="en-US" sz="1600" b="0" dirty="0"/>
              <a:t>want the FCC to reorganize spectrum so they can have 3 MHz paired for private LTE, moving existing LMR users elsewhere.</a:t>
            </a:r>
            <a:endParaRPr lang="en-US" sz="16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Dates announced Wednesday morning 03 April:  </a:t>
            </a:r>
          </a:p>
          <a:p>
            <a:pPr>
              <a:buFont typeface="Arial" panose="020B0604020202020204" pitchFamily="34" charset="0"/>
              <a:buChar char="•"/>
            </a:pPr>
            <a:r>
              <a:rPr lang="en-US" sz="1800" b="0" dirty="0">
                <a:solidFill>
                  <a:schemeClr val="tx1"/>
                </a:solidFill>
              </a:rPr>
              <a:t>Comments due: 03May19; 	Reply Comments due: 03June19</a:t>
            </a:r>
          </a:p>
          <a:p>
            <a:pPr lvl="1">
              <a:buFont typeface="Arial" panose="020B0604020202020204" pitchFamily="34" charset="0"/>
              <a:buChar char="•"/>
            </a:pPr>
            <a:r>
              <a:rPr lang="en-US" sz="1400" dirty="0">
                <a:hlinkClick r:id="rId6"/>
              </a:rPr>
              <a:t>https://www.federalregister.gov/documents/2019/04/03/2019-06349/commission-proposes-to-reconfigure-the-900-mhz-band-to-facilitate-broadband-services?utm_campaign=subscription%20mailing%20list&amp;utm_source=federalregister.gov&amp;utm_medium=email</a:t>
            </a:r>
            <a:r>
              <a:rPr lang="en-US" sz="1400" dirty="0"/>
              <a:t> </a:t>
            </a:r>
            <a:endParaRPr lang="en-US" sz="1400" b="0" dirty="0">
              <a:solidFill>
                <a:schemeClr val="tx1"/>
              </a:solidFill>
            </a:endParaRPr>
          </a:p>
          <a:p>
            <a:pPr>
              <a:buFont typeface="Arial" panose="020B0604020202020204" pitchFamily="34" charset="0"/>
              <a:buChar char="•"/>
            </a:pPr>
            <a:endParaRPr lang="en-US" sz="1800" b="0" dirty="0">
              <a:solidFill>
                <a:schemeClr val="tx1"/>
              </a:solidFill>
            </a:endParaRPr>
          </a:p>
          <a:p>
            <a:pPr lvl="4">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2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-2</a:t>
            </a:r>
            <a:endParaRPr lang="en-US" sz="2400" dirty="0"/>
          </a:p>
        </p:txBody>
      </p:sp>
      <p:sp>
        <p:nvSpPr>
          <p:cNvPr id="3" name="Content Placeholder 2"/>
          <p:cNvSpPr>
            <a:spLocks noGrp="1"/>
          </p:cNvSpPr>
          <p:nvPr>
            <p:ph idx="1"/>
          </p:nvPr>
        </p:nvSpPr>
        <p:spPr>
          <a:xfrm>
            <a:off x="685800" y="1161919"/>
            <a:ext cx="8382000" cy="5293520"/>
          </a:xfrm>
        </p:spPr>
        <p:txBody>
          <a:bodyPr/>
          <a:lstStyle/>
          <a:p>
            <a:pPr>
              <a:spcBef>
                <a:spcPts val="0"/>
              </a:spcBef>
              <a:buFont typeface="Arial" panose="020B0604020202020204" pitchFamily="34" charset="0"/>
              <a:buChar char="•"/>
            </a:pPr>
            <a:r>
              <a:rPr lang="en-US" sz="1800" b="0" dirty="0">
                <a:solidFill>
                  <a:schemeClr val="tx1"/>
                </a:solidFill>
              </a:rPr>
              <a:t>802.11 &amp; 802.15 both have standards in between this pair, as well as all the road tolling is there.</a:t>
            </a:r>
          </a:p>
          <a:p>
            <a:pPr>
              <a:spcBef>
                <a:spcPts val="0"/>
              </a:spcBef>
              <a:buFont typeface="Arial" panose="020B0604020202020204" pitchFamily="34" charset="0"/>
              <a:buChar char="•"/>
            </a:pPr>
            <a:r>
              <a:rPr lang="en-US" sz="1800" b="0" dirty="0">
                <a:solidFill>
                  <a:schemeClr val="tx1"/>
                </a:solidFill>
              </a:rPr>
              <a:t>We may do comments, will review in upcoming teleconferences. </a:t>
            </a: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b="0" dirty="0">
                <a:solidFill>
                  <a:schemeClr val="tx1"/>
                </a:solidFill>
              </a:rPr>
              <a:t>Would we need to focus on the ‘use’ of the band in recent years, since the rules have been higher power in this band all along. </a:t>
            </a:r>
          </a:p>
          <a:p>
            <a:pPr lvl="3">
              <a:buFont typeface="Arial" panose="020B0604020202020204" pitchFamily="34" charset="0"/>
              <a:buChar char="•"/>
            </a:pPr>
            <a:endParaRPr lang="en-US" sz="1000" b="0" dirty="0">
              <a:solidFill>
                <a:srgbClr val="00B0F0"/>
              </a:solidFill>
            </a:endParaRPr>
          </a:p>
          <a:p>
            <a:pPr>
              <a:buFont typeface="Arial" panose="020B0604020202020204" pitchFamily="34" charset="0"/>
              <a:buChar char="•"/>
            </a:pPr>
            <a:r>
              <a:rPr lang="en-US" sz="1800" b="0" dirty="0">
                <a:solidFill>
                  <a:srgbClr val="00B0F0"/>
                </a:solidFill>
              </a:rPr>
              <a:t>To-do:1. Look at the other filings (to-do) </a:t>
            </a:r>
            <a:r>
              <a:rPr lang="en-US" sz="1800" b="0" dirty="0">
                <a:solidFill>
                  <a:schemeClr val="tx1"/>
                </a:solidFill>
              </a:rPr>
              <a:t>2.Compare power levels from today’s rules. </a:t>
            </a:r>
          </a:p>
          <a:p>
            <a:pPr lvl="1">
              <a:buFont typeface="Arial" panose="020B0604020202020204" pitchFamily="34" charset="0"/>
              <a:buChar char="•"/>
            </a:pPr>
            <a:r>
              <a:rPr lang="en-US" sz="1600" dirty="0"/>
              <a:t>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r>
              <a:rPr lang="en-US" sz="1800" b="0" dirty="0"/>
              <a:t>Found in today’s rules: §90.635  Limitations on power and antenna height.</a:t>
            </a:r>
          </a:p>
          <a:p>
            <a:pPr lvl="1">
              <a:buAutoNum type="alphaLcParenBoth"/>
            </a:pPr>
            <a:r>
              <a:rPr lang="en-US" sz="1600" b="0" dirty="0"/>
              <a:t>The effective radiated power and antenna height for base stations may not exceed 1 kilowatt (30 </a:t>
            </a:r>
            <a:r>
              <a:rPr lang="en-US" sz="1600" b="0" dirty="0" err="1"/>
              <a:t>dBw</a:t>
            </a:r>
            <a:r>
              <a:rPr lang="en-US" sz="1600" b="0" dirty="0"/>
              <a:t>) and 304 m. (1,000 ft.) above average terrain (AAT), respectively, or the equivalent thereof as determined from the Table. </a:t>
            </a:r>
            <a:r>
              <a:rPr lang="en-US" sz="1600" b="0" dirty="0">
                <a:solidFill>
                  <a:schemeClr val="tx1"/>
                </a:solidFill>
              </a:rPr>
              <a: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Interest is not there to comment.  Will move to general discussion items for a few weeks. </a:t>
            </a:r>
            <a:endParaRPr lang="en-US" sz="14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42213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dirty="0">
                <a:solidFill>
                  <a:schemeClr val="bg1">
                    <a:lumMod val="85000"/>
                  </a:schemeClr>
                </a:solidFill>
              </a:rPr>
              <a:t>,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 possibly</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lvl="1">
              <a:spcBef>
                <a:spcPts val="0"/>
              </a:spcBef>
              <a:buFont typeface="Arial" panose="020B0604020202020204" pitchFamily="34" charset="0"/>
              <a:buChar char="•"/>
            </a:pP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requests FCC to look forward</a:t>
            </a:r>
          </a:p>
          <a:p>
            <a:pPr lvl="1">
              <a:spcBef>
                <a:spcPts val="0"/>
              </a:spcBef>
              <a:buFont typeface="Arial" panose="020B0604020202020204" pitchFamily="34" charset="0"/>
              <a:buChar char="•"/>
            </a:pPr>
            <a:r>
              <a:rPr lang="en-US" sz="1400" dirty="0"/>
              <a:t>NPRM Expanding Broadband to the 896 / 935 MHz PLMR Band, </a:t>
            </a:r>
            <a:endParaRPr lang="en-US" sz="1400" dirty="0">
              <a:solidFill>
                <a:schemeClr val="tx1"/>
              </a:solidFill>
            </a:endParaRP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85000"/>
                  </a:schemeClr>
                </a:solidFill>
              </a:rPr>
              <a:t>Tim H (UWB A.) </a:t>
            </a:r>
          </a:p>
          <a:p>
            <a:r>
              <a:rPr lang="en-US" altLang="en-US" sz="1600" b="1" dirty="0">
                <a:solidFill>
                  <a:schemeClr val="tx1"/>
                </a:solidFill>
              </a:rPr>
              <a:t>		Seconded by:	</a:t>
            </a:r>
            <a:r>
              <a:rPr lang="en-US" altLang="en-US" sz="1600" b="1" dirty="0">
                <a:solidFill>
                  <a:schemeClr val="bg1">
                    <a:lumMod val="85000"/>
                  </a:schemeClr>
                </a:solidFill>
              </a:rPr>
              <a:t>Peter E. </a:t>
            </a:r>
            <a:endParaRPr lang="en-US" altLang="en-US" sz="1600" dirty="0">
              <a:solidFill>
                <a:schemeClr val="bg1">
                  <a:lumMod val="85000"/>
                </a:schemeClr>
              </a:solidFill>
            </a:endParaRPr>
          </a:p>
          <a:p>
            <a:pPr lvl="1"/>
            <a:r>
              <a:rPr lang="en-US" altLang="en-US" sz="1600" b="1" dirty="0">
                <a:solidFill>
                  <a:schemeClr val="tx1"/>
                </a:solidFill>
              </a:rPr>
              <a:t>Discussion?  	</a:t>
            </a:r>
            <a:r>
              <a:rPr lang="en-US" altLang="en-US" sz="1600" b="1" dirty="0">
                <a:solidFill>
                  <a:schemeClr val="bg1">
                    <a:lumMod val="85000"/>
                  </a:schemeClr>
                </a:solidFill>
              </a:rPr>
              <a:t>None</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04 April 2019 in document: </a:t>
            </a:r>
            <a:r>
              <a:rPr lang="en-US" altLang="en-US" sz="1600" dirty="0">
                <a:hlinkClick r:id="rId2"/>
              </a:rPr>
              <a:t>https://mentor.ieee.org/802.18/dcn/19/18-19-0047-00-0000-minutes-04april19-rrtag-teleconference.docx</a:t>
            </a:r>
            <a:r>
              <a:rPr lang="en-US" altLang="en-US" sz="1600" dirty="0"/>
              <a:t> </a:t>
            </a:r>
            <a:r>
              <a:rPr lang="en-US" sz="1600" b="1" dirty="0"/>
              <a:t>Posted:  </a:t>
            </a:r>
            <a:r>
              <a:rPr lang="en-US" sz="1600" b="0" dirty="0"/>
              <a:t>05-Apr-2019 07:39:02 ET</a:t>
            </a:r>
          </a:p>
          <a:p>
            <a:pPr marL="0" indent="0"/>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Stuart K.  </a:t>
            </a:r>
            <a:r>
              <a:rPr lang="en-US" altLang="en-US" sz="1600" dirty="0">
                <a:solidFill>
                  <a:schemeClr val="tx1"/>
                </a:solidFill>
              </a:rPr>
              <a:t>	</a:t>
            </a:r>
            <a:endParaRPr lang="en-US" altLang="en-US" sz="1600" dirty="0">
              <a:solidFill>
                <a:schemeClr val="bg1">
                  <a:lumMod val="75000"/>
                </a:schemeClr>
              </a:solidFill>
            </a:endParaRPr>
          </a:p>
          <a:p>
            <a:r>
              <a:rPr lang="en-US" altLang="en-US" sz="1600" dirty="0">
                <a:solidFill>
                  <a:schemeClr val="tx1"/>
                </a:solidFill>
              </a:rPr>
              <a:t>		Seconded by:	</a:t>
            </a:r>
            <a:r>
              <a:rPr lang="en-US" altLang="en-US" sz="1600" dirty="0">
                <a:solidFill>
                  <a:schemeClr val="bg1">
                    <a:lumMod val="85000"/>
                  </a:schemeClr>
                </a:solidFill>
              </a:rPr>
              <a:t>Jay</a:t>
            </a:r>
          </a:p>
          <a:p>
            <a:r>
              <a:rPr lang="en-US" altLang="en-US" sz="1600" b="1" dirty="0">
                <a:solidFill>
                  <a:schemeClr val="tx1"/>
                </a:solidFill>
              </a:rPr>
              <a:t>		Discussion?  	</a:t>
            </a:r>
            <a:r>
              <a:rPr lang="en-US" altLang="en-US" sz="1600" b="1" dirty="0">
                <a:solidFill>
                  <a:schemeClr val="bg1">
                    <a:lumMod val="85000"/>
                  </a:schemeClr>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8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Adaptivity discussions continue.  Notes on their site.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From before: There is a new WI coming up, an SR Doc for the 2.4 GHz band for a new Harmonized Standard.   Need to watch this one.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&lt;SE45&gt;</a:t>
            </a:r>
            <a:r>
              <a:rPr lang="en-US" altLang="en-US" sz="1600" b="0" dirty="0"/>
              <a:t> </a:t>
            </a:r>
            <a:r>
              <a:rPr lang="en-US" altLang="en-US" sz="1400" b="0" dirty="0"/>
              <a:t> </a:t>
            </a:r>
            <a:r>
              <a:rPr lang="en-US" sz="1400" dirty="0"/>
              <a:t>next meeting #7, 24-25 Apr, Copenhagen </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400" dirty="0">
                <a:solidFill>
                  <a:schemeClr val="tx1"/>
                </a:solidFill>
              </a:rPr>
              <a:t>3 sets of comments are posted on ECC Report 302 public consultation.</a:t>
            </a:r>
          </a:p>
          <a:p>
            <a:pPr lvl="1">
              <a:buFont typeface="Arial" panose="020B0604020202020204" pitchFamily="34" charset="0"/>
              <a:buChar char="•"/>
            </a:pPr>
            <a:r>
              <a:rPr lang="en-US" sz="1400" dirty="0">
                <a:solidFill>
                  <a:schemeClr val="tx1"/>
                </a:solidFill>
              </a:rPr>
              <a:t>SE45(19)001-A27 document has all the comments. Will be discussed at #7.</a:t>
            </a:r>
          </a:p>
          <a:p>
            <a:pPr lvl="1">
              <a:buFont typeface="Arial" panose="020B0604020202020204" pitchFamily="34" charset="0"/>
              <a:buChar char="•"/>
            </a:pPr>
            <a:r>
              <a:rPr lang="en-US" sz="1400" dirty="0">
                <a:solidFill>
                  <a:schemeClr val="tx1"/>
                </a:solidFill>
              </a:rPr>
              <a:t>Serious inputs are from UK and France, asking for more study on a few points.</a:t>
            </a:r>
          </a:p>
          <a:p>
            <a:pPr lvl="1">
              <a:buFont typeface="Arial" panose="020B0604020202020204" pitchFamily="34" charset="0"/>
              <a:buChar char="•"/>
            </a:pPr>
            <a:r>
              <a:rPr lang="en-US" sz="1400" dirty="0">
                <a:solidFill>
                  <a:schemeClr val="tx1"/>
                </a:solidFill>
              </a:rPr>
              <a:t>Look at input docs for #7.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&lt;FM57&gt;</a:t>
            </a:r>
            <a:r>
              <a:rPr lang="en-US" altLang="en-US" sz="1600" b="0" dirty="0"/>
              <a:t>  </a:t>
            </a:r>
            <a:r>
              <a:rPr lang="en-US" sz="1400" dirty="0"/>
              <a:t>next meetings #6, 26 Apr, Copenhagen </a:t>
            </a:r>
            <a:r>
              <a:rPr lang="en-US" sz="1100" dirty="0"/>
              <a:t>and #7, 16-17 May, Copenhagen</a:t>
            </a:r>
            <a:endParaRPr lang="en-US" sz="1600" b="0" dirty="0"/>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400" dirty="0">
                <a:solidFill>
                  <a:schemeClr val="tx1"/>
                </a:solidFill>
              </a:rPr>
              <a:t>Nothing of note this week</a:t>
            </a:r>
          </a:p>
          <a:p>
            <a:pPr marL="457200" lvl="1" indent="0"/>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b="0" dirty="0">
                <a:hlinkClick r:id="rId5"/>
              </a:rPr>
              <a:t>&lt;CPG PT D&gt;</a:t>
            </a:r>
            <a:r>
              <a:rPr lang="en-US" sz="1400" b="0" dirty="0"/>
              <a:t>  </a:t>
            </a:r>
            <a:r>
              <a:rPr lang="en-US" sz="1400" dirty="0">
                <a:solidFill>
                  <a:schemeClr val="tx1"/>
                </a:solidFill>
              </a:rPr>
              <a:t>(project team D)</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200" dirty="0">
                <a:solidFill>
                  <a:schemeClr val="tx1"/>
                </a:solidFill>
              </a:rPr>
              <a:t>For WRC 1.16 and 9.1.5 was able to achieve agreement on levels for cars, trains and airplanes, for the 5 GHz band. </a:t>
            </a:r>
          </a:p>
          <a:p>
            <a:pPr lvl="1">
              <a:buFont typeface="Arial" panose="020B0604020202020204" pitchFamily="34" charset="0"/>
              <a:buChar char="•"/>
            </a:pPr>
            <a:r>
              <a:rPr lang="en-US" sz="1200" dirty="0">
                <a:solidFill>
                  <a:schemeClr val="tx1"/>
                </a:solidFill>
              </a:rPr>
              <a:t>France still may have some input coming in on Radar 22 (Giraffe), a rider radar technology is the concern, protecting Giraffe will protect it. This could be contentious.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hlinkClick r:id="rId6"/>
              </a:rPr>
              <a:t>&lt;CPG PT A&gt;</a:t>
            </a:r>
            <a:r>
              <a:rPr lang="en-US" sz="1400" dirty="0"/>
              <a:t>  </a:t>
            </a:r>
            <a:r>
              <a:rPr lang="en-US" sz="1400" dirty="0">
                <a:solidFill>
                  <a:schemeClr val="tx1"/>
                </a:solidFill>
              </a:rPr>
              <a:t>(project team A)</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200" dirty="0">
                <a:solidFill>
                  <a:schemeClr val="tx1"/>
                </a:solidFill>
              </a:rPr>
              <a:t>.</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0198" y="1166549"/>
            <a:ext cx="8235202" cy="5059552"/>
          </a:xfrm>
        </p:spPr>
        <p:txBody>
          <a:bodyPr/>
          <a:lstStyle/>
          <a:p>
            <a:pPr lvl="5">
              <a:buFont typeface="Arial" panose="020B0604020202020204" pitchFamily="34" charset="0"/>
              <a:buChar char="•"/>
            </a:pPr>
            <a:endParaRPr lang="en-US" sz="1200" dirty="0">
              <a:hlinkClick r:id="rId2"/>
            </a:endParaRPr>
          </a:p>
          <a:p>
            <a:pPr>
              <a:buFont typeface="Arial" panose="020B0604020202020204" pitchFamily="34" charset="0"/>
              <a:buChar char="•"/>
            </a:pPr>
            <a:r>
              <a:rPr lang="en-US" sz="1800" dirty="0">
                <a:hlinkClick r:id="rId2"/>
              </a:rPr>
              <a:t>https://www.acma.gov.au/theACMA/draft-five-year-spectrum-outlook-2019-23</a:t>
            </a:r>
            <a:endParaRPr lang="en-US" sz="1800" dirty="0"/>
          </a:p>
          <a:p>
            <a:pPr>
              <a:buFont typeface="Arial" panose="020B0604020202020204" pitchFamily="34" charset="0"/>
              <a:buChar char="•"/>
            </a:pPr>
            <a:r>
              <a:rPr lang="en-US" altLang="en-US" sz="1800" dirty="0">
                <a:hlinkClick r:id="rId3"/>
              </a:rPr>
              <a:t>https://mentor.ieee.org/802.18/dcn/19/18-19-0048-00-0000-acma-draft-five-year-spectrum-outlook-2019-23.docx</a:t>
            </a:r>
            <a:endParaRPr lang="en-US" altLang="en-US" sz="1800" dirty="0"/>
          </a:p>
          <a:p>
            <a:pPr>
              <a:buFont typeface="Arial" panose="020B0604020202020204" pitchFamily="34" charset="0"/>
              <a:buChar char="•"/>
            </a:pPr>
            <a:r>
              <a:rPr lang="en-US" altLang="en-US" sz="1800" dirty="0"/>
              <a:t>Comments due 16 May 2019  (to EC by 03 May – 3 weeks) </a:t>
            </a:r>
          </a:p>
          <a:p>
            <a:pPr lvl="1">
              <a:buFont typeface="Arial" panose="020B0604020202020204" pitchFamily="34" charset="0"/>
              <a:buChar char="•"/>
            </a:pPr>
            <a:r>
              <a:rPr lang="en-AU" sz="1600" dirty="0"/>
              <a:t>3.4–3.575 GHz band; 900 MHz (890–915 MHz and 935–960 MHz); 5.6 GHz (5600–5650 MHz); and more.</a:t>
            </a:r>
          </a:p>
          <a:p>
            <a:pPr lvl="1">
              <a:buFont typeface="Arial" panose="020B0604020202020204" pitchFamily="34" charset="0"/>
              <a:buChar char="•"/>
            </a:pPr>
            <a:r>
              <a:rPr lang="en-AU" sz="1600" dirty="0"/>
              <a:t>There is nothing on the 5925 MHz and above.  </a:t>
            </a:r>
            <a:r>
              <a:rPr lang="en-AU" sz="1600" dirty="0">
                <a:solidFill>
                  <a:srgbClr val="00B0F0"/>
                </a:solidFill>
              </a:rPr>
              <a:t>We need to review if we comment on where is this band and what is going on in the EU with AU an ETSI focused country. </a:t>
            </a:r>
          </a:p>
          <a:p>
            <a:pPr lvl="1">
              <a:buFont typeface="Arial" panose="020B0604020202020204" pitchFamily="34" charset="0"/>
              <a:buChar char="•"/>
            </a:pPr>
            <a:endParaRPr lang="en-AU" sz="1600" dirty="0"/>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11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34136</TotalTime>
  <Words>2182</Words>
  <Application>Microsoft Office PowerPoint</Application>
  <PresentationFormat>On-screen Show (4:3)</PresentationFormat>
  <Paragraphs>342</Paragraphs>
  <Slides>20</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8"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vt:lpstr>
      <vt:lpstr>General Discussion Items</vt:lpstr>
      <vt:lpstr>General Discussion Items</vt:lpstr>
      <vt:lpstr>General Discussion Items</vt:lpstr>
      <vt:lpstr>Actions Required</vt:lpstr>
      <vt:lpstr>Any Other Business</vt:lpstr>
      <vt:lpstr>Adjourn</vt:lpstr>
      <vt:lpstr>PowerPoint Presentation</vt:lpstr>
      <vt:lpstr>Ofcom_Enabling-opportunities-for-innovation, w/2.4 GHz</vt:lpstr>
      <vt:lpstr>Ofcom_Enabling-opportunities-for-innovation, w/2.4 GHz</vt:lpstr>
      <vt:lpstr>FCC NPRM Expanding Broadband to the 896/935 MHz pair-1</vt:lpstr>
      <vt:lpstr>FCC NPRM Expanding Broadband to the 896/935 MHz pair-2</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1360</cp:revision>
  <cp:lastPrinted>1601-01-01T00:00:00Z</cp:lastPrinted>
  <dcterms:created xsi:type="dcterms:W3CDTF">2016-03-03T14:54:45Z</dcterms:created>
  <dcterms:modified xsi:type="dcterms:W3CDTF">2019-04-11T13:36:35Z</dcterms:modified>
</cp:coreProperties>
</file>