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41" r:id="rId3"/>
    <p:sldId id="329" r:id="rId4"/>
    <p:sldId id="330" r:id="rId5"/>
    <p:sldId id="516" r:id="rId6"/>
    <p:sldId id="559" r:id="rId7"/>
    <p:sldId id="517" r:id="rId8"/>
    <p:sldId id="486" r:id="rId9"/>
    <p:sldId id="567" r:id="rId10"/>
    <p:sldId id="570" r:id="rId11"/>
    <p:sldId id="568" r:id="rId12"/>
    <p:sldId id="569" r:id="rId13"/>
    <p:sldId id="560" r:id="rId14"/>
    <p:sldId id="571" r:id="rId15"/>
    <p:sldId id="524" r:id="rId16"/>
    <p:sldId id="498" r:id="rId17"/>
    <p:sldId id="402" r:id="rId18"/>
    <p:sldId id="403"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270" autoAdjust="0"/>
  </p:normalViewPr>
  <p:slideViewPr>
    <p:cSldViewPr>
      <p:cViewPr varScale="1">
        <p:scale>
          <a:sx n="111" d="100"/>
          <a:sy n="111" d="100"/>
        </p:scale>
        <p:origin x="1230"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1092"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05-Apr-19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ept.org/Documents/wg-se/49152/se-19-044a18_draft-ecc-302-report-rlan-6ghz_final-pc"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1">
              <a:buFont typeface="Arial" panose="020B0604020202020204" pitchFamily="34" charset="0"/>
              <a:buChar char="•"/>
            </a:pPr>
            <a:r>
              <a:rPr lang="en-US" sz="1400" dirty="0">
                <a:solidFill>
                  <a:schemeClr val="tx1"/>
                </a:solidFill>
              </a:rPr>
              <a:t>Work was generally positive and kept fact based.  </a:t>
            </a:r>
          </a:p>
          <a:p>
            <a:pPr lvl="1">
              <a:buFont typeface="Arial" panose="020B0604020202020204" pitchFamily="34" charset="0"/>
              <a:buChar char="•"/>
            </a:pPr>
            <a:r>
              <a:rPr lang="en-US" sz="1400" dirty="0">
                <a:solidFill>
                  <a:schemeClr val="tx1"/>
                </a:solidFill>
              </a:rPr>
              <a:t>Much of the meeting was focused on merging 4 contributions from Germany, France, WFA and SES/Intelsat keeping in mind guidance from WGFM. </a:t>
            </a:r>
          </a:p>
          <a:p>
            <a:pPr lvl="1">
              <a:buFont typeface="Arial" panose="020B0604020202020204" pitchFamily="34" charset="0"/>
              <a:buChar char="•"/>
            </a:pPr>
            <a:r>
              <a:rPr lang="en-US" sz="1400" dirty="0"/>
              <a:t>There was some agreement on the technical feasibility for Very Low Power, Low Power Indoor and High Power Outdoor and is detailed in the updated Executive Summary however further work  needed on Report A and later in Report B.</a:t>
            </a:r>
            <a:endParaRPr lang="en-US" sz="1400" dirty="0">
              <a:solidFill>
                <a:schemeClr val="tx1"/>
              </a:solidFill>
            </a:endParaRPr>
          </a:p>
          <a:p>
            <a:pPr lvl="1">
              <a:buFont typeface="Arial" panose="020B0604020202020204" pitchFamily="34" charset="0"/>
              <a:buChar char="•"/>
            </a:pPr>
            <a:r>
              <a:rPr lang="en-US" sz="1400" dirty="0"/>
              <a:t>The section on Communication Based Train Control (CBTC) still needs further work at later meetings when more information will be available from CEPT Report 71 and consultation feedback on draft ECC Report 302.</a:t>
            </a:r>
            <a:endParaRPr lang="en-US" sz="1400" dirty="0">
              <a:solidFill>
                <a:schemeClr val="tx1"/>
              </a:solidFill>
            </a:endParaRPr>
          </a:p>
          <a:p>
            <a:pPr lvl="1">
              <a:buFont typeface="Arial" panose="020B0604020202020204" pitchFamily="34" charset="0"/>
              <a:buChar char="•"/>
            </a:pPr>
            <a:r>
              <a:rPr lang="en-US" sz="1400" dirty="0">
                <a:solidFill>
                  <a:schemeClr val="tx1"/>
                </a:solidFill>
              </a:rPr>
              <a:t>Link to a snapshot of ECC report 302 that results of consultation will be reviewed at the FM57 meeting 26 April. </a:t>
            </a:r>
          </a:p>
          <a:p>
            <a:pPr lvl="2">
              <a:buFont typeface="Arial" panose="020B0604020202020204" pitchFamily="34" charset="0"/>
              <a:buChar char="•"/>
            </a:pPr>
            <a:r>
              <a:rPr lang="en-US" dirty="0">
                <a:solidFill>
                  <a:schemeClr val="tx1"/>
                </a:solidFill>
                <a:hlinkClick r:id="rId3"/>
              </a:rPr>
              <a:t>https://www.cept.org/Documents/wg-se/49152/se-19-044a18_draft-ecc-302-report-rlan-6ghz_final-pc</a:t>
            </a:r>
            <a:r>
              <a:rPr lang="en-US" dirty="0">
                <a:solidFill>
                  <a:schemeClr val="tx1"/>
                </a:solidFill>
              </a:rPr>
              <a:t>       Watch for updates on the CEPT website. </a:t>
            </a:r>
          </a:p>
          <a:p>
            <a:pPr lvl="2">
              <a:buFont typeface="Arial" panose="020B0604020202020204" pitchFamily="34" charset="0"/>
              <a:buChar char="•"/>
            </a:pPr>
            <a:r>
              <a:rPr lang="en-US" dirty="0">
                <a:solidFill>
                  <a:schemeClr val="tx1"/>
                </a:solidFill>
              </a:rPr>
              <a:t>There are sections on RLAN, e.g. w/duty cycle items …, all should look at these. </a:t>
            </a:r>
          </a:p>
          <a:p>
            <a:pPr lvl="1">
              <a:buFont typeface="Arial" panose="020B0604020202020204" pitchFamily="34" charset="0"/>
              <a:buChar char="•"/>
            </a:pPr>
            <a:r>
              <a:rPr lang="en-US" sz="1400" dirty="0">
                <a:solidFill>
                  <a:schemeClr val="tx1"/>
                </a:solidFill>
              </a:rPr>
              <a:t>Document TEMP 006 will be on server soon with details and results of the meeting.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April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 April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April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802.18-19/0046r01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9/18-19-0035-03-0000-ofcom-enabling-opportunities-consultation-form-2-4ghz.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38-00-0000-final-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 Id="rId6" Type="http://schemas.openxmlformats.org/officeDocument/2006/relationships/hyperlink" Target="https://www.federalregister.gov/documents/2019/04/03/2019-06349/commission-proposes-to-reconfigure-the-900-mhz-band-to-facilitate-broadband-services?utm_campaign=subscription%20mailing%20list&amp;utm_source=federalregister.gov&amp;utm_medium=email" TargetMode="External"/><Relationship Id="rId5" Type="http://schemas.openxmlformats.org/officeDocument/2006/relationships/hyperlink" Target="https://www.fcc.gov/ecfs/search/filings?proceedings_name=17-200&amp;sort=date_disseminated,DESC" TargetMode="External"/><Relationship Id="rId4" Type="http://schemas.openxmlformats.org/officeDocument/2006/relationships/hyperlink" Target="https://mentor.ieee.org/802.18/dcn/19/18-19-0028-01-0000-draft-nprm-17-200-expanding-broadband-to-896-935-mhz.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4-177&amp;sort=date_disseminated,DESC" TargetMode="External"/><Relationship Id="rId2" Type="http://schemas.openxmlformats.org/officeDocument/2006/relationships/hyperlink" Target="https://www.federalregister.gov/documents/2019/03/28/2019-05911/notice-of-initial-39-ghz-reconfiguration-procedures?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48-00-0000-acma-draft-five-year-spectrum-outlook-2019-23.docx" TargetMode="External"/><Relationship Id="rId5" Type="http://schemas.openxmlformats.org/officeDocument/2006/relationships/hyperlink" Target="https://www.acma.gov.au/theACMA/draft-five-year-spectrum-outlook-2019-23" TargetMode="External"/><Relationship Id="rId4" Type="http://schemas.openxmlformats.org/officeDocument/2006/relationships/hyperlink" Target="https://www.fcc.gov/ecfs/search/filings?proceedings_name=19-59&amp;sort=date_disseminated,DESC"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ederalregister.gov/citation/83-FR-42043" TargetMode="External"/><Relationship Id="rId2" Type="http://schemas.openxmlformats.org/officeDocument/2006/relationships/hyperlink" Target="https://www.federalregister.gov/documents/2019/04/04/2019-06472/expanding-flexible-use-of-the-37-to-42-ghz-band?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9/03/28/2019-05911/notice-of-initial-39-ghz-reconfiguration-procedures?utm_campaign=subscription%20mailing%20list&amp;utm_source=federalregister.gov&amp;utm_medium=email"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44-00-0000-minutes-28mar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cept.org/ecc/groups/ecc/cpg/cpg-pt-a/client/introduction/" TargetMode="External"/><Relationship Id="rId5" Type="http://schemas.openxmlformats.org/officeDocument/2006/relationships/hyperlink" Target="https://cept.org/ecc/groups/ecc/cpg/cpg-pt-d/client/introduction/" TargetMode="Externa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45" TargetMode="Externa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04 April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28 March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4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endParaRPr lang="en-US" sz="1800" dirty="0">
              <a:solidFill>
                <a:srgbClr val="00B0F0"/>
              </a:solidFill>
            </a:endParaRPr>
          </a:p>
          <a:p>
            <a:pPr lvl="0">
              <a:buFont typeface="Arial" panose="020B0604020202020204" pitchFamily="34" charset="0"/>
              <a:buChar char="•"/>
            </a:pPr>
            <a:r>
              <a:rPr lang="en-US" sz="1800" u="sng" dirty="0">
                <a:solidFill>
                  <a:schemeClr val="tx1"/>
                </a:solidFill>
              </a:rPr>
              <a:t>Motion:</a:t>
            </a:r>
            <a:r>
              <a:rPr lang="en-US" sz="1800" dirty="0">
                <a:solidFill>
                  <a:schemeClr val="tx1"/>
                </a:solidFill>
              </a:rPr>
              <a:t> Move to approve the comments in </a:t>
            </a:r>
            <a:r>
              <a:rPr lang="en-US" sz="1800" dirty="0">
                <a:solidFill>
                  <a:schemeClr val="bg1">
                    <a:lumMod val="65000"/>
                  </a:schemeClr>
                </a:solidFill>
                <a:hlinkClick r:id="rId2"/>
              </a:rPr>
              <a:t>https://mentor.ieee.org/802.18/dcn/19/18-19-0035-03-0000-ofcom-enabling-opportunities-consultation-form-2-4ghz.docx</a:t>
            </a:r>
            <a:r>
              <a:rPr lang="en-US" sz="1800" dirty="0">
                <a:solidFill>
                  <a:schemeClr val="tx1"/>
                </a:solidFill>
              </a:rPr>
              <a:t>; response to Ofcom on enabling opportunities consultation including 2390-2400 </a:t>
            </a:r>
            <a:r>
              <a:rPr lang="en-US" sz="1800" dirty="0" err="1">
                <a:solidFill>
                  <a:schemeClr val="tx1"/>
                </a:solidFill>
              </a:rPr>
              <a:t>MHz.</a:t>
            </a:r>
            <a:r>
              <a:rPr lang="en-US" sz="1800" dirty="0">
                <a:solidFill>
                  <a:schemeClr val="tx1"/>
                </a:solidFill>
              </a:rPr>
              <a:t>  </a:t>
            </a:r>
            <a:r>
              <a:rPr lang="en-GB" sz="1800" dirty="0">
                <a:solidFill>
                  <a:schemeClr val="tx1"/>
                </a:solidFill>
              </a:rPr>
              <a:t>For review and approval by the EC for sending to the Ofcom before 17 April 2019. The Chair of 802.18 is authorized to make editorial changes as necessary.</a:t>
            </a:r>
            <a:endParaRPr lang="en-US" sz="1800" dirty="0">
              <a:solidFill>
                <a:schemeClr val="tx1"/>
              </a:solidFill>
            </a:endParaRPr>
          </a:p>
          <a:p>
            <a:pPr>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800" dirty="0">
                <a:solidFill>
                  <a:schemeClr val="tx1"/>
                </a:solidFill>
              </a:rPr>
              <a:t>Move by:		Mike Lynch (</a:t>
            </a:r>
            <a:r>
              <a:rPr lang="en-US" sz="1800" dirty="0" err="1">
                <a:solidFill>
                  <a:schemeClr val="tx1"/>
                </a:solidFill>
              </a:rPr>
              <a:t>MJLynch</a:t>
            </a:r>
            <a:r>
              <a:rPr lang="en-US" sz="1800" dirty="0">
                <a:solidFill>
                  <a:schemeClr val="tx1"/>
                </a:solidFill>
              </a:rPr>
              <a:t> Assoc.)</a:t>
            </a:r>
          </a:p>
          <a:p>
            <a:pPr>
              <a:buFont typeface="Arial" panose="020B0604020202020204" pitchFamily="34" charset="0"/>
              <a:buChar char="•"/>
            </a:pPr>
            <a:r>
              <a:rPr lang="en-US" sz="1800" dirty="0">
                <a:solidFill>
                  <a:schemeClr val="tx1"/>
                </a:solidFill>
              </a:rPr>
              <a:t>Second by:	Tim Harrington (Pro ID)</a:t>
            </a:r>
          </a:p>
          <a:p>
            <a:pPr>
              <a:buFont typeface="Arial" panose="020B0604020202020204" pitchFamily="34" charset="0"/>
              <a:buChar char="•"/>
            </a:pPr>
            <a:r>
              <a:rPr lang="en-US" sz="1800" dirty="0">
                <a:solidFill>
                  <a:schemeClr val="tx1"/>
                </a:solidFill>
              </a:rPr>
              <a:t>Discussion:      None</a:t>
            </a:r>
          </a:p>
          <a:p>
            <a:pPr>
              <a:buFont typeface="Arial" panose="020B0604020202020204" pitchFamily="34" charset="0"/>
              <a:buChar char="•"/>
            </a:pPr>
            <a:r>
              <a:rPr lang="en-US" sz="1800" dirty="0">
                <a:solidFill>
                  <a:schemeClr val="tx1"/>
                </a:solidFill>
              </a:rPr>
              <a:t>Vote:         	 _7_ Yes        _0_ No          _0_ Abstain </a:t>
            </a:r>
          </a:p>
          <a:p>
            <a:pPr>
              <a:buFont typeface="Arial" panose="020B0604020202020204" pitchFamily="34" charset="0"/>
              <a:buChar char="•"/>
            </a:pPr>
            <a:r>
              <a:rPr lang="en-US" sz="1800" dirty="0">
                <a:solidFill>
                  <a:schemeClr val="tx1"/>
                </a:solidFill>
              </a:rPr>
              <a:t>Motion:		 Passed</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 In attendance: 7</a:t>
            </a:r>
          </a:p>
          <a:p>
            <a:pPr marL="0" indent="0">
              <a:spcBef>
                <a:spcPts val="0"/>
              </a:spcBef>
            </a:pPr>
            <a:endParaRPr lang="en-US" sz="1400" dirty="0">
              <a:solidFill>
                <a:srgbClr val="00B0F0"/>
              </a:solidFill>
            </a:endParaRPr>
          </a:p>
          <a:p>
            <a:pPr lvl="1">
              <a:spcBef>
                <a:spcPts val="0"/>
              </a:spcBef>
              <a:buFont typeface="Arial" panose="020B0604020202020204" pitchFamily="34" charset="0"/>
              <a:buChar char="•"/>
            </a:pPr>
            <a:endParaRPr lang="en-US" sz="14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04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1254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r>
              <a:rPr lang="en-US" sz="1400" dirty="0"/>
              <a:t>-1</a:t>
            </a:r>
            <a:endParaRPr lang="en-US" sz="2400" dirty="0"/>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800" b="0" dirty="0">
                <a:hlinkClick r:id="rId2"/>
              </a:rPr>
              <a:t>Notice of Proposed Rulemaking</a:t>
            </a:r>
            <a:r>
              <a:rPr lang="en-US" sz="1800" b="0" dirty="0"/>
              <a:t> that proposes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600" dirty="0">
                <a:solidFill>
                  <a:schemeClr val="tx1"/>
                </a:solidFill>
              </a:rPr>
              <a:t>Final:  </a:t>
            </a:r>
            <a:r>
              <a:rPr lang="en-US" sz="1600" dirty="0">
                <a:solidFill>
                  <a:schemeClr val="tx1"/>
                </a:solidFill>
                <a:hlinkClick r:id="rId3"/>
              </a:rPr>
              <a:t>https://mentor.ieee.org/802.18/dcn/19/18-19-0038-00-0000-final-nprm-17-200-expanding-broadband-to-896-935-mhz.pdf</a:t>
            </a:r>
            <a:r>
              <a:rPr lang="en-US" sz="1600" dirty="0">
                <a:solidFill>
                  <a:schemeClr val="tx1"/>
                </a:solidFill>
              </a:rPr>
              <a:t>  </a:t>
            </a:r>
            <a:r>
              <a:rPr lang="en-US" sz="1600" b="0" dirty="0">
                <a:solidFill>
                  <a:schemeClr val="tx1"/>
                </a:solidFill>
              </a:rPr>
              <a:t>  </a:t>
            </a:r>
            <a:r>
              <a:rPr lang="en-US" sz="1400" b="0" dirty="0">
                <a:solidFill>
                  <a:schemeClr val="tx1"/>
                </a:solidFill>
              </a:rPr>
              <a:t>   </a:t>
            </a:r>
            <a:r>
              <a:rPr lang="en-US" sz="1400" b="0" dirty="0">
                <a:solidFill>
                  <a:schemeClr val="tx1"/>
                </a:solidFill>
                <a:hlinkClick r:id="rId4"/>
              </a:rPr>
              <a:t>&lt;18-19-0028r01 is the highlighted draft version)&gt;</a:t>
            </a:r>
            <a:endParaRPr lang="en-US" sz="1400" b="0" dirty="0">
              <a:solidFill>
                <a:schemeClr val="tx1"/>
              </a:solidFill>
            </a:endParaRPr>
          </a:p>
          <a:p>
            <a:pPr>
              <a:buFont typeface="Arial" panose="020B0604020202020204" pitchFamily="34" charset="0"/>
              <a:buChar char="•"/>
            </a:pPr>
            <a:r>
              <a:rPr lang="en-US" sz="1800" b="0" dirty="0">
                <a:solidFill>
                  <a:schemeClr val="tx1"/>
                </a:solidFill>
              </a:rPr>
              <a:t>The proceeding:  </a:t>
            </a:r>
            <a:r>
              <a:rPr lang="en-US" sz="1800" b="0" dirty="0">
                <a:solidFill>
                  <a:schemeClr val="tx1"/>
                </a:solidFill>
                <a:hlinkClick r:id="rId5"/>
              </a:rPr>
              <a:t>https://www.fcc.gov/ecfs/search/filings?proceedings_name=17-200&amp;sort=date_disseminated,DESC</a:t>
            </a:r>
            <a:r>
              <a:rPr lang="en-US" sz="1800" b="0" dirty="0">
                <a:solidFill>
                  <a:schemeClr val="tx1"/>
                </a:solidFill>
              </a:rPr>
              <a:t> </a:t>
            </a:r>
          </a:p>
          <a:p>
            <a:pPr>
              <a:buFont typeface="Arial" panose="020B0604020202020204" pitchFamily="34" charset="0"/>
              <a:buChar char="•"/>
            </a:pPr>
            <a:r>
              <a:rPr lang="en-US" sz="1800" b="0" dirty="0">
                <a:solidFill>
                  <a:schemeClr val="tx1"/>
                </a:solidFill>
              </a:rPr>
              <a:t>This is for the 896-901/935-940MHz land mobile licenses band today. </a:t>
            </a:r>
          </a:p>
          <a:p>
            <a:pPr lvl="1">
              <a:buFont typeface="Arial" panose="020B0604020202020204" pitchFamily="34" charset="0"/>
              <a:buChar char="•"/>
            </a:pPr>
            <a:r>
              <a:rPr lang="en-US" sz="1600" dirty="0"/>
              <a:t>Some </a:t>
            </a:r>
            <a:r>
              <a:rPr lang="en-US" sz="1600" b="0" dirty="0"/>
              <a:t>want the FCC to reorganize spectrum so they can have 3 MHz paired for private LTE, moving existing LMR users elsewhere.</a:t>
            </a:r>
            <a:endParaRPr lang="en-US" sz="16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Dates announced Wednesday morning 03 April:  </a:t>
            </a:r>
          </a:p>
          <a:p>
            <a:pPr>
              <a:buFont typeface="Arial" panose="020B0604020202020204" pitchFamily="34" charset="0"/>
              <a:buChar char="•"/>
            </a:pPr>
            <a:r>
              <a:rPr lang="en-US" sz="1800" b="0" dirty="0">
                <a:solidFill>
                  <a:schemeClr val="tx1"/>
                </a:solidFill>
              </a:rPr>
              <a:t>Comments due: 03May19; 	Reply Comments due: 03June19</a:t>
            </a:r>
          </a:p>
          <a:p>
            <a:pPr lvl="1">
              <a:buFont typeface="Arial" panose="020B0604020202020204" pitchFamily="34" charset="0"/>
              <a:buChar char="•"/>
            </a:pPr>
            <a:r>
              <a:rPr lang="en-US" sz="1400" dirty="0">
                <a:hlinkClick r:id="rId6"/>
              </a:rPr>
              <a:t>https://www.federalregister.gov/documents/2019/04/03/2019-06349/commission-proposes-to-reconfigure-the-900-mhz-band-to-facilitate-broadband-services?utm_campaign=subscription%20mailing%20list&amp;utm_source=federalregister.gov&amp;utm_medium=email</a:t>
            </a:r>
            <a:r>
              <a:rPr lang="en-US" sz="1400" dirty="0"/>
              <a:t> </a:t>
            </a:r>
            <a:endParaRPr lang="en-US" sz="1400" b="0" dirty="0">
              <a:solidFill>
                <a:schemeClr val="tx1"/>
              </a:solidFill>
            </a:endParaRPr>
          </a:p>
          <a:p>
            <a:pPr>
              <a:buFont typeface="Arial" panose="020B0604020202020204" pitchFamily="34" charset="0"/>
              <a:buChar char="•"/>
            </a:pPr>
            <a:endParaRPr lang="en-US" sz="1800" b="0" dirty="0">
              <a:solidFill>
                <a:schemeClr val="tx1"/>
              </a:solidFill>
            </a:endParaRPr>
          </a:p>
          <a:p>
            <a:pPr lvl="4">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r>
              <a:rPr lang="en-US" sz="1400" dirty="0"/>
              <a:t>-2</a:t>
            </a:r>
            <a:endParaRPr lang="en-US" sz="2400" dirty="0"/>
          </a:p>
        </p:txBody>
      </p:sp>
      <p:sp>
        <p:nvSpPr>
          <p:cNvPr id="3" name="Content Placeholder 2"/>
          <p:cNvSpPr>
            <a:spLocks noGrp="1"/>
          </p:cNvSpPr>
          <p:nvPr>
            <p:ph idx="1"/>
          </p:nvPr>
        </p:nvSpPr>
        <p:spPr>
          <a:xfrm>
            <a:off x="685800" y="1161919"/>
            <a:ext cx="8382000" cy="5293520"/>
          </a:xfrm>
        </p:spPr>
        <p:txBody>
          <a:bodyPr/>
          <a:lstStyle/>
          <a:p>
            <a:pPr>
              <a:spcBef>
                <a:spcPts val="0"/>
              </a:spcBef>
              <a:buFont typeface="Arial" panose="020B0604020202020204" pitchFamily="34" charset="0"/>
              <a:buChar char="•"/>
            </a:pPr>
            <a:r>
              <a:rPr lang="en-US" sz="1800" b="0" dirty="0">
                <a:solidFill>
                  <a:schemeClr val="tx1"/>
                </a:solidFill>
              </a:rPr>
              <a:t>802.11 &amp; 802.15 both have standards in between this pair, as well as all the road tolling is there.</a:t>
            </a:r>
          </a:p>
          <a:p>
            <a:pPr>
              <a:spcBef>
                <a:spcPts val="0"/>
              </a:spcBef>
              <a:buFont typeface="Arial" panose="020B0604020202020204" pitchFamily="34" charset="0"/>
              <a:buChar char="•"/>
            </a:pPr>
            <a:r>
              <a:rPr lang="en-US" sz="1800" b="0" dirty="0">
                <a:solidFill>
                  <a:schemeClr val="tx1"/>
                </a:solidFill>
              </a:rPr>
              <a:t>We may do comments, will review in upcoming teleconferences. </a:t>
            </a:r>
          </a:p>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b="0" dirty="0">
                <a:solidFill>
                  <a:schemeClr val="tx1"/>
                </a:solidFill>
              </a:rPr>
              <a:t>Would we need to focus on the ‘use’ of the band in recent years, since the rules have been higher power in this band all along. </a:t>
            </a:r>
          </a:p>
          <a:p>
            <a:pPr lvl="3">
              <a:buFont typeface="Arial" panose="020B0604020202020204" pitchFamily="34" charset="0"/>
              <a:buChar char="•"/>
            </a:pPr>
            <a:endParaRPr lang="en-US" sz="1000" b="0" dirty="0">
              <a:solidFill>
                <a:srgbClr val="00B0F0"/>
              </a:solidFill>
            </a:endParaRPr>
          </a:p>
          <a:p>
            <a:pPr>
              <a:buFont typeface="Arial" panose="020B0604020202020204" pitchFamily="34" charset="0"/>
              <a:buChar char="•"/>
            </a:pPr>
            <a:r>
              <a:rPr lang="en-US" sz="1800" b="0" dirty="0">
                <a:solidFill>
                  <a:srgbClr val="00B0F0"/>
                </a:solidFill>
              </a:rPr>
              <a:t>To-do:1. Look at the other filings (to-do) </a:t>
            </a:r>
            <a:r>
              <a:rPr lang="en-US" sz="1800" b="0" dirty="0">
                <a:solidFill>
                  <a:schemeClr val="tx1"/>
                </a:solidFill>
              </a:rPr>
              <a:t>2.Compare power levels from today’s rules. </a:t>
            </a:r>
          </a:p>
          <a:p>
            <a:pPr lvl="1">
              <a:buFont typeface="Arial" panose="020B0604020202020204" pitchFamily="34" charset="0"/>
              <a:buChar char="•"/>
            </a:pPr>
            <a:r>
              <a:rPr lang="en-US" sz="1600" dirty="0"/>
              <a:t>We propose to permit an effective radiated power for base and repeater stations in the broadband segment not to exceed 400 watts/megahertz in non-rural areas and 800 watts/megahertz in rural areas, with the maximum permissible power decreasing as the HAAT rises above 304 meters. </a:t>
            </a:r>
          </a:p>
          <a:p>
            <a:r>
              <a:rPr lang="en-US" sz="1800" b="0" dirty="0"/>
              <a:t>Found in today’s rules: §90.635  Limitations on power and antenna height.</a:t>
            </a:r>
          </a:p>
          <a:p>
            <a:pPr lvl="1">
              <a:buAutoNum type="alphaLcParenBoth"/>
            </a:pPr>
            <a:r>
              <a:rPr lang="en-US" sz="1600" b="0" dirty="0"/>
              <a:t>The effective radiated power and antenna height for base stations may not exceed 1 kilowatt (30 </a:t>
            </a:r>
            <a:r>
              <a:rPr lang="en-US" sz="1600" b="0" dirty="0" err="1"/>
              <a:t>dBw</a:t>
            </a:r>
            <a:r>
              <a:rPr lang="en-US" sz="1600" b="0" dirty="0"/>
              <a:t>) and 304 m. (1,000 ft.) above average terrain (AAT), respectively, or the equivalent thereof as determined from the Table. </a:t>
            </a:r>
            <a:r>
              <a:rPr lang="en-US" sz="1600" b="0" dirty="0">
                <a:solidFill>
                  <a:schemeClr val="tx1"/>
                </a:solidFill>
              </a:rPr>
              <a:t> </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Interest is not there to comment.  Will move to general discussion items for a few weeks. </a:t>
            </a: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342213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235202" cy="5059552"/>
          </a:xfrm>
        </p:spPr>
        <p:txBody>
          <a:bodyPr/>
          <a:lstStyle/>
          <a:p>
            <a:pPr>
              <a:buFont typeface="Arial" panose="020B0604020202020204" pitchFamily="34" charset="0"/>
              <a:buChar char="•"/>
            </a:pPr>
            <a:r>
              <a:rPr lang="en-US" sz="1800" dirty="0">
                <a:hlinkClick r:id="rId2"/>
              </a:rPr>
              <a:t>FCC &lt;39GHz - reconsideration&gt;</a:t>
            </a:r>
            <a:r>
              <a:rPr lang="en-US" sz="1800" dirty="0"/>
              <a:t> </a:t>
            </a:r>
            <a:r>
              <a:rPr lang="en-US" sz="1800" b="0" dirty="0"/>
              <a:t> - FYI.</a:t>
            </a:r>
          </a:p>
          <a:p>
            <a:pPr lvl="1">
              <a:buFont typeface="Arial" panose="020B0604020202020204" pitchFamily="34" charset="0"/>
              <a:buChar char="•"/>
            </a:pPr>
            <a:r>
              <a:rPr lang="en-US" sz="1400" b="0" dirty="0"/>
              <a:t>FCC </a:t>
            </a:r>
            <a:r>
              <a:rPr lang="en-US" sz="1400" dirty="0"/>
              <a:t>seeks comment on the next steps toward implementing the procedures to reconfigure the 39 GHz band in preparation for the incentive auction that will offer new flexible use licenses in the Upper 37 GHz, 39 GHz, and 47 GHz bands. </a:t>
            </a:r>
          </a:p>
          <a:p>
            <a:pPr lvl="1">
              <a:buFont typeface="Arial" panose="020B0604020202020204" pitchFamily="34" charset="0"/>
              <a:buChar char="•"/>
            </a:pPr>
            <a:r>
              <a:rPr lang="en-US" sz="1400" b="0" dirty="0"/>
              <a:t>Comments are due on or before April 15, 2019; reply comments are due on or before April 26, 2019.</a:t>
            </a:r>
          </a:p>
          <a:p>
            <a:pPr lvl="1">
              <a:buFont typeface="Arial" panose="020B0604020202020204" pitchFamily="34" charset="0"/>
              <a:buChar char="•"/>
            </a:pPr>
            <a:r>
              <a:rPr lang="en-US" sz="1400" b="0" dirty="0"/>
              <a:t>Spectrum Bands above 24 GHz:</a:t>
            </a:r>
            <a:endParaRPr lang="en-US" sz="1400" dirty="0"/>
          </a:p>
          <a:p>
            <a:pPr lvl="1">
              <a:spcBef>
                <a:spcPts val="0"/>
              </a:spcBef>
              <a:buFont typeface="Arial" panose="020B0604020202020204" pitchFamily="34" charset="0"/>
              <a:buChar char="•"/>
            </a:pPr>
            <a:r>
              <a:rPr lang="en-US" sz="1400" dirty="0">
                <a:hlinkClick r:id="rId3"/>
              </a:rPr>
              <a:t>https://www.fcc.gov/ecfs/search/filings?proceedings_name=14-177&amp;sort=date_disseminated,DESC</a:t>
            </a:r>
            <a:endParaRPr lang="en-US" sz="1400" dirty="0">
              <a:hlinkClick r:id="rId4"/>
            </a:endParaRPr>
          </a:p>
          <a:p>
            <a:pPr lvl="1">
              <a:buFont typeface="Arial" panose="020B0604020202020204" pitchFamily="34" charset="0"/>
              <a:buChar char="•"/>
            </a:pPr>
            <a:r>
              <a:rPr lang="en-US" sz="1400" b="0" dirty="0"/>
              <a:t>The auction:</a:t>
            </a:r>
            <a:endParaRPr lang="en-US" sz="1400" dirty="0"/>
          </a:p>
          <a:p>
            <a:pPr lvl="1">
              <a:spcBef>
                <a:spcPts val="0"/>
              </a:spcBef>
              <a:buFont typeface="Arial" panose="020B0604020202020204" pitchFamily="34" charset="0"/>
              <a:buChar char="•"/>
            </a:pPr>
            <a:r>
              <a:rPr lang="en-US" sz="1400" dirty="0">
                <a:hlinkClick r:id="rId4"/>
              </a:rPr>
              <a:t>https://www.fcc.gov/ecfs/search/filings?proceedings_name=19-59&amp;sort=date_disseminated,DESC</a:t>
            </a:r>
            <a:r>
              <a:rPr lang="en-US" sz="1400" dirty="0"/>
              <a:t> </a:t>
            </a:r>
            <a:endParaRPr lang="en-US" altLang="en-US" sz="1400" dirty="0">
              <a:solidFill>
                <a:schemeClr val="tx1"/>
              </a:solidFill>
            </a:endParaRPr>
          </a:p>
          <a:p>
            <a:pPr lvl="5">
              <a:buFont typeface="Arial" panose="020B0604020202020204" pitchFamily="34" charset="0"/>
              <a:buChar char="•"/>
            </a:pPr>
            <a:endParaRPr lang="en-US" sz="1200" dirty="0">
              <a:hlinkClick r:id="rId5"/>
            </a:endParaRPr>
          </a:p>
          <a:p>
            <a:pPr>
              <a:buFont typeface="Arial" panose="020B0604020202020204" pitchFamily="34" charset="0"/>
              <a:buChar char="•"/>
            </a:pPr>
            <a:r>
              <a:rPr lang="en-US" sz="1800" dirty="0">
                <a:hlinkClick r:id="rId5"/>
              </a:rPr>
              <a:t>https://www.acma.gov.au/theACMA/draft-five-year-spectrum-outlook-2019-23</a:t>
            </a:r>
            <a:endParaRPr lang="en-US" sz="1800" dirty="0"/>
          </a:p>
          <a:p>
            <a:pPr lvl="1">
              <a:buFont typeface="Arial" panose="020B0604020202020204" pitchFamily="34" charset="0"/>
              <a:buChar char="•"/>
            </a:pPr>
            <a:r>
              <a:rPr lang="en-US" altLang="en-US" sz="1600" dirty="0">
                <a:hlinkClick r:id="rId6"/>
              </a:rPr>
              <a:t>https://mentor.ieee.org/802.18/dcn/19/18-19-0048-00-0000-acma-draft-five-year-spectrum-outlook-2019-23.docx</a:t>
            </a:r>
            <a:r>
              <a:rPr lang="en-US" altLang="en-US" sz="1600" dirty="0"/>
              <a:t> 		   Comments due 16 May 2019</a:t>
            </a:r>
          </a:p>
          <a:p>
            <a:pPr lvl="1">
              <a:buFont typeface="Arial" panose="020B0604020202020204" pitchFamily="34" charset="0"/>
              <a:buChar char="•"/>
            </a:pPr>
            <a:r>
              <a:rPr lang="en-AU" sz="1600" dirty="0"/>
              <a:t>3.4–3.575 GHz band; 900 MHz (890–915 MHz and 935–960 MHz); 5.6 GHz (5600–5650 MHz); and more.</a:t>
            </a:r>
          </a:p>
          <a:p>
            <a:pPr lvl="1">
              <a:buFont typeface="Arial" panose="020B0604020202020204" pitchFamily="34" charset="0"/>
              <a:buChar char="•"/>
            </a:pPr>
            <a:r>
              <a:rPr lang="en-AU" sz="1600" dirty="0"/>
              <a:t>There is nothing on the 5925 MHz and above.  </a:t>
            </a:r>
            <a:r>
              <a:rPr lang="en-AU" sz="1600" dirty="0">
                <a:solidFill>
                  <a:srgbClr val="00B0F0"/>
                </a:solidFill>
              </a:rPr>
              <a:t>We need to review if we comment on where is this band and what is going on in the EU with AU an ETSI focused country. </a:t>
            </a:r>
          </a:p>
          <a:p>
            <a:pPr lvl="1">
              <a:buFont typeface="Arial" panose="020B0604020202020204" pitchFamily="34" charset="0"/>
              <a:buChar char="•"/>
            </a:pPr>
            <a:endParaRPr lang="en-AU" sz="1600" dirty="0"/>
          </a:p>
          <a:p>
            <a:pPr lvl="1">
              <a:buFont typeface="Arial" panose="020B0604020202020204" pitchFamily="34" charset="0"/>
              <a:buChar char="•"/>
            </a:pPr>
            <a:endParaRPr lang="en-US" altLang="en-US" sz="1600" dirty="0"/>
          </a:p>
          <a:p>
            <a:pPr lvl="1">
              <a:buFont typeface="Arial" panose="020B0604020202020204" pitchFamily="34" charset="0"/>
              <a:buChar char="•"/>
            </a:pPr>
            <a:endParaRPr lang="en-US" alt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04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1800" dirty="0"/>
              <a:t>Expanding Flexible Use of the 3.7 to 4.2 GHz Band – FYI. </a:t>
            </a:r>
          </a:p>
          <a:p>
            <a:pPr>
              <a:buFont typeface="Arial" panose="020B0604020202020204" pitchFamily="34" charset="0"/>
              <a:buChar char="•"/>
            </a:pPr>
            <a:r>
              <a:rPr lang="en-US" sz="1200" dirty="0">
                <a:hlinkClick r:id="rId2"/>
              </a:rPr>
              <a:t>https://www.federalregister.gov/documents/2019/04/04/2019-06472/expanding-flexible-use-of-the-37-to-42-ghz-band?utm_campaign=subscription%20mailing%20list&amp;utm_source=federalregister.gov&amp;utm_medium=email</a:t>
            </a:r>
            <a:r>
              <a:rPr lang="en-US" sz="1200" dirty="0"/>
              <a:t> </a:t>
            </a:r>
            <a:endParaRPr lang="en-US" sz="1200" b="0" dirty="0"/>
          </a:p>
          <a:p>
            <a:pPr>
              <a:buFont typeface="Arial" panose="020B0604020202020204" pitchFamily="34" charset="0"/>
              <a:buChar char="•"/>
            </a:pPr>
            <a:r>
              <a:rPr lang="en-US" sz="1800" b="0" dirty="0"/>
              <a:t>The Earth Station and Space Station Information Collections in paragraphs 7-12 of the Order published at </a:t>
            </a:r>
            <a:r>
              <a:rPr lang="en-US" sz="1800" b="0" dirty="0">
                <a:hlinkClick r:id="rId3"/>
              </a:rPr>
              <a:t>83 FR 42043</a:t>
            </a:r>
            <a:r>
              <a:rPr lang="en-US" sz="1800" b="0" dirty="0"/>
              <a:t>, August 20, 2018, are effective April 4, 2019.</a:t>
            </a:r>
            <a:endParaRPr lang="en-US" sz="1800" dirty="0">
              <a:hlinkClick r:id="rId4"/>
            </a:endParaRPr>
          </a:p>
          <a:p>
            <a:pPr>
              <a:buFont typeface="Arial" panose="020B0604020202020204" pitchFamily="34" charset="0"/>
              <a:buChar char="•"/>
            </a:pPr>
            <a:r>
              <a:rPr lang="en-US" sz="1600" b="0" dirty="0"/>
              <a:t>In this proceeding, the Commission seeks to identify potential opportunities for additional terrestrial use for wireless broadband services of 500 megahertz of mid-band spectrum between 3.7-4.2 GHz. In response to concerns that the Commission's information regarding current use of the band is inaccurate and/or incomplete, the Commission adopted an Order requesting additional information from operators in the fixed-satellite service (FSS). Specifically, for FSS operators in the 3.7-4.2 GHz band, the Order (1) requests additional information on the operations of temporary-fixed earth station licensees, and (2) requests additional information on the operations of space stations. </a:t>
            </a:r>
          </a:p>
          <a:p>
            <a:pPr>
              <a:buFont typeface="Arial" panose="020B0604020202020204" pitchFamily="34" charset="0"/>
              <a:buChar char="•"/>
            </a:pPr>
            <a:endParaRPr lang="en-US" altLang="en-US" sz="1600" b="0" dirty="0"/>
          </a:p>
          <a:p>
            <a:pPr>
              <a:buFont typeface="Arial" panose="020B0604020202020204" pitchFamily="34" charset="0"/>
              <a:buChar char="•"/>
            </a:pPr>
            <a:r>
              <a:rPr lang="en-US" altLang="en-US" sz="1600" b="0" dirty="0"/>
              <a:t>They are looking at Point to MP, BBFWA, Broad Band Fixed Wireless Access.  (not RLAN)</a:t>
            </a:r>
          </a:p>
          <a:p>
            <a:pPr>
              <a:buFont typeface="Arial" panose="020B0604020202020204" pitchFamily="34" charset="0"/>
              <a:buChar char="•"/>
            </a:pPr>
            <a:endParaRPr lang="en-US" alt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04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42807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Chair to start Ofcom EC ballot. </a:t>
            </a:r>
          </a:p>
          <a:p>
            <a:pPr>
              <a:buFont typeface="Arial" panose="020B0604020202020204" pitchFamily="34" charset="0"/>
              <a:buChar char="•"/>
            </a:pPr>
            <a:r>
              <a:rPr lang="en-US" sz="1800" dirty="0">
                <a:solidFill>
                  <a:srgbClr val="00B0F0"/>
                </a:solidFill>
              </a:rPr>
              <a:t>Review ACMA 5 Year outlook for possible comments or not. </a:t>
            </a:r>
          </a:p>
          <a:p>
            <a:pPr>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04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 None brought up.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04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11 April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15:48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 April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04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21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 April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04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sz="1400" b="0" dirty="0"/>
              <a:t>Ofcom Consultation on enabling opportunities for innovation, </a:t>
            </a:r>
          </a:p>
          <a:p>
            <a:pPr lvl="1">
              <a:buFont typeface="Arial" panose="020B0604020202020204" pitchFamily="34" charset="0"/>
              <a:buChar char="•"/>
            </a:pPr>
            <a:r>
              <a:rPr lang="en-US" sz="1400" dirty="0"/>
              <a:t>NPRM Expanding Broadband to the 896 / 935 MHz PLMR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FCC NPRM at 895/935</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Ofcom Consultation on enabling opportunities for innovation, </a:t>
            </a:r>
          </a:p>
          <a:p>
            <a:pPr lvl="1">
              <a:spcBef>
                <a:spcPts val="0"/>
              </a:spcBef>
              <a:buFont typeface="Arial" panose="020B0604020202020204" pitchFamily="34" charset="0"/>
              <a:buChar char="•"/>
            </a:pPr>
            <a:r>
              <a:rPr lang="en-US" sz="1400" dirty="0"/>
              <a:t>Includes 2390-2400 MHz</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NPRM Expanding Broadband to the 896 / 935 MHz PLMR Band, </a:t>
            </a:r>
            <a:r>
              <a:rPr lang="en-US" sz="1400" b="0" dirty="0">
                <a:solidFill>
                  <a:schemeClr val="tx1"/>
                </a:solidFill>
              </a:rPr>
              <a:t>Adjacent to 902-928MHz</a:t>
            </a:r>
          </a:p>
          <a:p>
            <a:pPr lvl="1">
              <a:spcBef>
                <a:spcPts val="0"/>
              </a:spcBef>
              <a:buFont typeface="Arial" panose="020B0604020202020204" pitchFamily="34" charset="0"/>
              <a:buChar char="•"/>
            </a:pPr>
            <a:r>
              <a:rPr lang="en-US" sz="1400" dirty="0">
                <a:solidFill>
                  <a:schemeClr val="tx1"/>
                </a:solidFill>
              </a:rPr>
              <a:t>Comments due: 03May19; </a:t>
            </a:r>
          </a:p>
          <a:p>
            <a:pPr lvl="1">
              <a:spcBef>
                <a:spcPts val="0"/>
              </a:spcBef>
              <a:buFont typeface="Arial" panose="020B0604020202020204" pitchFamily="34" charset="0"/>
              <a:buChar char="•"/>
            </a:pPr>
            <a:r>
              <a:rPr lang="en-US" sz="1400" dirty="0">
                <a:solidFill>
                  <a:schemeClr val="tx1"/>
                </a:solidFill>
              </a:rPr>
              <a:t>Reply Comments due: 03June19</a:t>
            </a:r>
          </a:p>
          <a:p>
            <a:pPr lvl="1">
              <a:spcBef>
                <a:spcPts val="0"/>
              </a:spcBef>
              <a:buFont typeface="Arial" panose="020B0604020202020204" pitchFamily="34" charset="0"/>
              <a:buChar char="•"/>
            </a:pPr>
            <a:endParaRPr lang="en-US" altLang="en-US" sz="1000" b="0" kern="0" dirty="0"/>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FCC 39GHz re-configuration </a:t>
            </a:r>
          </a:p>
          <a:p>
            <a:pPr lvl="1">
              <a:spcBef>
                <a:spcPts val="0"/>
              </a:spcBef>
              <a:buFont typeface="Arial" panose="020B0604020202020204" pitchFamily="34" charset="0"/>
              <a:buChar char="•"/>
            </a:pPr>
            <a:r>
              <a:rPr lang="en-US" sz="1400" dirty="0"/>
              <a:t>ACMA 5 year Outlook </a:t>
            </a:r>
          </a:p>
          <a:p>
            <a:pPr lvl="1">
              <a:spcBef>
                <a:spcPts val="0"/>
              </a:spcBef>
              <a:buFont typeface="Arial" panose="020B0604020202020204" pitchFamily="34" charset="0"/>
              <a:buChar char="•"/>
            </a:pPr>
            <a:r>
              <a:rPr lang="en-US" sz="1400" dirty="0"/>
              <a:t>Expanding Flexible Use of the 3.7 to 4.2 GHz Band</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Tim H (UWB A.) </a:t>
            </a:r>
            <a:endParaRPr lang="en-US" altLang="en-US" sz="1600" dirty="0">
              <a:solidFill>
                <a:schemeClr val="bg1">
                  <a:lumMod val="75000"/>
                </a:schemeClr>
              </a:solidFill>
            </a:endParaRPr>
          </a:p>
          <a:p>
            <a:r>
              <a:rPr lang="en-US" altLang="en-US" sz="1600" b="1" dirty="0">
                <a:solidFill>
                  <a:schemeClr val="tx1"/>
                </a:solidFill>
              </a:rPr>
              <a:t>		Seconded by:	Peter E. </a:t>
            </a:r>
            <a:endParaRPr lang="en-US" altLang="en-US" sz="1600" dirty="0">
              <a:solidFill>
                <a:schemeClr val="bg1">
                  <a:lumMod val="75000"/>
                </a:schemeClr>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28 March 2019 in document: </a:t>
            </a:r>
            <a:r>
              <a:rPr lang="en-US" altLang="en-US" sz="1600" dirty="0">
                <a:hlinkClick r:id="rId2"/>
              </a:rPr>
              <a:t>https://mentor.ieee.org/802.18/dcn/19/18-19-0044-00-0000-minutes-28mar19-rrtag-teleconference.docx</a:t>
            </a:r>
            <a:r>
              <a:rPr lang="en-US" altLang="en-US" sz="1600" dirty="0"/>
              <a:t>  </a:t>
            </a:r>
            <a:r>
              <a:rPr lang="en-US" sz="1600" b="1" dirty="0"/>
              <a:t>Posted:   </a:t>
            </a:r>
            <a:r>
              <a:rPr lang="en-US" sz="1600" b="0" dirty="0"/>
              <a:t>29-Mar-2019 08:46:43 ET</a:t>
            </a:r>
          </a:p>
          <a:p>
            <a:pPr marL="0" indent="0"/>
            <a:r>
              <a:rPr lang="en-US" altLang="en-US" sz="1600" b="0" dirty="0">
                <a:solidFill>
                  <a:schemeClr val="tx1"/>
                </a:solidFill>
              </a:rPr>
              <a:t>	</a:t>
            </a:r>
            <a:r>
              <a:rPr lang="en-US" altLang="en-US" sz="1600" dirty="0">
                <a:solidFill>
                  <a:schemeClr val="tx1"/>
                </a:solidFill>
              </a:rPr>
              <a:t>Moved by:  	Stuart K.  	</a:t>
            </a:r>
            <a:endParaRPr lang="en-US" altLang="en-US" sz="1600" dirty="0">
              <a:solidFill>
                <a:schemeClr val="bg1">
                  <a:lumMod val="75000"/>
                </a:schemeClr>
              </a:solidFill>
            </a:endParaRPr>
          </a:p>
          <a:p>
            <a:r>
              <a:rPr lang="en-US" altLang="en-US" sz="1600" dirty="0">
                <a:solidFill>
                  <a:schemeClr val="tx1"/>
                </a:solidFill>
              </a:rPr>
              <a:t>		Seconded by:	Jay</a:t>
            </a:r>
            <a:endParaRPr lang="en-US" altLang="en-US" sz="1600" dirty="0">
              <a:solidFill>
                <a:schemeClr val="bg1">
                  <a:lumMod val="75000"/>
                </a:schemeClr>
              </a:solidFill>
            </a:endParaRP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04 April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2"/>
              </a:rPr>
              <a:t>&lt;ojeu&gt;</a:t>
            </a:r>
            <a:r>
              <a:rPr lang="en-US" altLang="en-US" sz="1600" b="0" dirty="0"/>
              <a:t>   </a:t>
            </a:r>
            <a:r>
              <a:rPr lang="en-US" altLang="en-US" sz="1600" b="0" dirty="0">
                <a:hlinkClick r:id="rId3"/>
              </a:rPr>
              <a:t>&lt;HStds&gt;</a:t>
            </a:r>
            <a:r>
              <a:rPr lang="en-US" altLang="en-US" sz="1600" b="0" dirty="0"/>
              <a:t>   </a:t>
            </a:r>
            <a:endParaRPr lang="en-US" sz="1600" dirty="0">
              <a:solidFill>
                <a:schemeClr val="tx1"/>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600" dirty="0">
                <a:solidFill>
                  <a:schemeClr val="tx1"/>
                </a:solidFill>
              </a:rPr>
              <a:t>Adaptivity discussions continue.  Notes on their site.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600" dirty="0">
                <a:solidFill>
                  <a:schemeClr val="tx1"/>
                </a:solidFill>
              </a:rPr>
              <a:t>From before: There is a new WI coming up, an SR Doc for the 2.4 GHz band for a new Harmonized Standard.   Need to watch this one.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534400" cy="5293520"/>
          </a:xfrm>
        </p:spPr>
        <p:txBody>
          <a:bodyPr/>
          <a:lstStyle/>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600" dirty="0">
                <a:solidFill>
                  <a:schemeClr val="tx1"/>
                </a:solidFill>
              </a:rPr>
              <a:t>23 sets of comments are posted on ECC Report 302 public consultation.</a:t>
            </a:r>
          </a:p>
          <a:p>
            <a:pPr lvl="1">
              <a:buFont typeface="Arial" panose="020B0604020202020204" pitchFamily="34" charset="0"/>
              <a:buChar char="•"/>
            </a:pPr>
            <a:r>
              <a:rPr lang="en-US" sz="1600" dirty="0">
                <a:solidFill>
                  <a:schemeClr val="tx1"/>
                </a:solidFill>
              </a:rPr>
              <a:t>SE45(19)001-A27 document has all the comments. Will be discussed at #7.</a:t>
            </a:r>
          </a:p>
          <a:p>
            <a:pPr lvl="1">
              <a:buFont typeface="Arial" panose="020B0604020202020204" pitchFamily="34" charset="0"/>
              <a:buChar char="•"/>
            </a:pPr>
            <a:r>
              <a:rPr lang="en-US" sz="1600" dirty="0">
                <a:solidFill>
                  <a:schemeClr val="tx1"/>
                </a:solidFill>
              </a:rPr>
              <a:t>Serious inputs are from UK and France, asking for more study on a few points.</a:t>
            </a:r>
          </a:p>
          <a:p>
            <a:pPr lvl="1">
              <a:buFont typeface="Arial" panose="020B0604020202020204" pitchFamily="34" charset="0"/>
              <a:buChar char="•"/>
            </a:pPr>
            <a:r>
              <a:rPr lang="en-US" sz="1600" dirty="0">
                <a:solidFill>
                  <a:schemeClr val="tx1"/>
                </a:solidFill>
              </a:rPr>
              <a:t>Look at input docs for #7.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600" dirty="0"/>
              <a:t>next meetings #6, 26 Apr, Copenhagen </a:t>
            </a:r>
            <a:r>
              <a:rPr lang="en-US" sz="1200" dirty="0"/>
              <a:t>and #7, 16-17 May, Copenhagen</a:t>
            </a:r>
            <a:endParaRPr lang="en-US" sz="1800" b="0" dirty="0"/>
          </a:p>
          <a:p>
            <a:pPr lvl="1">
              <a:buFont typeface="Arial" panose="020B0604020202020204" pitchFamily="34" charset="0"/>
              <a:buChar char="•"/>
            </a:pPr>
            <a:r>
              <a:rPr lang="en-US" sz="1600" dirty="0">
                <a:solidFill>
                  <a:schemeClr val="tx1"/>
                </a:solidFill>
              </a:rPr>
              <a:t>Nothing of note this week</a:t>
            </a:r>
          </a:p>
          <a:p>
            <a:pPr marL="457200" lvl="1" indent="0"/>
            <a:endParaRPr lang="en-US" sz="1600" dirty="0">
              <a:solidFill>
                <a:schemeClr val="tx1"/>
              </a:solidFill>
            </a:endParaRPr>
          </a:p>
          <a:p>
            <a:pPr>
              <a:buFont typeface="Arial" panose="020B0604020202020204" pitchFamily="34" charset="0"/>
              <a:buChar char="•"/>
            </a:pPr>
            <a:r>
              <a:rPr lang="en-US" sz="1800" dirty="0">
                <a:solidFill>
                  <a:schemeClr val="tx1"/>
                </a:solidFill>
              </a:rPr>
              <a:t>CEPT - </a:t>
            </a:r>
            <a:r>
              <a:rPr lang="en-US" sz="1800" b="0" dirty="0">
                <a:hlinkClick r:id="rId5"/>
              </a:rPr>
              <a:t>&lt;CPG PT D&gt;</a:t>
            </a:r>
            <a:r>
              <a:rPr lang="en-US" sz="1800" b="0" dirty="0"/>
              <a:t>  </a:t>
            </a:r>
            <a:r>
              <a:rPr lang="en-US" sz="1800" dirty="0">
                <a:solidFill>
                  <a:schemeClr val="tx1"/>
                </a:solidFill>
              </a:rPr>
              <a:t>(project team D)</a:t>
            </a:r>
          </a:p>
          <a:p>
            <a:pPr lvl="1">
              <a:buFont typeface="Arial" panose="020B0604020202020204" pitchFamily="34" charset="0"/>
              <a:buChar char="•"/>
            </a:pPr>
            <a:r>
              <a:rPr lang="en-US" sz="1600" dirty="0">
                <a:solidFill>
                  <a:schemeClr val="tx1"/>
                </a:solidFill>
              </a:rPr>
              <a:t>For WRC 1.16 and 9.1.5 was able to achieve agreement on levels for cars, trains and airplanes, for the 5 GHz band. </a:t>
            </a:r>
          </a:p>
          <a:p>
            <a:pPr lvl="1">
              <a:buFont typeface="Arial" panose="020B0604020202020204" pitchFamily="34" charset="0"/>
              <a:buChar char="•"/>
            </a:pPr>
            <a:r>
              <a:rPr lang="en-US" sz="1600" dirty="0">
                <a:solidFill>
                  <a:schemeClr val="tx1"/>
                </a:solidFill>
              </a:rPr>
              <a:t>France still may have some input coming in on Radar 22 (Giraffe), a rider radar technology is the concern, protecting Giraffe will protect it. This could be contentious.  </a:t>
            </a:r>
          </a:p>
          <a:p>
            <a:pPr>
              <a:buFont typeface="Arial" panose="020B0604020202020204" pitchFamily="34" charset="0"/>
              <a:buChar char="•"/>
            </a:pPr>
            <a:r>
              <a:rPr lang="en-US" sz="1800" dirty="0">
                <a:solidFill>
                  <a:schemeClr val="tx1"/>
                </a:solidFill>
              </a:rPr>
              <a:t>CEPT - </a:t>
            </a:r>
            <a:r>
              <a:rPr lang="en-US" sz="1800" dirty="0">
                <a:hlinkClick r:id="rId6"/>
              </a:rPr>
              <a:t>&lt;CPG PT A&gt;</a:t>
            </a:r>
            <a:r>
              <a:rPr lang="en-US" sz="1800" dirty="0"/>
              <a:t>  </a:t>
            </a:r>
            <a:r>
              <a:rPr lang="en-US" sz="1800" dirty="0">
                <a:solidFill>
                  <a:schemeClr val="tx1"/>
                </a:solidFill>
              </a:rPr>
              <a:t>(project team A)</a:t>
            </a:r>
          </a:p>
          <a:p>
            <a:pPr lvl="1">
              <a:buFont typeface="Arial" panose="020B0604020202020204" pitchFamily="34" charset="0"/>
              <a:buChar char="•"/>
            </a:pPr>
            <a:r>
              <a:rPr lang="en-US" sz="1600" dirty="0">
                <a:solidFill>
                  <a:schemeClr val="tx1"/>
                </a:solidFill>
              </a:rPr>
              <a:t>PT A meets this week.</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r>
              <a:rPr lang="en-US" sz="1800" dirty="0"/>
              <a:t>OFCOM asked the industry to respond to: </a:t>
            </a:r>
          </a:p>
          <a:p>
            <a:pPr lvl="1">
              <a:spcBef>
                <a:spcPts val="0"/>
              </a:spcBef>
              <a:buFont typeface="Arial" panose="020B0604020202020204" pitchFamily="34" charset="0"/>
              <a:buChar char="•"/>
            </a:pPr>
            <a:r>
              <a:rPr lang="en-US" sz="1200" u="sng" dirty="0">
                <a:hlinkClick r:id="rId2"/>
              </a:rPr>
              <a:t>https://www.ofcom.org.uk/consultations-and-statements/category-1/enabling-opportunities-for-innovation</a:t>
            </a:r>
            <a:endParaRPr lang="en-US" sz="1200" u="sng" dirty="0"/>
          </a:p>
          <a:p>
            <a:pPr lvl="2">
              <a:spcBef>
                <a:spcPts val="0"/>
              </a:spcBef>
              <a:buFont typeface="Arial" panose="020B0604020202020204" pitchFamily="34" charset="0"/>
              <a:buChar char="•"/>
            </a:pPr>
            <a:r>
              <a:rPr lang="en-US" sz="1100" u="sng" dirty="0">
                <a:hlinkClick r:id="rId3"/>
              </a:rPr>
              <a:t>https://mentor.ieee.org/802.18/dcn/19/18-19-0034-00-0000-ofcom-enabling-opportunities-for-innovation-2-4ghz.pdf</a:t>
            </a:r>
            <a:r>
              <a:rPr lang="en-US" sz="1100" u="sng" dirty="0"/>
              <a:t> </a:t>
            </a:r>
          </a:p>
          <a:p>
            <a:pPr lvl="1">
              <a:spcBef>
                <a:spcPts val="0"/>
              </a:spcBef>
              <a:buFont typeface="Arial" panose="020B0604020202020204" pitchFamily="34" charset="0"/>
              <a:buChar char="•"/>
            </a:pPr>
            <a:r>
              <a:rPr lang="en-US" sz="1400" dirty="0"/>
              <a:t>Response was due by March 12</a:t>
            </a:r>
            <a:r>
              <a:rPr lang="en-US" sz="1400" baseline="30000" dirty="0"/>
              <a:t>th</a:t>
            </a:r>
            <a:r>
              <a:rPr lang="en-US" sz="14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100" dirty="0">
                <a:hlinkClick r:id="rId5"/>
              </a:rPr>
              <a:t>https://mentor.ieee.org/802.18/dcn/19/18-19-0035-00-0000-ofcom-enabling-opportunities-consultation-form-2-4ghz.rtf</a:t>
            </a:r>
            <a:r>
              <a:rPr lang="en-US" sz="1100" dirty="0"/>
              <a:t> </a:t>
            </a:r>
          </a:p>
          <a:p>
            <a:pPr lvl="1">
              <a:spcBef>
                <a:spcPts val="0"/>
              </a:spcBef>
              <a:buFont typeface="Arial" panose="020B0604020202020204" pitchFamily="34" charset="0"/>
              <a:buChar char="•"/>
            </a:pPr>
            <a:r>
              <a:rPr lang="en-US" sz="1400" dirty="0"/>
              <a:t>The 2390-2400 MHz discussion starts around page 35</a:t>
            </a:r>
          </a:p>
          <a:p>
            <a:pPr lvl="2">
              <a:spcBef>
                <a:spcPts val="0"/>
              </a:spcBef>
              <a:buFont typeface="Arial" panose="020B0604020202020204" pitchFamily="34" charset="0"/>
              <a:buChar char="•"/>
            </a:pPr>
            <a:r>
              <a:rPr lang="en-US" sz="1400" dirty="0"/>
              <a:t>Handsets 23 dBm, base stations to 42 dBm, some other IOT considerations</a:t>
            </a:r>
          </a:p>
          <a:p>
            <a:pPr lvl="1">
              <a:spcBef>
                <a:spcPts val="0"/>
              </a:spcBef>
              <a:buFont typeface="Arial" panose="020B0604020202020204" pitchFamily="34" charset="0"/>
              <a:buChar char="•"/>
            </a:pPr>
            <a:r>
              <a:rPr lang="en-US" sz="1400" dirty="0"/>
              <a:t>Annex 6. Interference risk assessment in 2300 MHz shared spectrum, page 103. </a:t>
            </a:r>
          </a:p>
          <a:p>
            <a:pPr lvl="1">
              <a:spcBef>
                <a:spcPts val="0"/>
              </a:spcBef>
              <a:buFont typeface="Arial" panose="020B0604020202020204" pitchFamily="34" charset="0"/>
              <a:buChar char="•"/>
            </a:pPr>
            <a:r>
              <a:rPr lang="en-GB" sz="1600" b="1" dirty="0"/>
              <a:t>Question 19:</a:t>
            </a:r>
            <a:r>
              <a:rPr lang="en-GB" sz="1600" dirty="0"/>
              <a:t> (Section 8)</a:t>
            </a:r>
            <a:r>
              <a:rPr lang="en-GB" sz="1600" b="1" dirty="0"/>
              <a:t> </a:t>
            </a:r>
            <a:r>
              <a:rPr lang="en-GB" sz="1600" dirty="0"/>
              <a:t>Do you have any other comments on our proposal?</a:t>
            </a:r>
          </a:p>
          <a:p>
            <a:pPr lvl="6">
              <a:spcBef>
                <a:spcPts val="0"/>
              </a:spcBef>
              <a:buFont typeface="Arial" panose="020B0604020202020204" pitchFamily="34" charset="0"/>
              <a:buChar char="•"/>
            </a:pPr>
            <a:endParaRPr lang="en-GB" sz="1400" dirty="0">
              <a:solidFill>
                <a:schemeClr val="tx1"/>
              </a:solidFill>
            </a:endParaRPr>
          </a:p>
          <a:p>
            <a:pPr>
              <a:spcBef>
                <a:spcPts val="0"/>
              </a:spcBef>
              <a:buFont typeface="Arial" panose="020B0604020202020204" pitchFamily="34" charset="0"/>
              <a:buChar char="•"/>
            </a:pPr>
            <a:r>
              <a:rPr lang="en-GB" sz="1600" dirty="0">
                <a:solidFill>
                  <a:schemeClr val="tx1"/>
                </a:solidFill>
              </a:rPr>
              <a:t>1) We are in an adjacent channel and we question analysis in Annex 6.</a:t>
            </a:r>
          </a:p>
          <a:p>
            <a:pPr>
              <a:spcBef>
                <a:spcPts val="0"/>
              </a:spcBef>
              <a:buFont typeface="Arial" panose="020B0604020202020204" pitchFamily="34" charset="0"/>
              <a:buChar char="•"/>
            </a:pPr>
            <a:r>
              <a:rPr lang="en-GB" sz="1600" dirty="0">
                <a:solidFill>
                  <a:schemeClr val="tx1"/>
                </a:solidFill>
              </a:rPr>
              <a:t>2) 	e.g. need</a:t>
            </a:r>
            <a:r>
              <a:rPr lang="en-US" sz="1600" dirty="0"/>
              <a:t> to consider .11ax is coming</a:t>
            </a:r>
          </a:p>
          <a:p>
            <a:pPr>
              <a:spcBef>
                <a:spcPts val="0"/>
              </a:spcBef>
              <a:buFont typeface="Arial" panose="020B0604020202020204" pitchFamily="34" charset="0"/>
              <a:buChar char="•"/>
            </a:pPr>
            <a:r>
              <a:rPr lang="en-GB" sz="1600" dirty="0">
                <a:solidFill>
                  <a:schemeClr val="tx1"/>
                </a:solidFill>
              </a:rPr>
              <a:t>3) The receive performance that Ofcom pushed for is going to be a problem. </a:t>
            </a:r>
            <a:endParaRPr lang="en-US" sz="1600" dirty="0">
              <a:solidFill>
                <a:schemeClr val="tx1"/>
              </a:solidFill>
            </a:endParaRPr>
          </a:p>
          <a:p>
            <a:pPr>
              <a:spcBef>
                <a:spcPts val="0"/>
              </a:spcBef>
              <a:buFont typeface="Arial" panose="020B0604020202020204" pitchFamily="34" charset="0"/>
              <a:buChar char="•"/>
            </a:pPr>
            <a:r>
              <a:rPr lang="en-US" sz="1600" dirty="0"/>
              <a:t>4) Should speak to Zigbee and 802.15.4g …. </a:t>
            </a:r>
          </a:p>
          <a:p>
            <a:pPr>
              <a:spcBef>
                <a:spcPts val="0"/>
              </a:spcBef>
              <a:buFont typeface="Arial" panose="020B0604020202020204" pitchFamily="34" charset="0"/>
              <a:buChar char="•"/>
            </a:pPr>
            <a:r>
              <a:rPr lang="en-US" sz="1600" dirty="0"/>
              <a:t>5)	BT  is there also. </a:t>
            </a:r>
          </a:p>
          <a:p>
            <a:pPr>
              <a:spcBef>
                <a:spcPts val="0"/>
              </a:spcBef>
              <a:buFont typeface="Arial" panose="020B0604020202020204" pitchFamily="34" charset="0"/>
              <a:buChar char="•"/>
            </a:pPr>
            <a:r>
              <a:rPr lang="en-US" sz="1600" dirty="0"/>
              <a:t>6) Need to consider economic value of bottom of 2.4 GHz band / channel 1.</a:t>
            </a:r>
          </a:p>
          <a:p>
            <a:pPr>
              <a:spcBef>
                <a:spcPts val="0"/>
              </a:spcBef>
              <a:buFont typeface="Arial" panose="020B0604020202020204" pitchFamily="34" charset="0"/>
              <a:buChar char="•"/>
            </a:pPr>
            <a:r>
              <a:rPr lang="en-US" sz="1600" dirty="0"/>
              <a:t>7) Added-why tie this 10 MHz to this opportunity? </a:t>
            </a:r>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Timing: let’s get some points together and filing sooner is better than depth. </a:t>
            </a:r>
          </a:p>
          <a:p>
            <a:pPr>
              <a:spcBef>
                <a:spcPts val="0"/>
              </a:spcBef>
              <a:buFont typeface="Arial" panose="020B0604020202020204" pitchFamily="34" charset="0"/>
              <a:buChar char="•"/>
            </a:pPr>
            <a:r>
              <a:rPr lang="en-US" sz="1800" dirty="0"/>
              <a:t>Text of discussions to date: </a:t>
            </a:r>
            <a:r>
              <a:rPr lang="en-US" sz="1400" dirty="0">
                <a:solidFill>
                  <a:srgbClr val="00B0F0"/>
                </a:solidFill>
                <a:hlinkClick r:id="rId6"/>
              </a:rPr>
              <a:t>https://mentor.ieee.org/802.18/dcn/19/18-19-0045</a:t>
            </a:r>
            <a:endParaRPr lang="en-US" sz="1400" dirty="0">
              <a:solidFill>
                <a:srgbClr val="00B0F0"/>
              </a:solidFill>
            </a:endParaRPr>
          </a:p>
          <a:p>
            <a:pPr>
              <a:spcBef>
                <a:spcPts val="0"/>
              </a:spcBef>
              <a:buFont typeface="Arial" panose="020B0604020202020204" pitchFamily="34" charset="0"/>
              <a:buChar char="•"/>
            </a:pPr>
            <a:r>
              <a:rPr lang="en-US" sz="1800" dirty="0">
                <a:solidFill>
                  <a:schemeClr val="tx1"/>
                </a:solidFill>
              </a:rPr>
              <a:t>And now put into official form for finalization: </a:t>
            </a:r>
          </a:p>
          <a:p>
            <a:pPr lvl="1">
              <a:spcBef>
                <a:spcPts val="0"/>
              </a:spcBef>
              <a:buFont typeface="Arial" panose="020B0604020202020204" pitchFamily="34" charset="0"/>
              <a:buChar char="•"/>
            </a:pPr>
            <a:r>
              <a:rPr lang="en-US" sz="1800" dirty="0">
                <a:hlinkClick r:id="rId5"/>
              </a:rPr>
              <a:t>https://mentor.ieee.org/802.18/dcn/19/18-19-0035</a:t>
            </a:r>
            <a:endParaRPr lang="en-US" sz="1400" dirty="0"/>
          </a:p>
          <a:p>
            <a:pPr lvl="1">
              <a:spcBef>
                <a:spcPts val="0"/>
              </a:spcBef>
              <a:buFont typeface="Arial" panose="020B0604020202020204" pitchFamily="34" charset="0"/>
              <a:buChar char="•"/>
            </a:pPr>
            <a:endParaRPr lang="en-US" sz="14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04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34078</TotalTime>
  <Words>1978</Words>
  <Application>Microsoft Office PowerPoint</Application>
  <PresentationFormat>On-screen Show (4:3)</PresentationFormat>
  <Paragraphs>316</Paragraphs>
  <Slides>18</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6"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Ofcom_Enabling-opportunities-for-innovation, w/2.4 GHz</vt:lpstr>
      <vt:lpstr>Ofcom_Enabling-opportunities-for-innovation, w/2.4 GHz</vt:lpstr>
      <vt:lpstr>FCC NPRM Expanding Broadband to the 896/935 MHz pair-1</vt:lpstr>
      <vt:lpstr>FCC NPRM Expanding Broadband to the 896/935 MHz pair-2</vt:lpstr>
      <vt:lpstr>General Discussion Items</vt:lpstr>
      <vt:lpstr>General Discussion Items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1352</cp:revision>
  <cp:lastPrinted>1601-01-01T00:00:00Z</cp:lastPrinted>
  <dcterms:created xsi:type="dcterms:W3CDTF">2016-03-03T14:54:45Z</dcterms:created>
  <dcterms:modified xsi:type="dcterms:W3CDTF">2019-04-05T11:37:25Z</dcterms:modified>
</cp:coreProperties>
</file>