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341" r:id="rId3"/>
    <p:sldId id="329" r:id="rId4"/>
    <p:sldId id="330" r:id="rId5"/>
    <p:sldId id="516" r:id="rId6"/>
    <p:sldId id="559" r:id="rId7"/>
    <p:sldId id="517" r:id="rId8"/>
    <p:sldId id="486" r:id="rId9"/>
    <p:sldId id="567" r:id="rId10"/>
    <p:sldId id="570" r:id="rId11"/>
    <p:sldId id="568" r:id="rId12"/>
    <p:sldId id="569" r:id="rId13"/>
    <p:sldId id="560" r:id="rId14"/>
    <p:sldId id="524" r:id="rId15"/>
    <p:sldId id="498" r:id="rId16"/>
    <p:sldId id="402" r:id="rId17"/>
    <p:sldId id="403"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42" autoAdjust="0"/>
    <p:restoredTop sz="96270" autoAdjust="0"/>
  </p:normalViewPr>
  <p:slideViewPr>
    <p:cSldViewPr>
      <p:cViewPr varScale="1">
        <p:scale>
          <a:sx n="111" d="100"/>
          <a:sy n="111" d="100"/>
        </p:scale>
        <p:origin x="474" y="10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1092" y="-5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03-Apr-19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cept.org/Documents/wg-se/49152/se-19-044a18_draft-ecc-302-report-rlan-6ghz_final-pc"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1">
              <a:buFont typeface="Arial" panose="020B0604020202020204" pitchFamily="34" charset="0"/>
              <a:buChar char="•"/>
            </a:pPr>
            <a:r>
              <a:rPr lang="en-US" sz="1400" dirty="0">
                <a:solidFill>
                  <a:schemeClr val="tx1"/>
                </a:solidFill>
              </a:rPr>
              <a:t>Work was generally positive and kept fact based.  </a:t>
            </a:r>
          </a:p>
          <a:p>
            <a:pPr lvl="1">
              <a:buFont typeface="Arial" panose="020B0604020202020204" pitchFamily="34" charset="0"/>
              <a:buChar char="•"/>
            </a:pPr>
            <a:r>
              <a:rPr lang="en-US" sz="1400" dirty="0">
                <a:solidFill>
                  <a:schemeClr val="tx1"/>
                </a:solidFill>
              </a:rPr>
              <a:t>Much of the meeting was focused on merging 4 contributions from Germany, France, WFA and SES/Intelsat keeping in mind guidance from WGFM. </a:t>
            </a:r>
          </a:p>
          <a:p>
            <a:pPr lvl="1">
              <a:buFont typeface="Arial" panose="020B0604020202020204" pitchFamily="34" charset="0"/>
              <a:buChar char="•"/>
            </a:pPr>
            <a:r>
              <a:rPr lang="en-US" sz="1400" dirty="0"/>
              <a:t>There was some agreement on the technical feasibility for Very Low Power, Low Power Indoor and High Power Outdoor and is detailed in the updated Executive Summary however further work  needed on Report A and later in Report B.</a:t>
            </a:r>
            <a:endParaRPr lang="en-US" sz="1400" dirty="0">
              <a:solidFill>
                <a:schemeClr val="tx1"/>
              </a:solidFill>
            </a:endParaRPr>
          </a:p>
          <a:p>
            <a:pPr lvl="1">
              <a:buFont typeface="Arial" panose="020B0604020202020204" pitchFamily="34" charset="0"/>
              <a:buChar char="•"/>
            </a:pPr>
            <a:r>
              <a:rPr lang="en-US" sz="1400" dirty="0"/>
              <a:t>The section on Communication Based Train Control (CBTC) still needs further work at later meetings when more information will be available from CEPT Report 71 and consultation feedback on draft ECC Report 302.</a:t>
            </a:r>
            <a:endParaRPr lang="en-US" sz="1400" dirty="0">
              <a:solidFill>
                <a:schemeClr val="tx1"/>
              </a:solidFill>
            </a:endParaRPr>
          </a:p>
          <a:p>
            <a:pPr lvl="1">
              <a:buFont typeface="Arial" panose="020B0604020202020204" pitchFamily="34" charset="0"/>
              <a:buChar char="•"/>
            </a:pPr>
            <a:r>
              <a:rPr lang="en-US" sz="1400" dirty="0">
                <a:solidFill>
                  <a:schemeClr val="tx1"/>
                </a:solidFill>
              </a:rPr>
              <a:t>Link to a snapshot of ECC report 302 that results of consultation will be reviewed at the FM57 meeting 26 April. </a:t>
            </a:r>
          </a:p>
          <a:p>
            <a:pPr lvl="2">
              <a:buFont typeface="Arial" panose="020B0604020202020204" pitchFamily="34" charset="0"/>
              <a:buChar char="•"/>
            </a:pPr>
            <a:r>
              <a:rPr lang="en-US" dirty="0">
                <a:solidFill>
                  <a:schemeClr val="tx1"/>
                </a:solidFill>
                <a:hlinkClick r:id="rId3"/>
              </a:rPr>
              <a:t>https://www.cept.org/Documents/wg-se/49152/se-19-044a18_draft-ecc-302-report-rlan-6ghz_final-pc</a:t>
            </a:r>
            <a:r>
              <a:rPr lang="en-US" dirty="0">
                <a:solidFill>
                  <a:schemeClr val="tx1"/>
                </a:solidFill>
              </a:rPr>
              <a:t>       Watch for updates on the CEPT website. </a:t>
            </a:r>
          </a:p>
          <a:p>
            <a:pPr lvl="2">
              <a:buFont typeface="Arial" panose="020B0604020202020204" pitchFamily="34" charset="0"/>
              <a:buChar char="•"/>
            </a:pPr>
            <a:r>
              <a:rPr lang="en-US" dirty="0">
                <a:solidFill>
                  <a:schemeClr val="tx1"/>
                </a:solidFill>
              </a:rPr>
              <a:t>There are sections on RLAN, e.g. w/duty cycle items …, all should look at these. </a:t>
            </a:r>
          </a:p>
          <a:p>
            <a:pPr lvl="1">
              <a:buFont typeface="Arial" panose="020B0604020202020204" pitchFamily="34" charset="0"/>
              <a:buChar char="•"/>
            </a:pPr>
            <a:r>
              <a:rPr lang="en-US" sz="1400" dirty="0">
                <a:solidFill>
                  <a:schemeClr val="tx1"/>
                </a:solidFill>
              </a:rPr>
              <a:t>Document TEMP 006 will be on server soon with details and results of the meeting.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284313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04 April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04 April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04 April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802.18-19/0046r00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8/dcn/19/18-19-0035-0__-0000-ofcom-enabling-opportunities-consultation-form-2-4ghz.docx"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038-00-0000-final-nprm-17-200-expanding-broadband-to-896-935-mhz.pdf" TargetMode="External"/><Relationship Id="rId2" Type="http://schemas.openxmlformats.org/officeDocument/2006/relationships/hyperlink" Target="https://www.fcc.gov/document/expanding-broadband-900-mhz-band" TargetMode="External"/><Relationship Id="rId1" Type="http://schemas.openxmlformats.org/officeDocument/2006/relationships/slideLayout" Target="../slideLayouts/slideLayout1.xml"/><Relationship Id="rId6" Type="http://schemas.openxmlformats.org/officeDocument/2006/relationships/hyperlink" Target="https://www.federalregister.gov/documents/2019/04/03/2019-06349/commission-proposes-to-reconfigure-the-900-mhz-band-to-facilitate-broadband-services?utm_campaign=subscription%20mailing%20list&amp;utm_source=federalregister.gov&amp;utm_medium=email" TargetMode="External"/><Relationship Id="rId5" Type="http://schemas.openxmlformats.org/officeDocument/2006/relationships/hyperlink" Target="https://www.fcc.gov/ecfs/search/filings?proceedings_name=17-200&amp;sort=date_disseminated,DESC" TargetMode="External"/><Relationship Id="rId4" Type="http://schemas.openxmlformats.org/officeDocument/2006/relationships/hyperlink" Target="https://mentor.ieee.org/802.18/dcn/19/18-19-0028-01-0000-draft-nprm-17-200-expanding-broadband-to-896-935-mhz.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fcc.gov/ecfs/search/filings?proceedings_name=14-177&amp;sort=date_disseminated,DESC" TargetMode="External"/><Relationship Id="rId2" Type="http://schemas.openxmlformats.org/officeDocument/2006/relationships/hyperlink" Target="https://www.federalregister.gov/documents/2019/03/28/2019-05911/notice-of-initial-39-ghz-reconfiguration-procedures?utm_campaign=subscription%20mailing%20list&amp;utm_source=federalregister.gov&amp;utm_medium=email" TargetMode="External"/><Relationship Id="rId1" Type="http://schemas.openxmlformats.org/officeDocument/2006/relationships/slideLayout" Target="../slideLayouts/slideLayout1.xml"/><Relationship Id="rId5" Type="http://schemas.openxmlformats.org/officeDocument/2006/relationships/hyperlink" Target="https://www.acma.gov.au/theACMA/draft-five-year-spectrum-outlook-2019-23" TargetMode="External"/><Relationship Id="rId4" Type="http://schemas.openxmlformats.org/officeDocument/2006/relationships/hyperlink" Target="https://www.fcc.gov/ecfs/search/filings?proceedings_name=19-59&amp;sort=date_disseminated,DESC"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44-00-0000-minutes-28mar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9/18-19-0034-00-0000-ofcom-enabling-opportunities-for-innovation-2-4ghz.pdf" TargetMode="External"/><Relationship Id="rId2" Type="http://schemas.openxmlformats.org/officeDocument/2006/relationships/hyperlink" Target="https://www.ofcom.org.uk/consultations-and-statements/category-1/enabling-opportunities-for-innovation" TargetMode="External"/><Relationship Id="rId1" Type="http://schemas.openxmlformats.org/officeDocument/2006/relationships/slideLayout" Target="../slideLayouts/slideLayout1.xml"/><Relationship Id="rId6" Type="http://schemas.openxmlformats.org/officeDocument/2006/relationships/hyperlink" Target="https://mentor.ieee.org/802.18/dcn/19/18-19-0045" TargetMode="External"/><Relationship Id="rId5" Type="http://schemas.openxmlformats.org/officeDocument/2006/relationships/hyperlink" Target="https://mentor.ieee.org/802.18/dcn/19/18-19-0035-00-0000-ofcom-enabling-opportunities-consultation-form-2-4ghz.rtf" TargetMode="External"/><Relationship Id="rId4" Type="http://schemas.openxmlformats.org/officeDocument/2006/relationships/hyperlink" Target="https://urldefense.proofpoint.com/v2/url?u=https-3A__www.ofcom.org.uk_-5F-5Fdata_assets_rtf-5Ffile_0026_130688_enabling-2Dinnovation-2Dconsultation-2Dform.rtf&amp;d=DwMDaQ&amp;c=pqcuzKEN_84c78MOSc5_fw&amp;r=z8R-nWJ8GIxwjOjNKhEFByb-tZ6XE3GZXWSggNdVo-w&amp;m=3FBZmV-USi1IAJCcWLc_TKEa1D1P2ap2wmW9rVIDII0&amp;s=Xr3ivvSquLAhW7zYeHsx70dkYfyIx3oz9mAK7LT-jww&amp;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04 April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28 March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322"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739701"/>
          </a:xfrm>
        </p:spPr>
        <p:txBody>
          <a:bodyPr/>
          <a:lstStyle/>
          <a:p>
            <a:r>
              <a:rPr lang="en-US" sz="2400" dirty="0" err="1"/>
              <a:t>Ofcom_Enabling</a:t>
            </a:r>
            <a:r>
              <a:rPr lang="en-US" sz="2400" dirty="0"/>
              <a:t>-opportunities-for-innovation, w/2.4 GHz</a:t>
            </a:r>
            <a:endParaRPr lang="en-US" sz="2800" dirty="0"/>
          </a:p>
        </p:txBody>
      </p:sp>
      <p:sp>
        <p:nvSpPr>
          <p:cNvPr id="3" name="Content Placeholder 2"/>
          <p:cNvSpPr>
            <a:spLocks noGrp="1"/>
          </p:cNvSpPr>
          <p:nvPr>
            <p:ph idx="1"/>
          </p:nvPr>
        </p:nvSpPr>
        <p:spPr>
          <a:xfrm>
            <a:off x="685800" y="1122288"/>
            <a:ext cx="8311402" cy="5103813"/>
          </a:xfrm>
        </p:spPr>
        <p:txBody>
          <a:bodyPr/>
          <a:lstStyle/>
          <a:p>
            <a:pPr>
              <a:spcBef>
                <a:spcPts val="0"/>
              </a:spcBef>
              <a:buFont typeface="Arial" panose="020B0604020202020204" pitchFamily="34" charset="0"/>
              <a:buChar char="•"/>
            </a:pPr>
            <a:endParaRPr lang="en-US" sz="1800" dirty="0">
              <a:solidFill>
                <a:srgbClr val="00B0F0"/>
              </a:solidFill>
            </a:endParaRPr>
          </a:p>
          <a:p>
            <a:pPr lvl="0">
              <a:buFont typeface="Arial" panose="020B0604020202020204" pitchFamily="34" charset="0"/>
              <a:buChar char="•"/>
            </a:pPr>
            <a:r>
              <a:rPr lang="en-US" sz="1800" u="sng" dirty="0">
                <a:solidFill>
                  <a:schemeClr val="tx1"/>
                </a:solidFill>
              </a:rPr>
              <a:t>Motion:</a:t>
            </a:r>
            <a:r>
              <a:rPr lang="en-US" sz="1800" dirty="0">
                <a:solidFill>
                  <a:schemeClr val="tx1"/>
                </a:solidFill>
              </a:rPr>
              <a:t> Move to approve the comments in </a:t>
            </a:r>
            <a:r>
              <a:rPr lang="en-US" sz="1800" dirty="0">
                <a:solidFill>
                  <a:schemeClr val="bg1">
                    <a:lumMod val="65000"/>
                  </a:schemeClr>
                </a:solidFill>
                <a:hlinkClick r:id="rId2"/>
              </a:rPr>
              <a:t>https://mentor.ieee.org/802.18/dcn/19/18-19-</a:t>
            </a:r>
            <a:r>
              <a:rPr lang="en-US" sz="1800" dirty="0">
                <a:solidFill>
                  <a:schemeClr val="bg1">
                    <a:lumMod val="65000"/>
                  </a:schemeClr>
                </a:solidFill>
                <a:highlight>
                  <a:srgbClr val="FFFF00"/>
                </a:highlight>
                <a:hlinkClick r:id="rId2"/>
              </a:rPr>
              <a:t>0035-0__</a:t>
            </a:r>
            <a:r>
              <a:rPr lang="en-US" sz="1800" dirty="0">
                <a:solidFill>
                  <a:schemeClr val="bg1">
                    <a:lumMod val="65000"/>
                  </a:schemeClr>
                </a:solidFill>
                <a:hlinkClick r:id="rId2"/>
              </a:rPr>
              <a:t>-0000-ofcom-enabling-opportunities-consultation-form-2-4ghz.docx</a:t>
            </a:r>
            <a:r>
              <a:rPr lang="en-US" sz="1800" dirty="0">
                <a:solidFill>
                  <a:schemeClr val="tx1"/>
                </a:solidFill>
              </a:rPr>
              <a:t>; response to Ofcom on enabling opportunities consultation including 2390-2400 </a:t>
            </a:r>
            <a:r>
              <a:rPr lang="en-US" sz="1800" dirty="0" err="1">
                <a:solidFill>
                  <a:schemeClr val="tx1"/>
                </a:solidFill>
              </a:rPr>
              <a:t>MHz.</a:t>
            </a:r>
            <a:r>
              <a:rPr lang="en-US" sz="1800" dirty="0">
                <a:solidFill>
                  <a:schemeClr val="tx1"/>
                </a:solidFill>
              </a:rPr>
              <a:t>  </a:t>
            </a:r>
            <a:r>
              <a:rPr lang="en-GB" sz="1800" dirty="0">
                <a:solidFill>
                  <a:schemeClr val="tx1"/>
                </a:solidFill>
              </a:rPr>
              <a:t>For review and approval by the EC for sending to the Ofcom before</a:t>
            </a:r>
            <a:r>
              <a:rPr lang="en-GB" sz="1800" dirty="0">
                <a:solidFill>
                  <a:schemeClr val="tx1"/>
                </a:solidFill>
                <a:highlight>
                  <a:srgbClr val="FFFF00"/>
                </a:highlight>
              </a:rPr>
              <a:t> ____ </a:t>
            </a:r>
            <a:r>
              <a:rPr lang="en-GB" sz="1800" dirty="0">
                <a:solidFill>
                  <a:schemeClr val="tx1"/>
                </a:solidFill>
              </a:rPr>
              <a:t>April 2019. The Chair of 802.18 is authorized to make editorial changes as necessary.</a:t>
            </a:r>
            <a:endParaRPr lang="en-US" sz="1800" dirty="0">
              <a:solidFill>
                <a:schemeClr val="tx1"/>
              </a:solidFill>
            </a:endParaRPr>
          </a:p>
          <a:p>
            <a:pPr>
              <a:buFont typeface="Arial" panose="020B0604020202020204" pitchFamily="34" charset="0"/>
              <a:buChar char="•"/>
            </a:pPr>
            <a:endParaRPr lang="en-US" sz="1100" dirty="0">
              <a:solidFill>
                <a:schemeClr val="tx1"/>
              </a:solidFill>
            </a:endParaRPr>
          </a:p>
          <a:p>
            <a:pPr>
              <a:buFont typeface="Arial" panose="020B0604020202020204" pitchFamily="34" charset="0"/>
              <a:buChar char="•"/>
            </a:pPr>
            <a:r>
              <a:rPr lang="en-US" sz="1800" dirty="0">
                <a:solidFill>
                  <a:schemeClr val="tx1"/>
                </a:solidFill>
              </a:rPr>
              <a:t>Move by:		</a:t>
            </a:r>
          </a:p>
          <a:p>
            <a:pPr>
              <a:buFont typeface="Arial" panose="020B0604020202020204" pitchFamily="34" charset="0"/>
              <a:buChar char="•"/>
            </a:pPr>
            <a:r>
              <a:rPr lang="en-US" sz="1800" dirty="0">
                <a:solidFill>
                  <a:schemeClr val="tx1"/>
                </a:solidFill>
              </a:rPr>
              <a:t>Second by:	</a:t>
            </a:r>
          </a:p>
          <a:p>
            <a:pPr>
              <a:buFont typeface="Arial" panose="020B0604020202020204" pitchFamily="34" charset="0"/>
              <a:buChar char="•"/>
            </a:pPr>
            <a:r>
              <a:rPr lang="en-US" sz="1800" dirty="0">
                <a:solidFill>
                  <a:schemeClr val="tx1"/>
                </a:solidFill>
              </a:rPr>
              <a:t>Discussion:     None</a:t>
            </a:r>
          </a:p>
          <a:p>
            <a:pPr>
              <a:buFont typeface="Arial" panose="020B0604020202020204" pitchFamily="34" charset="0"/>
              <a:buChar char="•"/>
            </a:pPr>
            <a:r>
              <a:rPr lang="en-US" sz="1800" dirty="0">
                <a:solidFill>
                  <a:schemeClr val="tx1"/>
                </a:solidFill>
              </a:rPr>
              <a:t>Vote:         	 __ Yes        __ No          __ Abstain </a:t>
            </a:r>
          </a:p>
          <a:p>
            <a:pPr>
              <a:buFont typeface="Arial" panose="020B0604020202020204" pitchFamily="34" charset="0"/>
              <a:buChar char="•"/>
            </a:pPr>
            <a:r>
              <a:rPr lang="en-US" sz="1800" dirty="0">
                <a:solidFill>
                  <a:schemeClr val="tx1"/>
                </a:solidFill>
              </a:rPr>
              <a:t>Motion:		</a:t>
            </a:r>
            <a:r>
              <a:rPr lang="en-US" sz="1800" dirty="0">
                <a:solidFill>
                  <a:schemeClr val="bg1">
                    <a:lumMod val="75000"/>
                  </a:schemeClr>
                </a:solidFill>
              </a:rPr>
              <a:t> Passed</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 In attendance: _______</a:t>
            </a:r>
          </a:p>
          <a:p>
            <a:pPr marL="0" indent="0">
              <a:spcBef>
                <a:spcPts val="0"/>
              </a:spcBef>
            </a:pPr>
            <a:endParaRPr lang="en-US" sz="1400" dirty="0">
              <a:solidFill>
                <a:srgbClr val="00B0F0"/>
              </a:solidFill>
            </a:endParaRPr>
          </a:p>
          <a:p>
            <a:pPr lvl="1">
              <a:spcBef>
                <a:spcPts val="0"/>
              </a:spcBef>
              <a:buFont typeface="Arial" panose="020B0604020202020204" pitchFamily="34" charset="0"/>
              <a:buChar char="•"/>
            </a:pPr>
            <a:endParaRPr lang="en-US" sz="14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04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12540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15950"/>
            <a:ext cx="9144000" cy="685800"/>
          </a:xfrm>
        </p:spPr>
        <p:txBody>
          <a:bodyPr/>
          <a:lstStyle/>
          <a:p>
            <a:pPr marL="457200" lvl="1" indent="0"/>
            <a:r>
              <a:rPr lang="en-US" sz="2400" dirty="0"/>
              <a:t>FCC NPRM Expanding Broadband to the 896/935 MHz pair</a:t>
            </a:r>
            <a:r>
              <a:rPr lang="en-US" sz="1400" dirty="0"/>
              <a:t>-1</a:t>
            </a:r>
            <a:endParaRPr lang="en-US" sz="2400" dirty="0"/>
          </a:p>
        </p:txBody>
      </p:sp>
      <p:sp>
        <p:nvSpPr>
          <p:cNvPr id="3" name="Content Placeholder 2"/>
          <p:cNvSpPr>
            <a:spLocks noGrp="1"/>
          </p:cNvSpPr>
          <p:nvPr>
            <p:ph idx="1"/>
          </p:nvPr>
        </p:nvSpPr>
        <p:spPr>
          <a:xfrm>
            <a:off x="685800" y="1161919"/>
            <a:ext cx="8382000" cy="5293520"/>
          </a:xfrm>
        </p:spPr>
        <p:txBody>
          <a:bodyPr/>
          <a:lstStyle/>
          <a:p>
            <a:pPr>
              <a:buFont typeface="Arial" panose="020B0604020202020204" pitchFamily="34" charset="0"/>
              <a:buChar char="•"/>
            </a:pPr>
            <a:r>
              <a:rPr lang="en-US" sz="1800" b="0" dirty="0">
                <a:hlinkClick r:id="rId2"/>
              </a:rPr>
              <a:t>Notice of Proposed Rulemaking</a:t>
            </a:r>
            <a:r>
              <a:rPr lang="en-US" sz="1800" b="0" dirty="0"/>
              <a:t> that proposes to reconfigure the 900 MHz band to create a broadband segment to facilitate technologies and services for a wide variety of businesses, including critical infrastructure, as well as seek comment on various transition mechanisms to achieve this goal. (WT Docket No. 17-200)</a:t>
            </a:r>
          </a:p>
          <a:p>
            <a:pPr>
              <a:buFont typeface="Arial" panose="020B0604020202020204" pitchFamily="34" charset="0"/>
              <a:buChar char="•"/>
            </a:pPr>
            <a:r>
              <a:rPr lang="en-US" sz="1600" dirty="0">
                <a:solidFill>
                  <a:schemeClr val="tx1"/>
                </a:solidFill>
              </a:rPr>
              <a:t>Final:  </a:t>
            </a:r>
            <a:r>
              <a:rPr lang="en-US" sz="1600" dirty="0">
                <a:solidFill>
                  <a:schemeClr val="tx1"/>
                </a:solidFill>
                <a:hlinkClick r:id="rId3"/>
              </a:rPr>
              <a:t>https://mentor.ieee.org/802.18/dcn/19/18-19-0038-00-0000-final-nprm-17-200-expanding-broadband-to-896-935-mhz.pdf</a:t>
            </a:r>
            <a:r>
              <a:rPr lang="en-US" sz="1600" dirty="0">
                <a:solidFill>
                  <a:schemeClr val="tx1"/>
                </a:solidFill>
              </a:rPr>
              <a:t>  </a:t>
            </a:r>
            <a:r>
              <a:rPr lang="en-US" sz="1600" b="0" dirty="0">
                <a:solidFill>
                  <a:schemeClr val="tx1"/>
                </a:solidFill>
              </a:rPr>
              <a:t>  </a:t>
            </a:r>
            <a:r>
              <a:rPr lang="en-US" sz="1400" b="0" dirty="0">
                <a:solidFill>
                  <a:schemeClr val="tx1"/>
                </a:solidFill>
              </a:rPr>
              <a:t>   </a:t>
            </a:r>
            <a:r>
              <a:rPr lang="en-US" sz="1400" b="0" dirty="0">
                <a:solidFill>
                  <a:schemeClr val="tx1"/>
                </a:solidFill>
                <a:hlinkClick r:id="rId4"/>
              </a:rPr>
              <a:t>&lt;18-19-0028r01 is the highlighted draft version)&gt;</a:t>
            </a:r>
            <a:endParaRPr lang="en-US" sz="1400" b="0" dirty="0">
              <a:solidFill>
                <a:schemeClr val="tx1"/>
              </a:solidFill>
            </a:endParaRPr>
          </a:p>
          <a:p>
            <a:pPr>
              <a:buFont typeface="Arial" panose="020B0604020202020204" pitchFamily="34" charset="0"/>
              <a:buChar char="•"/>
            </a:pPr>
            <a:r>
              <a:rPr lang="en-US" sz="1800" b="0" dirty="0">
                <a:solidFill>
                  <a:schemeClr val="tx1"/>
                </a:solidFill>
              </a:rPr>
              <a:t>The proceeding:  </a:t>
            </a:r>
            <a:r>
              <a:rPr lang="en-US" sz="1800" b="0" dirty="0">
                <a:solidFill>
                  <a:schemeClr val="tx1"/>
                </a:solidFill>
                <a:hlinkClick r:id="rId5"/>
              </a:rPr>
              <a:t>https://www.fcc.gov/ecfs/search/filings?proceedings_name=17-200&amp;sort=date_disseminated,DESC</a:t>
            </a:r>
            <a:r>
              <a:rPr lang="en-US" sz="1800" b="0" dirty="0">
                <a:solidFill>
                  <a:schemeClr val="tx1"/>
                </a:solidFill>
              </a:rPr>
              <a:t> </a:t>
            </a:r>
          </a:p>
          <a:p>
            <a:pPr>
              <a:buFont typeface="Arial" panose="020B0604020202020204" pitchFamily="34" charset="0"/>
              <a:buChar char="•"/>
            </a:pPr>
            <a:r>
              <a:rPr lang="en-US" sz="1800" b="0" dirty="0">
                <a:solidFill>
                  <a:schemeClr val="tx1"/>
                </a:solidFill>
              </a:rPr>
              <a:t>This is for the 896-901/935-940MHz land mobile licenses band today. </a:t>
            </a:r>
          </a:p>
          <a:p>
            <a:pPr lvl="1">
              <a:buFont typeface="Arial" panose="020B0604020202020204" pitchFamily="34" charset="0"/>
              <a:buChar char="•"/>
            </a:pPr>
            <a:r>
              <a:rPr lang="en-US" sz="1600" dirty="0"/>
              <a:t>Some </a:t>
            </a:r>
            <a:r>
              <a:rPr lang="en-US" sz="1600" b="0" dirty="0"/>
              <a:t>want the FCC to reorganize spectrum so they can have 3 MHz paired for private LTE, moving existing LMR users elsewhere.</a:t>
            </a:r>
            <a:endParaRPr lang="en-US" sz="1600" b="0" dirty="0">
              <a:solidFill>
                <a:schemeClr val="tx1"/>
              </a:solidFill>
            </a:endParaRPr>
          </a:p>
          <a:p>
            <a:pPr>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r>
              <a:rPr lang="en-US" sz="1800" b="0" dirty="0">
                <a:solidFill>
                  <a:schemeClr val="tx1"/>
                </a:solidFill>
              </a:rPr>
              <a:t>Dates announced Wednesday morning the 3</a:t>
            </a:r>
            <a:r>
              <a:rPr lang="en-US" sz="1800" b="0" baseline="30000" dirty="0">
                <a:solidFill>
                  <a:schemeClr val="tx1"/>
                </a:solidFill>
              </a:rPr>
              <a:t>rd</a:t>
            </a:r>
            <a:r>
              <a:rPr lang="en-US" sz="1800" b="0" dirty="0">
                <a:solidFill>
                  <a:schemeClr val="tx1"/>
                </a:solidFill>
              </a:rPr>
              <a:t>:  </a:t>
            </a:r>
          </a:p>
          <a:p>
            <a:pPr>
              <a:buFont typeface="Arial" panose="020B0604020202020204" pitchFamily="34" charset="0"/>
              <a:buChar char="•"/>
            </a:pPr>
            <a:r>
              <a:rPr lang="en-US" sz="1800" b="0" dirty="0">
                <a:solidFill>
                  <a:schemeClr val="tx1"/>
                </a:solidFill>
              </a:rPr>
              <a:t>Comments due: 03May19; 	Reply Comments due: 03June19</a:t>
            </a:r>
          </a:p>
          <a:p>
            <a:pPr lvl="1">
              <a:buFont typeface="Arial" panose="020B0604020202020204" pitchFamily="34" charset="0"/>
              <a:buChar char="•"/>
            </a:pPr>
            <a:r>
              <a:rPr lang="en-US" sz="1400" dirty="0">
                <a:hlinkClick r:id="rId6"/>
              </a:rPr>
              <a:t>https://www.federalregister.gov/documents/2019/04/03/2019-06349/commission-proposes-to-reconfigure-the-900-mhz-band-to-facilitate-broadband-services?utm_campaign=subscription%20mailing%20list&amp;utm_source=federalregister.gov&amp;utm_medium=email</a:t>
            </a:r>
            <a:r>
              <a:rPr lang="en-US" sz="1400" dirty="0"/>
              <a:t> </a:t>
            </a:r>
            <a:endParaRPr lang="en-US" sz="1400" b="0" dirty="0">
              <a:solidFill>
                <a:schemeClr val="tx1"/>
              </a:solidFill>
            </a:endParaRPr>
          </a:p>
          <a:p>
            <a:pPr>
              <a:buFont typeface="Arial" panose="020B0604020202020204" pitchFamily="34" charset="0"/>
              <a:buChar char="•"/>
            </a:pPr>
            <a:endParaRPr lang="en-US" sz="1800" b="0" dirty="0">
              <a:solidFill>
                <a:schemeClr val="tx1"/>
              </a:solidFill>
            </a:endParaRPr>
          </a:p>
          <a:p>
            <a:pPr lvl="4">
              <a:buFont typeface="Arial" panose="020B0604020202020204" pitchFamily="34" charset="0"/>
              <a:buChar char="•"/>
            </a:pPr>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April 2019</a:t>
            </a:r>
            <a:endParaRPr lang="en-GB" dirty="0"/>
          </a:p>
        </p:txBody>
      </p:sp>
    </p:spTree>
    <p:extLst>
      <p:ext uri="{BB962C8B-B14F-4D97-AF65-F5344CB8AC3E}">
        <p14:creationId xmlns:p14="http://schemas.microsoft.com/office/powerpoint/2010/main" val="3291127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15950"/>
            <a:ext cx="9144000" cy="685800"/>
          </a:xfrm>
        </p:spPr>
        <p:txBody>
          <a:bodyPr/>
          <a:lstStyle/>
          <a:p>
            <a:pPr marL="457200" lvl="1" indent="0"/>
            <a:r>
              <a:rPr lang="en-US" sz="2400" dirty="0"/>
              <a:t>FCC NPRM Expanding Broadband to the 896/935 MHz pair</a:t>
            </a:r>
            <a:r>
              <a:rPr lang="en-US" sz="1400" dirty="0"/>
              <a:t>-2</a:t>
            </a:r>
            <a:endParaRPr lang="en-US" sz="2400" dirty="0"/>
          </a:p>
        </p:txBody>
      </p:sp>
      <p:sp>
        <p:nvSpPr>
          <p:cNvPr id="3" name="Content Placeholder 2"/>
          <p:cNvSpPr>
            <a:spLocks noGrp="1"/>
          </p:cNvSpPr>
          <p:nvPr>
            <p:ph idx="1"/>
          </p:nvPr>
        </p:nvSpPr>
        <p:spPr>
          <a:xfrm>
            <a:off x="685800" y="1161919"/>
            <a:ext cx="8382000" cy="5293520"/>
          </a:xfrm>
        </p:spPr>
        <p:txBody>
          <a:bodyPr/>
          <a:lstStyle/>
          <a:p>
            <a:pPr>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r>
              <a:rPr lang="en-US" sz="1800" b="0" dirty="0">
                <a:solidFill>
                  <a:schemeClr val="tx1"/>
                </a:solidFill>
              </a:rPr>
              <a:t>802.11 &amp; 802.15 both have standards in between this pair, as well as all the road tolling is there.</a:t>
            </a:r>
          </a:p>
          <a:p>
            <a:pPr>
              <a:buFont typeface="Arial" panose="020B0604020202020204" pitchFamily="34" charset="0"/>
              <a:buChar char="•"/>
            </a:pPr>
            <a:r>
              <a:rPr lang="en-US" sz="1800" b="0" dirty="0">
                <a:solidFill>
                  <a:schemeClr val="tx1"/>
                </a:solidFill>
              </a:rPr>
              <a:t>We may do comments, will review in upcoming teleconferences. </a:t>
            </a:r>
          </a:p>
          <a:p>
            <a:pPr>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r>
              <a:rPr lang="en-US" sz="1800" b="0" dirty="0">
                <a:solidFill>
                  <a:schemeClr val="tx1"/>
                </a:solidFill>
              </a:rPr>
              <a:t>Would we need to focus on the ‘use’ of the band in recent years, since the rules have been higher power in this band all along. </a:t>
            </a:r>
          </a:p>
          <a:p>
            <a:pPr>
              <a:buFont typeface="Arial" panose="020B0604020202020204" pitchFamily="34" charset="0"/>
              <a:buChar char="•"/>
            </a:pPr>
            <a:endParaRPr lang="en-US" sz="1800" b="0" dirty="0">
              <a:solidFill>
                <a:srgbClr val="00B0F0"/>
              </a:solidFill>
            </a:endParaRPr>
          </a:p>
          <a:p>
            <a:pPr>
              <a:buFont typeface="Arial" panose="020B0604020202020204" pitchFamily="34" charset="0"/>
              <a:buChar char="•"/>
            </a:pPr>
            <a:r>
              <a:rPr lang="en-US" sz="1800" b="0" dirty="0">
                <a:solidFill>
                  <a:srgbClr val="00B0F0"/>
                </a:solidFill>
              </a:rPr>
              <a:t>To-do: 1. Look at the other filings   2. Compare power levels from today’s rules.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April 2019</a:t>
            </a:r>
            <a:endParaRPr lang="en-GB" dirty="0"/>
          </a:p>
        </p:txBody>
      </p:sp>
    </p:spTree>
    <p:extLst>
      <p:ext uri="{BB962C8B-B14F-4D97-AF65-F5344CB8AC3E}">
        <p14:creationId xmlns:p14="http://schemas.microsoft.com/office/powerpoint/2010/main" val="3422138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0198" y="1166549"/>
            <a:ext cx="8150031" cy="5059552"/>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1800" dirty="0">
                <a:hlinkClick r:id="rId2"/>
              </a:rPr>
              <a:t>FCC &lt;39GHz - reconsideration&gt;</a:t>
            </a:r>
            <a:r>
              <a:rPr lang="en-US" sz="1800" dirty="0"/>
              <a:t> </a:t>
            </a:r>
          </a:p>
          <a:p>
            <a:pPr lvl="1">
              <a:buFont typeface="Arial" panose="020B0604020202020204" pitchFamily="34" charset="0"/>
              <a:buChar char="•"/>
            </a:pPr>
            <a:r>
              <a:rPr lang="en-US" sz="1600" b="0" dirty="0"/>
              <a:t>FCC </a:t>
            </a:r>
            <a:r>
              <a:rPr lang="en-US" sz="1600" dirty="0"/>
              <a:t> seeks comment on the next steps toward implementing the procedures to reconfigure the 39 GHz band in preparation for the incentive auction that will offer new flexible use licenses in the Upper 37 GHz, 39 GHz, and 47 GHz bands. </a:t>
            </a:r>
          </a:p>
          <a:p>
            <a:pPr lvl="1">
              <a:buFont typeface="Arial" panose="020B0604020202020204" pitchFamily="34" charset="0"/>
              <a:buChar char="•"/>
            </a:pPr>
            <a:r>
              <a:rPr lang="en-US" sz="1600" b="0" dirty="0"/>
              <a:t>Comments are due on or before April 15, 2019; reply comments are due on or before April 26, 2019.</a:t>
            </a:r>
          </a:p>
          <a:p>
            <a:pPr lvl="1">
              <a:buFont typeface="Arial" panose="020B0604020202020204" pitchFamily="34" charset="0"/>
              <a:buChar char="•"/>
            </a:pPr>
            <a:r>
              <a:rPr lang="en-US" sz="1600" b="0" dirty="0"/>
              <a:t>Spectrum Bands above 24 GHz:</a:t>
            </a:r>
            <a:endParaRPr lang="en-US" sz="1600" dirty="0"/>
          </a:p>
          <a:p>
            <a:pPr lvl="1">
              <a:spcBef>
                <a:spcPts val="0"/>
              </a:spcBef>
              <a:buFont typeface="Arial" panose="020B0604020202020204" pitchFamily="34" charset="0"/>
              <a:buChar char="•"/>
            </a:pPr>
            <a:r>
              <a:rPr lang="en-US" sz="1600" dirty="0">
                <a:hlinkClick r:id="rId3"/>
              </a:rPr>
              <a:t>https://www.fcc.gov/ecfs/search/filings?proceedings_name=14-177&amp;sort=date_disseminated,DESC</a:t>
            </a:r>
            <a:endParaRPr lang="en-US" sz="1600" dirty="0">
              <a:hlinkClick r:id="rId4"/>
            </a:endParaRPr>
          </a:p>
          <a:p>
            <a:pPr lvl="1">
              <a:buFont typeface="Arial" panose="020B0604020202020204" pitchFamily="34" charset="0"/>
              <a:buChar char="•"/>
            </a:pPr>
            <a:r>
              <a:rPr lang="en-US" sz="1600" b="0" dirty="0"/>
              <a:t>The auction:</a:t>
            </a:r>
            <a:endParaRPr lang="en-US" sz="1600" dirty="0"/>
          </a:p>
          <a:p>
            <a:pPr lvl="1">
              <a:spcBef>
                <a:spcPts val="0"/>
              </a:spcBef>
              <a:buFont typeface="Arial" panose="020B0604020202020204" pitchFamily="34" charset="0"/>
              <a:buChar char="•"/>
            </a:pPr>
            <a:r>
              <a:rPr lang="en-US" sz="1600" dirty="0">
                <a:hlinkClick r:id="rId4"/>
              </a:rPr>
              <a:t>https://www.fcc.gov/ecfs/search/filings?proceedings_name=19-59&amp;sort=date_disseminated,DESC</a:t>
            </a:r>
            <a:r>
              <a:rPr lang="en-US" sz="1600" dirty="0"/>
              <a:t> </a:t>
            </a:r>
            <a:endParaRPr lang="en-US" altLang="en-US" sz="1600" dirty="0">
              <a:solidFill>
                <a:schemeClr val="tx1"/>
              </a:solidFill>
            </a:endParaRPr>
          </a:p>
          <a:p>
            <a:pPr>
              <a:buFont typeface="Arial" panose="020B0604020202020204" pitchFamily="34" charset="0"/>
              <a:buChar char="•"/>
            </a:pPr>
            <a:r>
              <a:rPr lang="en-US" sz="2000" dirty="0">
                <a:hlinkClick r:id="rId5"/>
              </a:rPr>
              <a:t>https://www.acma.gov.au/theACMA/draft-five-year-spectrum-outlook-2019-23</a:t>
            </a:r>
            <a:endParaRPr lang="en-US" sz="2000" dirty="0"/>
          </a:p>
          <a:p>
            <a:pPr lvl="1">
              <a:buFont typeface="Arial" panose="020B0604020202020204" pitchFamily="34" charset="0"/>
              <a:buChar char="•"/>
            </a:pPr>
            <a:r>
              <a:rPr lang="en-US" altLang="en-US" sz="1600" dirty="0"/>
              <a:t>Comments due 16 May 2019</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04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7358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endParaRPr lang="en-US" sz="1800" dirty="0">
              <a:solidFill>
                <a:srgbClr val="00B0F0"/>
              </a:solidFill>
            </a:endParaRPr>
          </a:p>
          <a:p>
            <a:pPr>
              <a:buFont typeface="Arial" panose="020B0604020202020204" pitchFamily="34" charset="0"/>
              <a:buChar char="•"/>
            </a:pPr>
            <a:r>
              <a:rPr lang="en-US" sz="1800" dirty="0">
                <a:solidFill>
                  <a:srgbClr val="00B0F0"/>
                </a:solidFill>
              </a:rPr>
              <a:t>Review and feedback inputs on Ofcom Consultation comments.</a:t>
            </a:r>
            <a:r>
              <a:rPr lang="en-US" sz="1800" dirty="0"/>
              <a:t> Will try to finish up the Ofcom comments</a:t>
            </a:r>
          </a:p>
          <a:p>
            <a:pPr>
              <a:buFont typeface="Arial" panose="020B0604020202020204" pitchFamily="34" charset="0"/>
              <a:buChar char="•"/>
            </a:pPr>
            <a:endParaRPr lang="en-US" sz="1800" dirty="0">
              <a:solidFill>
                <a:srgbClr val="00B0F0"/>
              </a:solidFill>
            </a:endParaRPr>
          </a:p>
          <a:p>
            <a:pPr>
              <a:buFont typeface="Arial" panose="020B0604020202020204" pitchFamily="34" charset="0"/>
              <a:buChar char="•"/>
            </a:pPr>
            <a:r>
              <a:rPr lang="en-US" sz="1800" dirty="0">
                <a:solidFill>
                  <a:srgbClr val="00B0F0"/>
                </a:solidFill>
              </a:rPr>
              <a:t>Continue to review FCC NPRM for possible IEEE 802 comments and look at what is in the 17-200 filing and compare power in the rules today and proposed. </a:t>
            </a:r>
            <a:endParaRPr lang="en-US" sz="1800" dirty="0"/>
          </a:p>
          <a:p>
            <a:pPr>
              <a:buFont typeface="Arial" panose="020B0604020202020204" pitchFamily="34" charset="0"/>
              <a:buChar char="•"/>
            </a:pPr>
            <a:endParaRPr lang="en-US" sz="12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t>
            </a:r>
            <a:r>
              <a:rPr lang="en-US" sz="1400" u="sng" dirty="0">
                <a:hlinkClick r:id="rId2"/>
              </a:rPr>
              <a:t>https://www.cisco.com/c/en/us/solutions/collateral/service-provider/visual-networking-index-vni/white-paper-c11-738429.pdf</a:t>
            </a:r>
            <a:r>
              <a:rPr lang="en-US" sz="1400" u="sng" dirty="0"/>
              <a:t> </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04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24GHz auction is pulling in over $1B.  </a:t>
            </a:r>
          </a:p>
          <a:p>
            <a:pPr marL="0" indent="0"/>
            <a:endParaRPr lang="en-US" sz="1800" dirty="0">
              <a:solidFill>
                <a:schemeClr val="tx1"/>
              </a:solidFill>
            </a:endParaRPr>
          </a:p>
          <a:p>
            <a:pPr>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04 April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04 April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15:28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14 – 16 Wireless Interim in Atlanta, GA, USA at the Grand Hyatt in Buckhead</a:t>
            </a:r>
            <a:endParaRPr lang="en-US" sz="1800" dirty="0"/>
          </a:p>
          <a:p>
            <a:pPr lvl="1">
              <a:buFont typeface="Arial" panose="020B0604020202020204" pitchFamily="34" charset="0"/>
              <a:buChar char="•"/>
            </a:pPr>
            <a:r>
              <a:rPr lang="en-US" sz="1600" dirty="0"/>
              <a:t>Normal time slots, Tuesday AM2 and Thursday AM1</a:t>
            </a:r>
          </a:p>
          <a:p>
            <a:pPr marL="457200" lvl="1" indent="0"/>
            <a:r>
              <a:rPr lang="en-US" sz="1400" dirty="0"/>
              <a:t> </a:t>
            </a:r>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April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04 April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pPr marL="457200" indent="-457200">
              <a:buFont typeface="Arial" panose="020B0604020202020204" pitchFamily="34" charset="0"/>
              <a:buChar char="•"/>
            </a:pPr>
            <a:r>
              <a:rPr lang="en-US" sz="3200" dirty="0">
                <a:solidFill>
                  <a:schemeClr val="tx1"/>
                </a:solidFill>
              </a:rPr>
              <a:t> </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42 (9 on EC)</a:t>
            </a:r>
            <a:r>
              <a:rPr lang="en-US" altLang="en-US" sz="1800" dirty="0">
                <a:solidFill>
                  <a:schemeClr val="tx1"/>
                </a:solidFill>
              </a:rPr>
              <a:t>;  Nearly Voters: 3;   Aspirant members: 18</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04 April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200"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04 April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April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04 April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1037411"/>
            <a:ext cx="3875088"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Chair.</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sz="1400" b="0" dirty="0"/>
              <a:t>Ofcom Consultation on enabling opportunities for innovation, </a:t>
            </a:r>
          </a:p>
          <a:p>
            <a:pPr lvl="1">
              <a:buFont typeface="Arial" panose="020B0604020202020204" pitchFamily="34" charset="0"/>
              <a:buChar char="•"/>
            </a:pPr>
            <a:r>
              <a:rPr lang="en-US" sz="1400" dirty="0"/>
              <a:t>NPRM Expanding Broadband to the 896 / 935 MHz PLMR Band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Ofcom Consultation</a:t>
            </a:r>
          </a:p>
          <a:p>
            <a:pPr lvl="1">
              <a:buFont typeface="Arial" panose="020B0604020202020204" pitchFamily="34" charset="0"/>
              <a:buChar char="•"/>
            </a:pPr>
            <a:r>
              <a:rPr lang="en-US" altLang="en-US" sz="1400" dirty="0">
                <a:solidFill>
                  <a:schemeClr val="tx1"/>
                </a:solidFill>
              </a:rPr>
              <a:t>FCC NPRM at 895/935</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r>
              <a:rPr lang="en-US" altLang="en-US" sz="1800" dirty="0">
                <a:solidFill>
                  <a:schemeClr val="tx1"/>
                </a:solidFill>
              </a:rPr>
              <a:t>AOB and Adjourn</a:t>
            </a:r>
            <a:endParaRPr lang="en-US" altLang="en-US" sz="14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sz="1400" b="0" dirty="0"/>
          </a:p>
          <a:p>
            <a:pPr>
              <a:spcBef>
                <a:spcPts val="0"/>
              </a:spcBef>
              <a:buFont typeface="Arial" panose="020B0604020202020204" pitchFamily="34" charset="0"/>
              <a:buChar char="•"/>
            </a:pPr>
            <a:r>
              <a:rPr lang="en-US" sz="1400" b="0" dirty="0"/>
              <a:t>Ofcom Consultation on enabling opportunities for innovation, </a:t>
            </a:r>
          </a:p>
          <a:p>
            <a:pPr lvl="1">
              <a:spcBef>
                <a:spcPts val="0"/>
              </a:spcBef>
              <a:buFont typeface="Arial" panose="020B0604020202020204" pitchFamily="34" charset="0"/>
              <a:buChar char="•"/>
            </a:pPr>
            <a:r>
              <a:rPr lang="en-US" sz="1400" dirty="0"/>
              <a:t>Includes 2390-2400 MHz</a:t>
            </a:r>
            <a:endParaRPr lang="en-US" sz="1400" b="0" dirty="0"/>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NPRM Expanding Broadband to the 896 / 935 MHz PLMR Band, </a:t>
            </a:r>
            <a:r>
              <a:rPr lang="en-US" sz="1400" b="0" dirty="0">
                <a:solidFill>
                  <a:schemeClr val="tx1"/>
                </a:solidFill>
              </a:rPr>
              <a:t>Adjacent to 902-928MHz</a:t>
            </a:r>
          </a:p>
          <a:p>
            <a:pPr lvl="1">
              <a:spcBef>
                <a:spcPts val="0"/>
              </a:spcBef>
              <a:buFont typeface="Arial" panose="020B0604020202020204" pitchFamily="34" charset="0"/>
              <a:buChar char="•"/>
            </a:pPr>
            <a:r>
              <a:rPr lang="en-US" sz="1400" dirty="0">
                <a:solidFill>
                  <a:schemeClr val="tx1"/>
                </a:solidFill>
              </a:rPr>
              <a:t>Comments due: 03May19; </a:t>
            </a:r>
          </a:p>
          <a:p>
            <a:pPr lvl="1">
              <a:spcBef>
                <a:spcPts val="0"/>
              </a:spcBef>
              <a:buFont typeface="Arial" panose="020B0604020202020204" pitchFamily="34" charset="0"/>
              <a:buChar char="•"/>
            </a:pPr>
            <a:r>
              <a:rPr lang="en-US" sz="1400" dirty="0">
                <a:solidFill>
                  <a:schemeClr val="tx1"/>
                </a:solidFill>
              </a:rPr>
              <a:t>Reply Comments due: 03June19</a:t>
            </a:r>
          </a:p>
          <a:p>
            <a:pPr lvl="1">
              <a:spcBef>
                <a:spcPts val="0"/>
              </a:spcBef>
              <a:buFont typeface="Arial" panose="020B0604020202020204" pitchFamily="34" charset="0"/>
              <a:buChar char="•"/>
            </a:pPr>
            <a:endParaRPr lang="en-US" altLang="en-US" sz="1000" b="0" kern="0" dirty="0"/>
          </a:p>
          <a:p>
            <a:pPr lvl="1">
              <a:spcBef>
                <a:spcPts val="0"/>
              </a:spcBef>
              <a:buFont typeface="Arial" panose="020B0604020202020204" pitchFamily="34" charset="0"/>
              <a:buChar char="•"/>
            </a:pPr>
            <a:endParaRPr lang="en-US" altLang="en-US" sz="10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FCC 39GHz re-configuration </a:t>
            </a:r>
          </a:p>
          <a:p>
            <a:pPr lvl="1">
              <a:spcBef>
                <a:spcPts val="0"/>
              </a:spcBef>
              <a:buFont typeface="Arial" panose="020B0604020202020204" pitchFamily="34" charset="0"/>
              <a:buChar char="•"/>
            </a:pPr>
            <a:endParaRPr lang="en-US" sz="1400" dirty="0"/>
          </a:p>
          <a:p>
            <a:pPr marL="457200" lvl="1" indent="0">
              <a:spcBef>
                <a:spcPts val="0"/>
              </a:spcBef>
            </a:pPr>
            <a:r>
              <a:rPr lang="en-US" sz="1400" dirty="0"/>
              <a:t> </a:t>
            </a:r>
          </a:p>
          <a:p>
            <a:pPr lvl="1">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1011149"/>
            <a:ext cx="8229602" cy="5457337"/>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a:t>
            </a:r>
            <a:r>
              <a:rPr lang="en-US" altLang="en-US" sz="1600" dirty="0">
                <a:solidFill>
                  <a:schemeClr val="bg1">
                    <a:lumMod val="75000"/>
                  </a:schemeClr>
                </a:solidFill>
              </a:rPr>
              <a:t>Stuart</a:t>
            </a:r>
          </a:p>
          <a:p>
            <a:r>
              <a:rPr lang="en-US" altLang="en-US" sz="1600" b="1" dirty="0">
                <a:solidFill>
                  <a:schemeClr val="tx1"/>
                </a:solidFill>
              </a:rPr>
              <a:t>		Seconded by:	</a:t>
            </a:r>
            <a:r>
              <a:rPr lang="en-US" altLang="en-US" sz="1600" b="1" dirty="0">
                <a:solidFill>
                  <a:schemeClr val="bg1">
                    <a:lumMod val="75000"/>
                  </a:schemeClr>
                </a:solidFill>
              </a:rPr>
              <a:t>Hassan </a:t>
            </a:r>
            <a:endParaRPr lang="en-US" altLang="en-US" sz="1600" dirty="0">
              <a:solidFill>
                <a:schemeClr val="bg1">
                  <a:lumMod val="75000"/>
                </a:schemeClr>
              </a:solidFill>
            </a:endParaRPr>
          </a:p>
          <a:p>
            <a:pPr lvl="1"/>
            <a:r>
              <a:rPr lang="en-US" altLang="en-US" sz="1600" b="1" dirty="0">
                <a:solidFill>
                  <a:schemeClr val="tx1"/>
                </a:solidFill>
              </a:rPr>
              <a:t>Discussion?  	</a:t>
            </a:r>
            <a:r>
              <a:rPr lang="en-US" altLang="en-US" sz="1600" b="1" dirty="0">
                <a:solidFill>
                  <a:schemeClr val="bg1">
                    <a:lumMod val="75000"/>
                  </a:schemeClr>
                </a:solidFill>
              </a:rPr>
              <a:t>None</a:t>
            </a:r>
          </a:p>
          <a:p>
            <a:pPr lvl="1"/>
            <a:r>
              <a:rPr lang="en-US" altLang="en-US" sz="1600" b="1" dirty="0">
                <a:solidFill>
                  <a:schemeClr val="tx1"/>
                </a:solidFill>
              </a:rPr>
              <a:t>Vote:  </a:t>
            </a:r>
            <a:r>
              <a:rPr lang="en-US" altLang="en-US" sz="1600" b="1" dirty="0">
                <a:solidFill>
                  <a:schemeClr val="bg1">
                    <a:lumMod val="75000"/>
                  </a:schemeClr>
                </a:solidFill>
              </a:rPr>
              <a:t>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28 March 2019 in document: </a:t>
            </a:r>
            <a:r>
              <a:rPr lang="en-US" altLang="en-US" sz="1600" dirty="0">
                <a:hlinkClick r:id="rId2"/>
              </a:rPr>
              <a:t>https://mentor.ieee.org/802.18/dcn/19/18-19-0044-00-0000-minutes-28mar19-rrtag-teleconference.docx</a:t>
            </a:r>
            <a:r>
              <a:rPr lang="en-US" altLang="en-US" sz="1600" dirty="0"/>
              <a:t>  </a:t>
            </a:r>
            <a:r>
              <a:rPr lang="en-US" sz="1600" b="1" dirty="0"/>
              <a:t>Posted:   </a:t>
            </a:r>
            <a:r>
              <a:rPr lang="en-US" sz="1600" b="0" dirty="0"/>
              <a:t>29-Mar-2019 08:46:43 ET</a:t>
            </a:r>
          </a:p>
          <a:p>
            <a:pPr marL="0" indent="0"/>
            <a:r>
              <a:rPr lang="en-US" altLang="en-US" sz="1600" b="0" dirty="0">
                <a:solidFill>
                  <a:schemeClr val="tx1"/>
                </a:solidFill>
              </a:rPr>
              <a:t>	</a:t>
            </a:r>
            <a:r>
              <a:rPr lang="en-US" altLang="en-US" sz="1600" dirty="0">
                <a:solidFill>
                  <a:schemeClr val="tx1"/>
                </a:solidFill>
              </a:rPr>
              <a:t>Moved by:  	</a:t>
            </a:r>
            <a:r>
              <a:rPr lang="en-US" altLang="en-US" sz="1600" dirty="0">
                <a:solidFill>
                  <a:schemeClr val="bg1">
                    <a:lumMod val="75000"/>
                  </a:schemeClr>
                </a:solidFill>
              </a:rPr>
              <a:t>Ruben</a:t>
            </a:r>
            <a:r>
              <a:rPr lang="en-US" altLang="en-US" sz="1600" dirty="0">
                <a:solidFill>
                  <a:schemeClr val="tx1"/>
                </a:solidFill>
              </a:rPr>
              <a:t> 	</a:t>
            </a:r>
            <a:endParaRPr lang="en-US" altLang="en-US" sz="1600" dirty="0">
              <a:solidFill>
                <a:schemeClr val="bg1">
                  <a:lumMod val="75000"/>
                </a:schemeClr>
              </a:solidFill>
            </a:endParaRPr>
          </a:p>
          <a:p>
            <a:r>
              <a:rPr lang="en-US" altLang="en-US" sz="1600" dirty="0">
                <a:solidFill>
                  <a:schemeClr val="tx1"/>
                </a:solidFill>
              </a:rPr>
              <a:t>		Seconded by:	</a:t>
            </a:r>
            <a:r>
              <a:rPr lang="en-US" altLang="en-US" sz="1600" dirty="0">
                <a:solidFill>
                  <a:schemeClr val="bg1">
                    <a:lumMod val="75000"/>
                  </a:schemeClr>
                </a:solidFill>
              </a:rPr>
              <a:t>Jay</a:t>
            </a:r>
          </a:p>
          <a:p>
            <a:r>
              <a:rPr lang="en-US" altLang="en-US" sz="1600" b="1" dirty="0">
                <a:solidFill>
                  <a:schemeClr val="tx1"/>
                </a:solidFill>
              </a:rPr>
              <a:t>		Discussion?  	</a:t>
            </a:r>
            <a:r>
              <a:rPr lang="en-US" altLang="en-US" sz="1600" b="1" dirty="0">
                <a:solidFill>
                  <a:schemeClr val="bg1">
                    <a:lumMod val="75000"/>
                  </a:schemeClr>
                </a:solidFill>
              </a:rPr>
              <a:t>None</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bg1">
                    <a:lumMod val="75000"/>
                  </a:schemeClr>
                </a:solidFill>
              </a:rPr>
              <a:t>Unanimous consent</a:t>
            </a:r>
          </a:p>
          <a:p>
            <a:endParaRPr lang="en-US" altLang="en-US" sz="16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RR-TAG is in need of a vice-chair and secretary, </a:t>
            </a:r>
            <a:r>
              <a:rPr lang="en-US" altLang="en-US" sz="1600" dirty="0">
                <a:solidFill>
                  <a:srgbClr val="7030A0"/>
                </a:solidFill>
              </a:rPr>
              <a:t>is there anyone that can help? </a:t>
            </a:r>
            <a:r>
              <a:rPr lang="en-US" altLang="en-US" sz="1600" dirty="0">
                <a:solidFill>
                  <a:schemeClr val="tx1"/>
                </a:solidFill>
              </a:rPr>
              <a:t>________</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04 April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2"/>
              </a:rPr>
              <a:t>&lt;ojeu&gt;</a:t>
            </a:r>
            <a:r>
              <a:rPr lang="en-US" altLang="en-US" sz="1600" b="0" dirty="0"/>
              <a:t>   </a:t>
            </a:r>
            <a:r>
              <a:rPr lang="en-US" altLang="en-US" sz="1600" b="0" dirty="0">
                <a:hlinkClick r:id="rId3"/>
              </a:rPr>
              <a:t>&lt;HStds&gt;</a:t>
            </a:r>
            <a:r>
              <a:rPr lang="en-US" altLang="en-US" sz="1600" b="0" dirty="0"/>
              <a:t>   </a:t>
            </a:r>
            <a:endParaRPr lang="en-US" sz="1600" dirty="0">
              <a:solidFill>
                <a:schemeClr val="tx1"/>
              </a:solidFill>
            </a:endParaRPr>
          </a:p>
          <a:p>
            <a:pPr marL="0"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#102, 17-20 June, Sophia Antipolis ,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Nothing of note this week</a:t>
            </a: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#55, 27-28 June, Sophia Antipolis</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There is a new WI coming up, an SR Doc for the 2.4 GHz band for a new Harmonized Standard.   Need to watch this one. </a:t>
            </a: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next meeting #49, 08-09 May, </a:t>
            </a:r>
            <a:r>
              <a:rPr lang="en-US" sz="1800" dirty="0"/>
              <a:t>Leinfelden DE</a:t>
            </a:r>
            <a:endParaRPr lang="en-US" sz="18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Nothing of note this week</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April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534400" cy="5293520"/>
          </a:xfrm>
        </p:spPr>
        <p:txBody>
          <a:bodyPr/>
          <a:lstStyle/>
          <a:p>
            <a:pPr>
              <a:buFont typeface="Arial" panose="020B0604020202020204" pitchFamily="34" charset="0"/>
              <a:buChar char="•"/>
            </a:pPr>
            <a:r>
              <a:rPr lang="en-US" sz="1800" dirty="0">
                <a:solidFill>
                  <a:schemeClr val="tx1"/>
                </a:solidFill>
              </a:rPr>
              <a:t>CEPT – ECC  </a:t>
            </a:r>
            <a:r>
              <a:rPr lang="en-US" sz="1800" b="0" dirty="0">
                <a:solidFill>
                  <a:schemeClr val="tx1"/>
                </a:solidFill>
                <a:hlinkClick r:id="rId3"/>
              </a:rPr>
              <a:t>&lt;SE24&gt;</a:t>
            </a:r>
            <a:r>
              <a:rPr lang="en-US" sz="1800" b="0" dirty="0">
                <a:solidFill>
                  <a:schemeClr val="tx1"/>
                </a:solidFill>
              </a:rPr>
              <a:t>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600" dirty="0">
                <a:solidFill>
                  <a:schemeClr val="tx1"/>
                </a:solidFill>
              </a:rPr>
              <a:t>Nothing of note this week</a:t>
            </a:r>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600" b="0" dirty="0"/>
              <a:t> </a:t>
            </a:r>
            <a:r>
              <a:rPr lang="en-US" sz="1600" dirty="0"/>
              <a:t>next meeting #7, 24-25 Apr, Copenhagen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600" dirty="0">
                <a:solidFill>
                  <a:schemeClr val="tx1"/>
                </a:solidFill>
              </a:rPr>
              <a:t>Public consultation ECC Report 302 is in process, its due date confirmed to be 01 April</a:t>
            </a: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600" dirty="0"/>
              <a:t>next meetings #6, 26 Apr, Copenhagen </a:t>
            </a:r>
            <a:r>
              <a:rPr lang="en-US" sz="1200" dirty="0"/>
              <a:t>and #7, 16-17 May, Copenhagen</a:t>
            </a:r>
            <a:endParaRPr lang="en-US" sz="1800" b="0" dirty="0"/>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600" dirty="0">
                <a:solidFill>
                  <a:schemeClr val="tx1"/>
                </a:solidFill>
              </a:rPr>
              <a:t>Nothing of note this week</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April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739701"/>
          </a:xfrm>
        </p:spPr>
        <p:txBody>
          <a:bodyPr/>
          <a:lstStyle/>
          <a:p>
            <a:r>
              <a:rPr lang="en-US" sz="2400" dirty="0" err="1"/>
              <a:t>Ofcom_Enabling</a:t>
            </a:r>
            <a:r>
              <a:rPr lang="en-US" sz="2400" dirty="0"/>
              <a:t>-opportunities-for-innovation, w/2.4 GHz</a:t>
            </a:r>
            <a:endParaRPr lang="en-US" sz="2800" dirty="0"/>
          </a:p>
        </p:txBody>
      </p:sp>
      <p:sp>
        <p:nvSpPr>
          <p:cNvPr id="3" name="Content Placeholder 2"/>
          <p:cNvSpPr>
            <a:spLocks noGrp="1"/>
          </p:cNvSpPr>
          <p:nvPr>
            <p:ph idx="1"/>
          </p:nvPr>
        </p:nvSpPr>
        <p:spPr>
          <a:xfrm>
            <a:off x="685800" y="1122288"/>
            <a:ext cx="8311402" cy="5103813"/>
          </a:xfrm>
        </p:spPr>
        <p:txBody>
          <a:bodyPr/>
          <a:lstStyle/>
          <a:p>
            <a:pPr>
              <a:spcBef>
                <a:spcPts val="0"/>
              </a:spcBef>
              <a:buFont typeface="Arial" panose="020B0604020202020204" pitchFamily="34" charset="0"/>
              <a:buChar char="•"/>
            </a:pPr>
            <a:r>
              <a:rPr lang="en-US" sz="1800" dirty="0"/>
              <a:t>OFCOM asked the industry to respond to: </a:t>
            </a:r>
          </a:p>
          <a:p>
            <a:pPr lvl="1">
              <a:spcBef>
                <a:spcPts val="0"/>
              </a:spcBef>
              <a:buFont typeface="Arial" panose="020B0604020202020204" pitchFamily="34" charset="0"/>
              <a:buChar char="•"/>
            </a:pPr>
            <a:r>
              <a:rPr lang="en-US" sz="1200" u="sng" dirty="0">
                <a:hlinkClick r:id="rId2"/>
              </a:rPr>
              <a:t>https://www.ofcom.org.uk/consultations-and-statements/category-1/enabling-opportunities-for-innovation</a:t>
            </a:r>
            <a:endParaRPr lang="en-US" sz="1200" u="sng" dirty="0"/>
          </a:p>
          <a:p>
            <a:pPr lvl="2">
              <a:spcBef>
                <a:spcPts val="0"/>
              </a:spcBef>
              <a:buFont typeface="Arial" panose="020B0604020202020204" pitchFamily="34" charset="0"/>
              <a:buChar char="•"/>
            </a:pPr>
            <a:r>
              <a:rPr lang="en-US" sz="1100" u="sng" dirty="0">
                <a:hlinkClick r:id="rId3"/>
              </a:rPr>
              <a:t>https://mentor.ieee.org/802.18/dcn/19/18-19-0034-00-0000-ofcom-enabling-opportunities-for-innovation-2-4ghz.pdf</a:t>
            </a:r>
            <a:r>
              <a:rPr lang="en-US" sz="1100" u="sng" dirty="0"/>
              <a:t> </a:t>
            </a:r>
          </a:p>
          <a:p>
            <a:pPr lvl="1">
              <a:spcBef>
                <a:spcPts val="0"/>
              </a:spcBef>
              <a:buFont typeface="Arial" panose="020B0604020202020204" pitchFamily="34" charset="0"/>
              <a:buChar char="•"/>
            </a:pPr>
            <a:r>
              <a:rPr lang="en-US" sz="1400" dirty="0"/>
              <a:t>Response was due by March 12</a:t>
            </a:r>
            <a:r>
              <a:rPr lang="en-US" sz="1400" baseline="30000" dirty="0"/>
              <a:t>th</a:t>
            </a:r>
            <a:r>
              <a:rPr lang="en-US" sz="1400" dirty="0"/>
              <a:t>,  completed using  </a:t>
            </a:r>
            <a:r>
              <a:rPr lang="en-US" sz="1400" u="sng" dirty="0">
                <a:hlinkClick r:id="rId4"/>
              </a:rPr>
              <a:t>consultation responses form (RTF, 1.5 MB)</a:t>
            </a:r>
            <a:r>
              <a:rPr lang="en-US" sz="1400" dirty="0"/>
              <a:t>.</a:t>
            </a:r>
          </a:p>
          <a:p>
            <a:pPr lvl="2">
              <a:spcBef>
                <a:spcPts val="0"/>
              </a:spcBef>
              <a:buFont typeface="Arial" panose="020B0604020202020204" pitchFamily="34" charset="0"/>
              <a:buChar char="•"/>
            </a:pPr>
            <a:r>
              <a:rPr lang="en-US" sz="1100" dirty="0">
                <a:hlinkClick r:id="rId5"/>
              </a:rPr>
              <a:t>https://mentor.ieee.org/802.18/dcn/19/18-19-0035-00-0000-ofcom-enabling-opportunities-consultation-form-2-4ghz.rtf</a:t>
            </a:r>
            <a:r>
              <a:rPr lang="en-US" sz="1100" dirty="0"/>
              <a:t> </a:t>
            </a:r>
          </a:p>
          <a:p>
            <a:pPr lvl="1">
              <a:spcBef>
                <a:spcPts val="0"/>
              </a:spcBef>
              <a:buFont typeface="Arial" panose="020B0604020202020204" pitchFamily="34" charset="0"/>
              <a:buChar char="•"/>
            </a:pPr>
            <a:r>
              <a:rPr lang="en-US" sz="1400" dirty="0"/>
              <a:t>The 2390-2400 MHz discussion starts around page 35</a:t>
            </a:r>
          </a:p>
          <a:p>
            <a:pPr lvl="2">
              <a:spcBef>
                <a:spcPts val="0"/>
              </a:spcBef>
              <a:buFont typeface="Arial" panose="020B0604020202020204" pitchFamily="34" charset="0"/>
              <a:buChar char="•"/>
            </a:pPr>
            <a:r>
              <a:rPr lang="en-US" sz="1400" dirty="0"/>
              <a:t>Handsets 23 dBm, base stations to 42 dBm, some other IOT considerations</a:t>
            </a:r>
          </a:p>
          <a:p>
            <a:pPr lvl="1">
              <a:spcBef>
                <a:spcPts val="0"/>
              </a:spcBef>
              <a:buFont typeface="Arial" panose="020B0604020202020204" pitchFamily="34" charset="0"/>
              <a:buChar char="•"/>
            </a:pPr>
            <a:r>
              <a:rPr lang="en-US" sz="1400" dirty="0"/>
              <a:t>Annex 6. Interference risk assessment in 2300 MHz shared spectrum, page 103. </a:t>
            </a:r>
          </a:p>
          <a:p>
            <a:pPr lvl="1">
              <a:spcBef>
                <a:spcPts val="0"/>
              </a:spcBef>
              <a:buFont typeface="Arial" panose="020B0604020202020204" pitchFamily="34" charset="0"/>
              <a:buChar char="•"/>
            </a:pPr>
            <a:r>
              <a:rPr lang="en-GB" sz="1600" b="1" dirty="0"/>
              <a:t>Question 19:</a:t>
            </a:r>
            <a:r>
              <a:rPr lang="en-GB" sz="1600" dirty="0"/>
              <a:t> (Section 8)</a:t>
            </a:r>
            <a:r>
              <a:rPr lang="en-GB" sz="1600" b="1" dirty="0"/>
              <a:t> </a:t>
            </a:r>
            <a:r>
              <a:rPr lang="en-GB" sz="1600" dirty="0"/>
              <a:t>Do you have any other comments on our proposal?</a:t>
            </a:r>
          </a:p>
          <a:p>
            <a:pPr lvl="6">
              <a:spcBef>
                <a:spcPts val="0"/>
              </a:spcBef>
              <a:buFont typeface="Arial" panose="020B0604020202020204" pitchFamily="34" charset="0"/>
              <a:buChar char="•"/>
            </a:pPr>
            <a:endParaRPr lang="en-GB" sz="1400" dirty="0">
              <a:solidFill>
                <a:schemeClr val="tx1"/>
              </a:solidFill>
            </a:endParaRPr>
          </a:p>
          <a:p>
            <a:pPr>
              <a:spcBef>
                <a:spcPts val="0"/>
              </a:spcBef>
              <a:buFont typeface="Arial" panose="020B0604020202020204" pitchFamily="34" charset="0"/>
              <a:buChar char="•"/>
            </a:pPr>
            <a:r>
              <a:rPr lang="en-GB" sz="1600" dirty="0">
                <a:solidFill>
                  <a:schemeClr val="tx1"/>
                </a:solidFill>
              </a:rPr>
              <a:t>1) We are in an adjacent channel and we question analysis in Annex 6.</a:t>
            </a:r>
          </a:p>
          <a:p>
            <a:pPr>
              <a:spcBef>
                <a:spcPts val="0"/>
              </a:spcBef>
              <a:buFont typeface="Arial" panose="020B0604020202020204" pitchFamily="34" charset="0"/>
              <a:buChar char="•"/>
            </a:pPr>
            <a:r>
              <a:rPr lang="en-GB" sz="1600" dirty="0">
                <a:solidFill>
                  <a:schemeClr val="tx1"/>
                </a:solidFill>
              </a:rPr>
              <a:t>2) 	e.g. need</a:t>
            </a:r>
            <a:r>
              <a:rPr lang="en-US" sz="1600" dirty="0"/>
              <a:t> to consider .11ax is coming</a:t>
            </a:r>
          </a:p>
          <a:p>
            <a:pPr>
              <a:spcBef>
                <a:spcPts val="0"/>
              </a:spcBef>
              <a:buFont typeface="Arial" panose="020B0604020202020204" pitchFamily="34" charset="0"/>
              <a:buChar char="•"/>
            </a:pPr>
            <a:r>
              <a:rPr lang="en-GB" sz="1600" dirty="0">
                <a:solidFill>
                  <a:schemeClr val="tx1"/>
                </a:solidFill>
              </a:rPr>
              <a:t>3) The receive performance that Ofcom pushed for is going to be a problem. </a:t>
            </a:r>
            <a:endParaRPr lang="en-US" sz="1600" dirty="0">
              <a:solidFill>
                <a:schemeClr val="tx1"/>
              </a:solidFill>
            </a:endParaRPr>
          </a:p>
          <a:p>
            <a:pPr>
              <a:spcBef>
                <a:spcPts val="0"/>
              </a:spcBef>
              <a:buFont typeface="Arial" panose="020B0604020202020204" pitchFamily="34" charset="0"/>
              <a:buChar char="•"/>
            </a:pPr>
            <a:r>
              <a:rPr lang="en-US" sz="1600" dirty="0"/>
              <a:t>4) Should speak to Zigbee and 802.15.4g …. </a:t>
            </a:r>
          </a:p>
          <a:p>
            <a:pPr>
              <a:spcBef>
                <a:spcPts val="0"/>
              </a:spcBef>
              <a:buFont typeface="Arial" panose="020B0604020202020204" pitchFamily="34" charset="0"/>
              <a:buChar char="•"/>
            </a:pPr>
            <a:r>
              <a:rPr lang="en-US" sz="1600" dirty="0"/>
              <a:t>5)	BT  is there also. </a:t>
            </a:r>
          </a:p>
          <a:p>
            <a:pPr>
              <a:spcBef>
                <a:spcPts val="0"/>
              </a:spcBef>
              <a:buFont typeface="Arial" panose="020B0604020202020204" pitchFamily="34" charset="0"/>
              <a:buChar char="•"/>
            </a:pPr>
            <a:r>
              <a:rPr lang="en-US" sz="1600" dirty="0"/>
              <a:t>6) Need to consider economic value of bottom of 2.4 GHz band / channel 1.</a:t>
            </a:r>
          </a:p>
          <a:p>
            <a:pPr>
              <a:spcBef>
                <a:spcPts val="0"/>
              </a:spcBef>
              <a:buFont typeface="Arial" panose="020B0604020202020204" pitchFamily="34" charset="0"/>
              <a:buChar char="•"/>
            </a:pPr>
            <a:r>
              <a:rPr lang="en-US" sz="1600" dirty="0"/>
              <a:t>7) Added-why tie this 10 MHz to this opportunity? </a:t>
            </a:r>
          </a:p>
          <a:p>
            <a:pPr lvl="5">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t>Timing: let’s get some points together and filing sooner is better than depth. </a:t>
            </a:r>
          </a:p>
          <a:p>
            <a:pPr>
              <a:spcBef>
                <a:spcPts val="0"/>
              </a:spcBef>
              <a:buFont typeface="Arial" panose="020B0604020202020204" pitchFamily="34" charset="0"/>
              <a:buChar char="•"/>
            </a:pPr>
            <a:r>
              <a:rPr lang="en-US" sz="1800" dirty="0"/>
              <a:t>Text of discussions to date: </a:t>
            </a:r>
            <a:r>
              <a:rPr lang="en-US" sz="1400" dirty="0">
                <a:solidFill>
                  <a:srgbClr val="00B0F0"/>
                </a:solidFill>
                <a:hlinkClick r:id="rId6"/>
              </a:rPr>
              <a:t>https://mentor.ieee.org/802.18/dcn/19/18-19-0045</a:t>
            </a:r>
            <a:endParaRPr lang="en-US" sz="1400" dirty="0">
              <a:solidFill>
                <a:srgbClr val="00B0F0"/>
              </a:solidFill>
            </a:endParaRPr>
          </a:p>
          <a:p>
            <a:pPr>
              <a:spcBef>
                <a:spcPts val="0"/>
              </a:spcBef>
              <a:buFont typeface="Arial" panose="020B0604020202020204" pitchFamily="34" charset="0"/>
              <a:buChar char="•"/>
            </a:pPr>
            <a:r>
              <a:rPr lang="en-US" sz="1800" dirty="0">
                <a:solidFill>
                  <a:schemeClr val="tx1"/>
                </a:solidFill>
              </a:rPr>
              <a:t>And now put into official form for finalization: </a:t>
            </a:r>
          </a:p>
          <a:p>
            <a:pPr lvl="1">
              <a:spcBef>
                <a:spcPts val="0"/>
              </a:spcBef>
              <a:buFont typeface="Arial" panose="020B0604020202020204" pitchFamily="34" charset="0"/>
              <a:buChar char="•"/>
            </a:pPr>
            <a:r>
              <a:rPr lang="en-US" sz="1800" dirty="0">
                <a:hlinkClick r:id="rId5"/>
              </a:rPr>
              <a:t>https://mentor.ieee.org/802.18/dcn/19/18-19-0035</a:t>
            </a:r>
            <a:endParaRPr lang="en-US" sz="1400" dirty="0"/>
          </a:p>
          <a:p>
            <a:pPr lvl="1">
              <a:spcBef>
                <a:spcPts val="0"/>
              </a:spcBef>
              <a:buFont typeface="Arial" panose="020B0604020202020204" pitchFamily="34" charset="0"/>
              <a:buChar char="•"/>
            </a:pPr>
            <a:endParaRPr lang="en-US" sz="14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04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06358262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33909</TotalTime>
  <Words>1819</Words>
  <Application>Microsoft Office PowerPoint</Application>
  <PresentationFormat>On-screen Show (4:3)</PresentationFormat>
  <Paragraphs>295</Paragraphs>
  <Slides>17</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5"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Ofcom_Enabling-opportunities-for-innovation, w/2.4 GHz</vt:lpstr>
      <vt:lpstr>Ofcom_Enabling-opportunities-for-innovation, w/2.4 GHz</vt:lpstr>
      <vt:lpstr>FCC NPRM Expanding Broadband to the 896/935 MHz pair-1</vt:lpstr>
      <vt:lpstr>FCC NPRM Expanding Broadband to the 896/935 MHz pair-2</vt:lpstr>
      <vt:lpstr>General Discussion Items</vt:lpstr>
      <vt:lpstr>Actions Required</vt:lpstr>
      <vt:lpstr>Any Other Business</vt:lpstr>
      <vt:lpstr>Adjourn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1335</cp:revision>
  <cp:lastPrinted>1601-01-01T00:00:00Z</cp:lastPrinted>
  <dcterms:created xsi:type="dcterms:W3CDTF">2016-03-03T14:54:45Z</dcterms:created>
  <dcterms:modified xsi:type="dcterms:W3CDTF">2019-04-04T00:42:47Z</dcterms:modified>
</cp:coreProperties>
</file>