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329" r:id="rId4"/>
    <p:sldId id="330" r:id="rId5"/>
    <p:sldId id="516" r:id="rId6"/>
    <p:sldId id="559" r:id="rId7"/>
    <p:sldId id="517" r:id="rId8"/>
    <p:sldId id="486" r:id="rId9"/>
    <p:sldId id="567" r:id="rId10"/>
    <p:sldId id="568" r:id="rId11"/>
    <p:sldId id="560" r:id="rId12"/>
    <p:sldId id="569" r:id="rId13"/>
    <p:sldId id="524" r:id="rId14"/>
    <p:sldId id="498" r:id="rId15"/>
    <p:sldId id="402" r:id="rId16"/>
    <p:sldId id="403"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270" autoAdjust="0"/>
  </p:normalViewPr>
  <p:slideViewPr>
    <p:cSldViewPr>
      <p:cViewPr varScale="1">
        <p:scale>
          <a:sx n="79" d="100"/>
          <a:sy n="79" d="100"/>
        </p:scale>
        <p:origin x="108" y="88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092"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1">
              <a:buFont typeface="Arial" panose="020B0604020202020204" pitchFamily="34" charset="0"/>
              <a:buChar char="•"/>
            </a:pPr>
            <a:r>
              <a:rPr lang="en-US" sz="1400" dirty="0">
                <a:solidFill>
                  <a:schemeClr val="tx1"/>
                </a:solidFill>
              </a:rPr>
              <a:t>Work was generally positive and kept fact based.  </a:t>
            </a:r>
          </a:p>
          <a:p>
            <a:pPr lvl="1">
              <a:buFont typeface="Arial" panose="020B0604020202020204" pitchFamily="34" charset="0"/>
              <a:buChar char="•"/>
            </a:pPr>
            <a:r>
              <a:rPr lang="en-US" sz="14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400" dirty="0"/>
              <a:t>There was some agreement on the technical feasibility for Very Low Power, Low Power Indoor and High Power Outdoor and is detailed in the updated Executive Summary however further work  needed on Report A and later in Report B.</a:t>
            </a:r>
            <a:endParaRPr lang="en-US" sz="1400" dirty="0">
              <a:solidFill>
                <a:schemeClr val="tx1"/>
              </a:solidFill>
            </a:endParaRPr>
          </a:p>
          <a:p>
            <a:pPr lvl="1">
              <a:buFont typeface="Arial" panose="020B0604020202020204" pitchFamily="34" charset="0"/>
              <a:buChar char="•"/>
            </a:pPr>
            <a:r>
              <a:rPr lang="en-US" sz="1400" dirty="0"/>
              <a:t>The section on Communication Based Train Control (CBTC) still needs further work at later meetings when more information will be available from CEPT Report 71 and consultation feedback on draft ECC Report 302.</a:t>
            </a:r>
            <a:endParaRPr lang="en-US" sz="1400" dirty="0">
              <a:solidFill>
                <a:schemeClr val="tx1"/>
              </a:solidFill>
            </a:endParaRPr>
          </a:p>
          <a:p>
            <a:pPr lvl="1">
              <a:buFont typeface="Arial" panose="020B0604020202020204" pitchFamily="34" charset="0"/>
              <a:buChar char="•"/>
            </a:pPr>
            <a:r>
              <a:rPr lang="en-US" sz="14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dirty="0">
                <a:solidFill>
                  <a:schemeClr val="tx1"/>
                </a:solidFill>
                <a:hlinkClick r:id="rId3"/>
              </a:rPr>
              <a:t>https://www.cept.org/Documents/wg-se/49152/se-19-044a18_draft-ecc-302-report-rlan-6ghz_final-pc</a:t>
            </a:r>
            <a:r>
              <a:rPr lang="en-US" dirty="0">
                <a:solidFill>
                  <a:schemeClr val="tx1"/>
                </a:solidFill>
              </a:rPr>
              <a:t>       Watch for updates on the CEPT website. </a:t>
            </a:r>
          </a:p>
          <a:p>
            <a:pPr lvl="2">
              <a:buFont typeface="Arial" panose="020B0604020202020204" pitchFamily="34" charset="0"/>
              <a:buChar char="•"/>
            </a:pPr>
            <a:r>
              <a:rPr lang="en-US" dirty="0">
                <a:solidFill>
                  <a:schemeClr val="tx1"/>
                </a:solidFill>
              </a:rPr>
              <a:t>There are sections on RLAN, e.g. w/duty cycle items …, all should look at these. </a:t>
            </a:r>
          </a:p>
          <a:p>
            <a:pPr lvl="1">
              <a:buFont typeface="Arial" panose="020B0604020202020204" pitchFamily="34" charset="0"/>
              <a:buChar char="•"/>
            </a:pPr>
            <a:r>
              <a:rPr lang="en-US" sz="1400" dirty="0">
                <a:solidFill>
                  <a:schemeClr val="tx1"/>
                </a:solidFill>
              </a:rPr>
              <a:t>Document TEMP 006 will be on server soon with details and results of the meeting.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21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21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21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hyperlink" Target="https://mentor.ieee.org/802.18/dcn/19/18-19-0042-00-0000-japan-s-outline-of-proposed-amendment-to-ministerial-ordinance.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FCC-2D19-2D24A1.pdf&amp;d=DwMFAg&amp;c=pqcuzKEN_84c78MOSc5_fw&amp;r=z8R-nWJ8GIxwjOjNKhEFByb-tZ6XE3GZXWSggNdVo-w&amp;m=BhH9wN1sg1DuwmiAnpfc7HZQR6HQWvKOHg7a3TWeYDM&amp;s=MH_SwXWSnFaixbaObEW8HH-HdJWogCrs30s7pLfwJoo&amp;e=" TargetMode="External"/><Relationship Id="rId2" Type="http://schemas.openxmlformats.org/officeDocument/2006/relationships/hyperlink" Target="https://docs.fcc.gov/public/attachments/FCC-19-20A1.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30-00-0000-minutes-07mar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21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9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600" b="0" dirty="0">
                <a:hlinkClick r:id="rId2"/>
              </a:rPr>
              <a:t>Notice of Proposed Rulemaking</a:t>
            </a:r>
            <a:r>
              <a:rPr lang="en-US" sz="1600" b="0" dirty="0"/>
              <a:t> that proposes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400" dirty="0">
                <a:solidFill>
                  <a:schemeClr val="tx1"/>
                </a:solidFill>
              </a:rPr>
              <a:t>Final:  </a:t>
            </a:r>
            <a:r>
              <a:rPr lang="en-US" sz="1400" dirty="0">
                <a:solidFill>
                  <a:schemeClr val="tx1"/>
                </a:solidFill>
                <a:hlinkClick r:id="rId3"/>
              </a:rPr>
              <a:t>https://mentor.ieee.org/802.18/dcn/19/18-19-0038-00-0000-final-nprm-17-200-expanding-broadband-to-896-935-mhz.pdf</a:t>
            </a:r>
            <a:r>
              <a:rPr lang="en-US" sz="140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version)&gt;</a:t>
            </a:r>
            <a:endParaRPr lang="en-US" sz="1400" b="0" dirty="0">
              <a:solidFill>
                <a:schemeClr val="tx1"/>
              </a:solidFill>
            </a:endParaRPr>
          </a:p>
          <a:p>
            <a:pPr>
              <a:buFont typeface="Arial" panose="020B0604020202020204" pitchFamily="34" charset="0"/>
              <a:buChar char="•"/>
            </a:pPr>
            <a:r>
              <a:rPr lang="en-US" sz="1600" b="0" dirty="0">
                <a:solidFill>
                  <a:schemeClr val="tx1"/>
                </a:solidFill>
              </a:rPr>
              <a:t>The proceeding:  </a:t>
            </a:r>
            <a:r>
              <a:rPr lang="en-US" sz="1600" b="0" dirty="0">
                <a:solidFill>
                  <a:schemeClr val="tx1"/>
                </a:solidFill>
                <a:hlinkClick r:id="rId5"/>
              </a:rPr>
              <a:t>https://www.fcc.gov/ecfs/search/filings?proceedings_name=17-200&amp;sort=date_disseminated,DESC</a:t>
            </a:r>
            <a:r>
              <a:rPr lang="en-US" sz="1600" b="0" dirty="0">
                <a:solidFill>
                  <a:schemeClr val="tx1"/>
                </a:solidFill>
              </a:rPr>
              <a:t> </a:t>
            </a:r>
          </a:p>
          <a:p>
            <a:pPr>
              <a:buFont typeface="Arial" panose="020B0604020202020204" pitchFamily="34" charset="0"/>
              <a:buChar char="•"/>
            </a:pPr>
            <a:r>
              <a:rPr lang="en-US" sz="1600" b="0" dirty="0">
                <a:solidFill>
                  <a:schemeClr val="tx1"/>
                </a:solidFill>
              </a:rPr>
              <a:t>This is for the 896-901/935-940MHz land mobile licenses band today. </a:t>
            </a:r>
          </a:p>
          <a:p>
            <a:pPr lvl="1">
              <a:buFont typeface="Arial" panose="020B0604020202020204" pitchFamily="34" charset="0"/>
              <a:buChar char="•"/>
            </a:pPr>
            <a:r>
              <a:rPr lang="en-US" sz="1400" dirty="0"/>
              <a:t>Some </a:t>
            </a:r>
            <a:r>
              <a:rPr lang="en-US" sz="1400" b="0" dirty="0"/>
              <a:t>want the FCC to reorganize spectrum so they can have 3 MHz paired for private LTE, moving existing LMR users elsewhere.</a:t>
            </a:r>
            <a:endParaRPr lang="en-US" sz="1400" b="0" dirty="0">
              <a:solidFill>
                <a:schemeClr val="tx1"/>
              </a:solidFill>
            </a:endParaRPr>
          </a:p>
          <a:p>
            <a:pPr>
              <a:buFont typeface="Arial" panose="020B0604020202020204" pitchFamily="34" charset="0"/>
              <a:buChar char="•"/>
            </a:pPr>
            <a:r>
              <a:rPr lang="en-US" sz="1600" b="0" dirty="0">
                <a:solidFill>
                  <a:schemeClr val="tx1"/>
                </a:solidFill>
              </a:rPr>
              <a:t>802.11 and 802.15 both have standards in between this pair, as well as all the road tolling is also in between. </a:t>
            </a:r>
          </a:p>
          <a:p>
            <a:pPr>
              <a:buFont typeface="Arial" panose="020B0604020202020204" pitchFamily="34" charset="0"/>
              <a:buChar char="•"/>
            </a:pPr>
            <a:r>
              <a:rPr lang="en-US" sz="1600" b="0" dirty="0">
                <a:solidFill>
                  <a:schemeClr val="tx1"/>
                </a:solidFill>
              </a:rPr>
              <a:t>We will look further and maybe do comments and review in upcoming teleconferences.  No deadlines are set just yet.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Today: Would we need to focus on the ‘use’ of the band in recent years, since the rules have been higher power in this band all along. </a:t>
            </a:r>
          </a:p>
          <a:p>
            <a:pPr>
              <a:buFont typeface="Arial" panose="020B0604020202020204" pitchFamily="34" charset="0"/>
              <a:buChar char="•"/>
            </a:pPr>
            <a:r>
              <a:rPr lang="en-US" sz="1800" b="0" dirty="0">
                <a:solidFill>
                  <a:srgbClr val="00B0F0"/>
                </a:solidFill>
              </a:rPr>
              <a:t>To-do: 1. Look at the other filings   2. Compare power levels from today’s rules. </a:t>
            </a:r>
          </a:p>
          <a:p>
            <a:pPr>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21 March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Amendment for Japan’s Regulations for Radio Equipment</a:t>
            </a:r>
          </a:p>
          <a:p>
            <a:pPr lvl="1">
              <a:buFont typeface="Arial" panose="020B0604020202020204" pitchFamily="34" charset="0"/>
              <a:buChar char="•"/>
            </a:pPr>
            <a:r>
              <a:rPr lang="en-US" b="0" dirty="0"/>
              <a:t>Japan needs to improve efficiency of Wireless LAN (WLAN) connections, considering the current increased traffic of the mobile communications in Japan. To meet these demands, Japan will arrange the technical regulations of the WLAN System for the expansion of use the WLAN system with IEEE 802.11ax support.</a:t>
            </a:r>
          </a:p>
          <a:p>
            <a:pPr lvl="1">
              <a:buFont typeface="Arial" panose="020B0604020202020204" pitchFamily="34" charset="0"/>
              <a:buChar char="•"/>
            </a:pPr>
            <a:r>
              <a:rPr lang="en-US" sz="1600" dirty="0"/>
              <a:t>See:  </a:t>
            </a:r>
            <a:r>
              <a:rPr lang="en-US" sz="1600" dirty="0">
                <a:hlinkClick r:id="rId2"/>
              </a:rPr>
              <a:t>https://mentor.ieee.org/802.18/dcn/19/18-19-0042-00-0000-japan-s-outline-of-proposed-amendment-to-ministerial-ordinance.pdf</a:t>
            </a:r>
            <a:r>
              <a:rPr lang="en-US" sz="1600" dirty="0"/>
              <a:t> </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FCC NPRM 18-295,  6 GHz</a:t>
            </a:r>
            <a:endParaRPr lang="en-US" sz="2000" dirty="0">
              <a:solidFill>
                <a:schemeClr val="tx1"/>
              </a:solidFill>
            </a:endParaRPr>
          </a:p>
          <a:p>
            <a:pPr lvl="1">
              <a:buFont typeface="Arial" panose="020B0604020202020204" pitchFamily="34" charset="0"/>
              <a:buChar char="•"/>
            </a:pPr>
            <a:r>
              <a:rPr lang="en-US" sz="1600" dirty="0">
                <a:solidFill>
                  <a:schemeClr val="tx1"/>
                </a:solidFill>
              </a:rPr>
              <a:t>Comments in:  </a:t>
            </a:r>
            <a:r>
              <a:rPr lang="en-US" sz="1600" dirty="0">
                <a:solidFill>
                  <a:schemeClr val="tx1"/>
                </a:solidFill>
                <a:hlinkClick r:id="rId3"/>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Anything to share this week:    Looks like AFC is on the way. </a:t>
            </a:r>
          </a:p>
          <a:p>
            <a:pPr>
              <a:spcBef>
                <a:spcPts val="0"/>
              </a:spcBef>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21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endParaRPr lang="en-US" sz="2000" dirty="0"/>
          </a:p>
          <a:p>
            <a:r>
              <a:rPr lang="en-US" dirty="0"/>
              <a:t> </a:t>
            </a:r>
          </a:p>
          <a:p>
            <a:pPr>
              <a:buFont typeface="Arial" panose="020B0604020202020204" pitchFamily="34" charset="0"/>
              <a:buChar char="•"/>
            </a:pPr>
            <a:r>
              <a:rPr lang="en-US" sz="1800" dirty="0"/>
              <a:t>E911 location accuracy </a:t>
            </a:r>
          </a:p>
          <a:p>
            <a:pPr lvl="1">
              <a:buFont typeface="Arial" panose="020B0604020202020204" pitchFamily="34" charset="0"/>
              <a:buChar char="•"/>
            </a:pPr>
            <a:r>
              <a:rPr lang="en-US" sz="1800" u="sng" dirty="0">
                <a:hlinkClick r:id="rId2"/>
              </a:rPr>
              <a:t>https://docs.fcc.gov/public/attachments/FCC-19-20A1.pdf</a:t>
            </a:r>
            <a:endParaRPr lang="en-US" sz="1800" dirty="0"/>
          </a:p>
          <a:p>
            <a:pPr lvl="1">
              <a:buFont typeface="Arial" panose="020B0604020202020204" pitchFamily="34" charset="0"/>
              <a:buChar char="•"/>
            </a:pPr>
            <a:r>
              <a:rPr lang="en-US" sz="1800" dirty="0"/>
              <a:t>Mobile service part 20, for accuracy in height, +/-  3 meters </a:t>
            </a:r>
          </a:p>
          <a:p>
            <a:pPr lvl="1">
              <a:buFont typeface="Arial" panose="020B0604020202020204" pitchFamily="34" charset="0"/>
              <a:buChar char="•"/>
            </a:pPr>
            <a:endParaRPr lang="en-US" sz="1800" dirty="0"/>
          </a:p>
          <a:p>
            <a:pPr>
              <a:buFont typeface="Arial" panose="020B0604020202020204" pitchFamily="34" charset="0"/>
              <a:buChar char="•"/>
            </a:pPr>
            <a:r>
              <a:rPr lang="en-US" sz="1800" dirty="0"/>
              <a:t>TVWS location accuracy</a:t>
            </a:r>
          </a:p>
          <a:p>
            <a:pPr lvl="1">
              <a:buFont typeface="Arial" panose="020B0604020202020204" pitchFamily="34" charset="0"/>
              <a:buChar char="•"/>
            </a:pPr>
            <a:r>
              <a:rPr lang="en-US" sz="1800" u="sng" dirty="0">
                <a:hlinkClick r:id="rId3"/>
              </a:rPr>
              <a:t>https://docs.fcc.gov/public/attachments/FCC-19-24A1.pdf</a:t>
            </a:r>
            <a:r>
              <a:rPr lang="en-US" sz="1800" dirty="0"/>
              <a:t> </a:t>
            </a:r>
          </a:p>
          <a:p>
            <a:pPr lvl="1">
              <a:buFont typeface="Arial" panose="020B0604020202020204" pitchFamily="34" charset="0"/>
              <a:buChar char="•"/>
            </a:pPr>
            <a:r>
              <a:rPr lang="en-US" sz="1800" dirty="0"/>
              <a:t>Dropping down to more accurate reporting. </a:t>
            </a:r>
          </a:p>
          <a:p>
            <a:pPr marL="0" indent="0"/>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Key is the trend is for more accuracy where ever. </a:t>
            </a:r>
          </a:p>
          <a:p>
            <a:pPr>
              <a:buFont typeface="Arial" panose="020B0604020202020204" pitchFamily="34" charset="0"/>
              <a:buChar char="•"/>
            </a:pPr>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dirty="0"/>
              <a:t>21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50844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rgbClr val="00B0F0"/>
                </a:solidFill>
              </a:rPr>
              <a:t>Review and feedback inputs on Ofcom Consultation comments.</a:t>
            </a:r>
          </a:p>
          <a:p>
            <a:pPr>
              <a:buFont typeface="Arial" panose="020B0604020202020204" pitchFamily="34" charset="0"/>
              <a:buChar char="•"/>
            </a:pPr>
            <a:r>
              <a:rPr lang="en-US" sz="1600" dirty="0">
                <a:solidFill>
                  <a:srgbClr val="00B0F0"/>
                </a:solidFill>
              </a:rPr>
              <a:t>Continue to review FCC NPRM for possible IEEE 802 comments and look at what is in the 17-200 filing and on the record and compare power in the rules today and proposed. </a:t>
            </a: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dirty="0"/>
              <a:t>21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tx1"/>
                </a:solidFill>
              </a:rPr>
              <a:t>None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21 March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28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15:53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21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21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44 (9 on EC)</a:t>
            </a:r>
            <a:r>
              <a:rPr lang="en-US" altLang="en-US" sz="1800" dirty="0">
                <a:solidFill>
                  <a:schemeClr val="tx1"/>
                </a:solidFill>
              </a:rPr>
              <a:t>;  Nearly Voters: 0;   Aspirant members: 14   </a:t>
            </a:r>
            <a:r>
              <a:rPr lang="en-US" altLang="en-US" sz="1200" dirty="0">
                <a:solidFill>
                  <a:schemeClr val="tx1"/>
                </a:solidFill>
              </a:rPr>
              <a:t>(into the Plenary)</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21 March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17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21 March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21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21 March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sz="1400" b="0" dirty="0"/>
              <a:t>Ofcom Consultation on enabling opportunities for innovation, </a:t>
            </a:r>
          </a:p>
          <a:p>
            <a:pPr lvl="1">
              <a:buFont typeface="Arial" panose="020B0604020202020204" pitchFamily="34" charset="0"/>
              <a:buChar char="•"/>
            </a:pPr>
            <a:r>
              <a:rPr lang="en-US" sz="1400" dirty="0"/>
              <a:t>NPRM Expanding Broadband to the 896 / 935 MHz PLMR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FCC NPRM at 895/935</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Ofcom Consultation on enabling opportunities for innovation, </a:t>
            </a:r>
          </a:p>
          <a:p>
            <a:pPr lvl="1">
              <a:spcBef>
                <a:spcPts val="0"/>
              </a:spcBef>
              <a:buFont typeface="Arial" panose="020B0604020202020204" pitchFamily="34" charset="0"/>
              <a:buChar char="•"/>
            </a:pPr>
            <a:r>
              <a:rPr lang="en-US" sz="1400" dirty="0"/>
              <a:t>Includes 2390-2400 MHz</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NPRM Expanding Broadband to the 896 / 935 MHz PLMR Band</a:t>
            </a:r>
          </a:p>
          <a:p>
            <a:pPr lvl="1">
              <a:spcBef>
                <a:spcPts val="0"/>
              </a:spcBef>
              <a:buFont typeface="Arial" panose="020B0604020202020204" pitchFamily="34" charset="0"/>
              <a:buChar char="•"/>
            </a:pPr>
            <a:r>
              <a:rPr lang="en-US" sz="1400" dirty="0">
                <a:solidFill>
                  <a:schemeClr val="tx1"/>
                </a:solidFill>
              </a:rPr>
              <a:t>Adjacent to 902-928MHz</a:t>
            </a: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Amendment for Japan’s Regulations for Radio Equipment</a:t>
            </a:r>
          </a:p>
          <a:p>
            <a:pPr lvl="1">
              <a:spcBef>
                <a:spcPts val="0"/>
              </a:spcBef>
              <a:buFont typeface="Arial" panose="020B0604020202020204" pitchFamily="34" charset="0"/>
              <a:buChar char="•"/>
            </a:pPr>
            <a:r>
              <a:rPr lang="en-US" sz="1400" dirty="0"/>
              <a:t>FCC NPRM 18-295 , 6 GHz</a:t>
            </a:r>
          </a:p>
          <a:p>
            <a:pPr lvl="1">
              <a:spcBef>
                <a:spcPts val="0"/>
              </a:spcBef>
              <a:buFont typeface="Arial" panose="020B0604020202020204" pitchFamily="34" charset="0"/>
              <a:buChar char="•"/>
            </a:pPr>
            <a:r>
              <a:rPr lang="en-US" sz="1400" dirty="0"/>
              <a:t>E911 location accuracy </a:t>
            </a:r>
          </a:p>
          <a:p>
            <a:pPr lvl="1">
              <a:spcBef>
                <a:spcPts val="0"/>
              </a:spcBef>
              <a:buFont typeface="Arial" panose="020B0604020202020204" pitchFamily="34" charset="0"/>
              <a:buChar char="•"/>
            </a:pPr>
            <a:r>
              <a:rPr lang="en-US" sz="1400" dirty="0"/>
              <a:t>TVWS location accuracy </a:t>
            </a:r>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a:t>
            </a:r>
            <a:endParaRPr lang="en-US" altLang="en-US" sz="1600" dirty="0">
              <a:solidFill>
                <a:schemeClr val="bg1">
                  <a:lumMod val="75000"/>
                </a:schemeClr>
              </a:solidFill>
            </a:endParaRPr>
          </a:p>
          <a:p>
            <a:r>
              <a:rPr lang="en-US" altLang="en-US" sz="1600" b="1" dirty="0">
                <a:solidFill>
                  <a:schemeClr val="tx1"/>
                </a:solidFill>
              </a:rPr>
              <a:t>		Seconded by:	Vijay</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07 March 2019 in document: </a:t>
            </a:r>
            <a:r>
              <a:rPr lang="en-US" altLang="en-US" sz="1600" dirty="0">
                <a:hlinkClick r:id="rId2"/>
              </a:rPr>
              <a:t>https://mentor.ieee.org/802.18/dcn/19/18-19-0030-00-0000-minutes-07mar19-rrtag-teleconference.docx</a:t>
            </a:r>
            <a:r>
              <a:rPr lang="en-US" altLang="en-US" sz="1600" dirty="0"/>
              <a:t>   </a:t>
            </a:r>
            <a:r>
              <a:rPr lang="en-US" sz="1600" b="1" dirty="0"/>
              <a:t>Posted:   </a:t>
            </a:r>
            <a:r>
              <a:rPr lang="en-US" sz="1600" b="0" dirty="0"/>
              <a:t>09-Mar-2019 18:14:34 ET</a:t>
            </a:r>
          </a:p>
          <a:p>
            <a:pPr marL="0" indent="0"/>
            <a:r>
              <a:rPr lang="en-US" altLang="en-US" sz="1600" b="0" dirty="0">
                <a:solidFill>
                  <a:schemeClr val="tx1"/>
                </a:solidFill>
              </a:rPr>
              <a:t>	</a:t>
            </a:r>
            <a:r>
              <a:rPr lang="en-US" altLang="en-US" sz="1600" dirty="0">
                <a:solidFill>
                  <a:schemeClr val="tx1"/>
                </a:solidFill>
              </a:rPr>
              <a:t>Moved by:  	Peter</a:t>
            </a:r>
            <a:endParaRPr lang="en-US" altLang="en-US" sz="1600" dirty="0">
              <a:solidFill>
                <a:schemeClr val="bg1">
                  <a:lumMod val="75000"/>
                </a:schemeClr>
              </a:solidFill>
            </a:endParaRPr>
          </a:p>
          <a:p>
            <a:r>
              <a:rPr lang="en-US" altLang="en-US" sz="1600" dirty="0">
                <a:solidFill>
                  <a:schemeClr val="tx1"/>
                </a:solidFill>
              </a:rPr>
              <a:t>		Seconded by:	Jay</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21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600" b="0" dirty="0">
                <a:hlinkClick r:id="rId3"/>
              </a:rPr>
              <a:t>&lt;HStds&gt;</a:t>
            </a:r>
            <a:r>
              <a:rPr lang="en-US" altLang="en-US" sz="1600" b="0" dirty="0"/>
              <a:t>   </a:t>
            </a:r>
            <a:endParaRPr lang="en-US" sz="14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400" dirty="0">
                <a:solidFill>
                  <a:schemeClr val="tx1"/>
                </a:solidFill>
              </a:rPr>
              <a:t> Nothing of note this week</a:t>
            </a:r>
            <a:endParaRPr lang="en-US" sz="18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next meeting #55, 27-28 June, Sophia Antipolis</a:t>
            </a:r>
          </a:p>
          <a:p>
            <a:pPr lvl="1">
              <a:spcBef>
                <a:spcPts val="0"/>
              </a:spcBef>
              <a:buFont typeface="Arial" panose="020B0604020202020204" pitchFamily="34" charset="0"/>
              <a:buChar char="•"/>
            </a:pPr>
            <a:r>
              <a:rPr lang="en-US" sz="1400" dirty="0">
                <a:solidFill>
                  <a:schemeClr val="tx1"/>
                </a:solidFill>
              </a:rPr>
              <a:t>There is a new WI coming up, an SR Doc for the 2.4 GHz band for a new Harmonized Standard. </a:t>
            </a:r>
          </a:p>
          <a:p>
            <a:pPr lvl="1">
              <a:spcBef>
                <a:spcPts val="0"/>
              </a:spcBef>
              <a:buFont typeface="Arial" panose="020B0604020202020204" pitchFamily="34" charset="0"/>
              <a:buChar char="•"/>
            </a:pPr>
            <a:r>
              <a:rPr lang="en-US" sz="1400" dirty="0">
                <a:solidFill>
                  <a:schemeClr val="tx1"/>
                </a:solidFill>
              </a:rPr>
              <a:t>Need to watch this one.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a:t>
            </a:r>
            <a:r>
              <a:rPr lang="en-US" sz="1600" b="0" dirty="0">
                <a:solidFill>
                  <a:schemeClr val="tx1"/>
                </a:solidFill>
              </a:rPr>
              <a:t>- </a:t>
            </a:r>
            <a:r>
              <a:rPr lang="en-US" sz="1600" b="0" dirty="0">
                <a:solidFill>
                  <a:schemeClr val="tx1"/>
                </a:solidFill>
                <a:hlinkClick r:id="rId6"/>
              </a:rPr>
              <a:t>&lt;TG-UWB&gt;</a:t>
            </a:r>
            <a:r>
              <a:rPr lang="en-US" sz="1600" b="0" dirty="0">
                <a:solidFill>
                  <a:schemeClr val="tx1"/>
                </a:solidFill>
              </a:rPr>
              <a:t>  </a:t>
            </a:r>
            <a:r>
              <a:rPr lang="en-US" sz="1600" dirty="0">
                <a:solidFill>
                  <a:schemeClr val="tx1"/>
                </a:solidFill>
              </a:rPr>
              <a:t>next meeting #49, 08-09 May, </a:t>
            </a:r>
            <a:r>
              <a:rPr lang="en-US" sz="1600" dirty="0"/>
              <a:t>Leinfelden DE</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of note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21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600" dirty="0">
                <a:solidFill>
                  <a:schemeClr val="tx1"/>
                </a:solidFill>
              </a:rPr>
              <a:t>CEPT – ECC  </a:t>
            </a:r>
            <a:r>
              <a:rPr lang="en-US" sz="1600" b="0" dirty="0">
                <a:solidFill>
                  <a:schemeClr val="tx1"/>
                </a:solidFill>
                <a:hlinkClick r:id="rId3"/>
              </a:rPr>
              <a:t>&lt;SE24&gt;</a:t>
            </a:r>
            <a:r>
              <a:rPr lang="en-US" sz="1600" b="0" dirty="0">
                <a:solidFill>
                  <a:schemeClr val="tx1"/>
                </a:solidFill>
              </a:rPr>
              <a:t> </a:t>
            </a:r>
          </a:p>
          <a:p>
            <a:pPr lvl="1">
              <a:buFont typeface="Arial" panose="020B0604020202020204" pitchFamily="34" charset="0"/>
              <a:buChar char="•"/>
            </a:pPr>
            <a:r>
              <a:rPr lang="en-US" sz="1400" dirty="0">
                <a:solidFill>
                  <a:schemeClr val="tx1"/>
                </a:solidFill>
              </a:rPr>
              <a:t>Nothing of note this week. </a:t>
            </a:r>
          </a:p>
          <a:p>
            <a:pPr lvl="1">
              <a:buFont typeface="Arial" panose="020B0604020202020204" pitchFamily="34" charset="0"/>
              <a:buChar char="•"/>
            </a:pPr>
            <a:r>
              <a:rPr lang="en-US" sz="1400" dirty="0">
                <a:solidFill>
                  <a:schemeClr val="tx1"/>
                </a:solidFill>
              </a:rPr>
              <a:t> </a:t>
            </a: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400" b="0" dirty="0"/>
              <a:t> </a:t>
            </a:r>
            <a:r>
              <a:rPr lang="en-US" sz="1400" dirty="0"/>
              <a:t>next meeting #7, 24-25 Apr, Copenhagen </a:t>
            </a:r>
          </a:p>
          <a:p>
            <a:pPr lvl="1">
              <a:buFont typeface="Arial" panose="020B0604020202020204" pitchFamily="34" charset="0"/>
              <a:buChar char="•"/>
            </a:pPr>
            <a:r>
              <a:rPr lang="en-US" sz="1400" dirty="0">
                <a:solidFill>
                  <a:schemeClr val="tx1"/>
                </a:solidFill>
              </a:rPr>
              <a:t>Public consultation ECC Report 302 is in process, its due date confirmed to be 01 April</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sz="1400" dirty="0"/>
              <a:t>next meetings #6, 26 Apr, Copenhagen and #7, 16-17 May, Copenhagen</a:t>
            </a:r>
            <a:endParaRPr lang="en-US" sz="1600" b="0" dirty="0"/>
          </a:p>
          <a:p>
            <a:pPr lvl="1">
              <a:buFont typeface="Arial" panose="020B0604020202020204" pitchFamily="34" charset="0"/>
              <a:buChar char="•"/>
            </a:pPr>
            <a:r>
              <a:rPr lang="en-US" sz="1400" dirty="0">
                <a:solidFill>
                  <a:schemeClr val="tx1"/>
                </a:solidFill>
              </a:rPr>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21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a:t>Ofcom_Enabling-opportunities-for-innovation_2.4 GHz</a:t>
            </a:r>
            <a:endParaRPr lang="en-US" sz="2800" dirty="0"/>
          </a:p>
        </p:txBody>
      </p:sp>
      <p:sp>
        <p:nvSpPr>
          <p:cNvPr id="3" name="Content Placeholder 2"/>
          <p:cNvSpPr>
            <a:spLocks noGrp="1"/>
          </p:cNvSpPr>
          <p:nvPr>
            <p:ph idx="1"/>
          </p:nvPr>
        </p:nvSpPr>
        <p:spPr>
          <a:xfrm>
            <a:off x="698889" y="1141338"/>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100" u="sng" dirty="0">
                <a:hlinkClick r:id="rId3"/>
              </a:rPr>
              <a:t>https://mentor.ieee.org/802.18/dcn/19/18-19-0034-00-0000-ofcom-enabling-opportunities-for-innovation-2-4ghz.pdf</a:t>
            </a:r>
            <a:r>
              <a:rPr lang="en-US" sz="1100" u="sng" dirty="0"/>
              <a:t> </a:t>
            </a:r>
          </a:p>
          <a:p>
            <a:pPr lvl="1">
              <a:spcBef>
                <a:spcPts val="0"/>
              </a:spcBef>
              <a:buFont typeface="Arial" panose="020B0604020202020204" pitchFamily="34" charset="0"/>
              <a:buChar char="•"/>
            </a:pPr>
            <a:r>
              <a:rPr lang="en-US" sz="1400" dirty="0"/>
              <a:t>Response were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400" dirty="0">
                <a:hlinkClick r:id="rId5"/>
              </a:rPr>
              <a:t>https://mentor.ieee.org/802.18/dcn/19/18-19-0035-00-0000-ofcom-enabling-opportunities-consultation-form-2-4ghz.rtf</a:t>
            </a:r>
            <a:r>
              <a:rPr lang="en-US" sz="14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400" b="1" dirty="0"/>
              <a:t>Question 19:</a:t>
            </a:r>
            <a:r>
              <a:rPr lang="en-GB" sz="1400" dirty="0"/>
              <a:t> (Section 8)</a:t>
            </a:r>
            <a:r>
              <a:rPr lang="en-GB" sz="1400" b="1" dirty="0"/>
              <a:t> </a:t>
            </a:r>
            <a:r>
              <a:rPr lang="en-GB" sz="1400" dirty="0"/>
              <a:t>Do you have any other comments on our proposal?</a:t>
            </a:r>
          </a:p>
          <a:p>
            <a:pPr lvl="6">
              <a:spcBef>
                <a:spcPts val="0"/>
              </a:spcBef>
              <a:buFont typeface="Arial" panose="020B0604020202020204" pitchFamily="34" charset="0"/>
              <a:buChar char="•"/>
            </a:pPr>
            <a:endParaRPr lang="en-GB" sz="1400" dirty="0">
              <a:solidFill>
                <a:schemeClr val="tx1"/>
              </a:solidFill>
            </a:endParaRPr>
          </a:p>
          <a:p>
            <a:pPr lvl="1">
              <a:spcBef>
                <a:spcPts val="0"/>
              </a:spcBef>
              <a:buFont typeface="Arial" panose="020B0604020202020204" pitchFamily="34" charset="0"/>
              <a:buChar char="•"/>
            </a:pPr>
            <a:r>
              <a:rPr lang="en-GB" sz="1600" dirty="0">
                <a:solidFill>
                  <a:schemeClr val="tx1"/>
                </a:solidFill>
              </a:rPr>
              <a:t>1) We are in an adjacent channel and we question analysis in Annex 6.</a:t>
            </a:r>
          </a:p>
          <a:p>
            <a:pPr lvl="1">
              <a:spcBef>
                <a:spcPts val="0"/>
              </a:spcBef>
              <a:buFont typeface="Arial" panose="020B0604020202020204" pitchFamily="34" charset="0"/>
              <a:buChar char="•"/>
            </a:pPr>
            <a:r>
              <a:rPr lang="en-GB" sz="1600" dirty="0">
                <a:solidFill>
                  <a:schemeClr val="tx1"/>
                </a:solidFill>
              </a:rPr>
              <a:t>2) 	e.g. need</a:t>
            </a:r>
            <a:r>
              <a:rPr lang="en-US" sz="1600" dirty="0"/>
              <a:t> to consider .11ax is coming</a:t>
            </a:r>
          </a:p>
          <a:p>
            <a:pPr lvl="1">
              <a:spcBef>
                <a:spcPts val="0"/>
              </a:spcBef>
              <a:buFont typeface="Arial" panose="020B0604020202020204" pitchFamily="34" charset="0"/>
              <a:buChar char="•"/>
            </a:pPr>
            <a:r>
              <a:rPr lang="en-GB" sz="1600" dirty="0">
                <a:solidFill>
                  <a:schemeClr val="tx1"/>
                </a:solidFill>
              </a:rPr>
              <a:t>3) The receive performance that Ofcom pushed for is going to be a problem. </a:t>
            </a:r>
            <a:endParaRPr lang="en-US" sz="1600" dirty="0">
              <a:solidFill>
                <a:schemeClr val="tx1"/>
              </a:solidFill>
            </a:endParaRPr>
          </a:p>
          <a:p>
            <a:pPr lvl="1">
              <a:spcBef>
                <a:spcPts val="0"/>
              </a:spcBef>
              <a:buFont typeface="Arial" panose="020B0604020202020204" pitchFamily="34" charset="0"/>
              <a:buChar char="•"/>
            </a:pPr>
            <a:r>
              <a:rPr lang="en-US" sz="1600" dirty="0"/>
              <a:t>4) Should speak to Zigbee and 802.15.4g …. </a:t>
            </a:r>
          </a:p>
          <a:p>
            <a:pPr lvl="1">
              <a:spcBef>
                <a:spcPts val="0"/>
              </a:spcBef>
              <a:buFont typeface="Arial" panose="020B0604020202020204" pitchFamily="34" charset="0"/>
              <a:buChar char="•"/>
            </a:pPr>
            <a:r>
              <a:rPr lang="en-US" sz="1600" dirty="0"/>
              <a:t>5) BT  is there also. </a:t>
            </a:r>
          </a:p>
          <a:p>
            <a:pPr lvl="1">
              <a:spcBef>
                <a:spcPts val="0"/>
              </a:spcBef>
              <a:buFont typeface="Arial" panose="020B0604020202020204" pitchFamily="34" charset="0"/>
              <a:buChar char="•"/>
            </a:pPr>
            <a:r>
              <a:rPr lang="en-US" sz="1600" dirty="0"/>
              <a:t>6) Need to consider economic value of bottom of 2.4 GHz band / channel 1.</a:t>
            </a:r>
          </a:p>
          <a:p>
            <a:pPr lvl="1">
              <a:spcBef>
                <a:spcPts val="0"/>
              </a:spcBef>
              <a:buFont typeface="Arial" panose="020B0604020202020204" pitchFamily="34" charset="0"/>
              <a:buChar char="•"/>
            </a:pPr>
            <a:r>
              <a:rPr lang="en-US" sz="1600" dirty="0"/>
              <a:t>7) Added this week, why tie this 10 MHz to this opportunity? </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Chair has some text to start discussions with.  It will be uploaded to Mentor in the next few days, </a:t>
            </a:r>
            <a:r>
              <a:rPr lang="en-US" sz="1800" dirty="0">
                <a:solidFill>
                  <a:srgbClr val="00B0F0"/>
                </a:solidFill>
              </a:rPr>
              <a:t>for all to review and feedback inputs. </a:t>
            </a:r>
          </a:p>
          <a:p>
            <a:pPr lvl="1">
              <a:spcBef>
                <a:spcPts val="0"/>
              </a:spcBef>
              <a:buFont typeface="Arial" panose="020B0604020202020204" pitchFamily="34" charset="0"/>
              <a:buChar char="•"/>
            </a:pPr>
            <a:r>
              <a:rPr lang="en-US" sz="1800" dirty="0"/>
              <a:t>Take away on timing: let’s get some points together and filing sooner is better than depth on the points.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21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33766</TotalTime>
  <Words>1765</Words>
  <Application>Microsoft Office PowerPoint</Application>
  <PresentationFormat>On-screen Show (4:3)</PresentationFormat>
  <Paragraphs>278</Paragraphs>
  <Slides>16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4"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Ofcom_Enabling-opportunities-for-innovation_2.4 GHz</vt:lpstr>
      <vt:lpstr>FCC NPRM Expanding Broadband to the 896/935 MHz pair</vt:lpstr>
      <vt:lpstr>General Discussion Items</vt:lpstr>
      <vt:lpstr>General Discussion Items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1313</cp:revision>
  <cp:lastPrinted>1601-01-01T00:00:00Z</cp:lastPrinted>
  <dcterms:created xsi:type="dcterms:W3CDTF">2016-03-03T14:54:45Z</dcterms:created>
  <dcterms:modified xsi:type="dcterms:W3CDTF">2019-03-22T12:17:04Z</dcterms:modified>
</cp:coreProperties>
</file>