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41" r:id="rId3"/>
    <p:sldId id="329" r:id="rId4"/>
    <p:sldId id="330" r:id="rId5"/>
    <p:sldId id="516" r:id="rId6"/>
    <p:sldId id="559" r:id="rId7"/>
    <p:sldId id="517" r:id="rId8"/>
    <p:sldId id="486" r:id="rId9"/>
    <p:sldId id="567" r:id="rId10"/>
    <p:sldId id="568" r:id="rId11"/>
    <p:sldId id="560" r:id="rId12"/>
    <p:sldId id="524" r:id="rId13"/>
    <p:sldId id="498" r:id="rId14"/>
    <p:sldId id="402" r:id="rId15"/>
    <p:sldId id="40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103" d="100"/>
          <a:sy n="103" d="100"/>
        </p:scale>
        <p:origin x="120" y="28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30-00-0000-minutes-07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s://portal.etsi.org/tb.aspx?tbid=729&amp;SubTB=72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6&amp;SubTB=286"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portal.etsi.org/tb.aspx?tbid=620&amp;SubTB=620" TargetMode="External"/><Relationship Id="rId7"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portal.etsi.org/webapp/WorkProgram/Report_WorkItem.asp?WKI_ID=57437" TargetMode="External"/><Relationship Id="rId4" Type="http://schemas.openxmlformats.org/officeDocument/2006/relationships/hyperlink" Target="https://portal.etsi.org/webapp/WorkProgram/Report_WorkItem.asp?WKI_ID=5694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8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600" b="0" dirty="0"/>
              <a:t>The Commission will consider a </a:t>
            </a:r>
            <a:r>
              <a:rPr lang="en-US" sz="1600" b="0" dirty="0">
                <a:hlinkClick r:id="rId2"/>
              </a:rPr>
              <a:t>Notice of Proposed Rulemaking</a:t>
            </a:r>
            <a:r>
              <a:rPr lang="en-US" sz="16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400" dirty="0">
                <a:solidFill>
                  <a:schemeClr val="tx1"/>
                </a:solidFill>
              </a:rPr>
              <a:t>Final:  </a:t>
            </a:r>
            <a:r>
              <a:rPr lang="en-US" sz="1400" dirty="0">
                <a:solidFill>
                  <a:schemeClr val="tx1"/>
                </a:solidFill>
                <a:hlinkClick r:id="rId3"/>
              </a:rPr>
              <a:t>https://mentor.ieee.org/802.18/dcn/19/18-19-0038-00-0000-final-nprm-17-200-expanding-broadband-to-896-935-mhz.pdf</a:t>
            </a:r>
            <a:r>
              <a:rPr lang="en-US" sz="140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version)&gt;</a:t>
            </a:r>
            <a:endParaRPr lang="en-US" sz="1400" b="0" dirty="0">
              <a:solidFill>
                <a:schemeClr val="tx1"/>
              </a:solidFill>
            </a:endParaRPr>
          </a:p>
          <a:p>
            <a:pPr>
              <a:buFont typeface="Arial" panose="020B0604020202020204" pitchFamily="34" charset="0"/>
              <a:buChar char="•"/>
            </a:pPr>
            <a:r>
              <a:rPr lang="en-US" sz="1600" b="0" dirty="0">
                <a:solidFill>
                  <a:schemeClr val="tx1"/>
                </a:solidFill>
              </a:rPr>
              <a:t>This is for the 896-901/935-940MHz land mobile licenses band today. </a:t>
            </a:r>
          </a:p>
          <a:p>
            <a:pPr lvl="1">
              <a:buFont typeface="Arial" panose="020B0604020202020204" pitchFamily="34" charset="0"/>
              <a:buChar char="•"/>
            </a:pPr>
            <a:r>
              <a:rPr lang="en-US" sz="1400" dirty="0"/>
              <a:t>Some </a:t>
            </a:r>
            <a:r>
              <a:rPr lang="en-US" sz="1400" b="0" dirty="0"/>
              <a:t>want the FCC to reorganize spectrum so they can have 3 MHz paired for private LTE, moving existing LMR users elsewhere.</a:t>
            </a:r>
            <a:endParaRPr lang="en-US" sz="1400" b="0" dirty="0">
              <a:solidFill>
                <a:schemeClr val="tx1"/>
              </a:solidFill>
            </a:endParaRPr>
          </a:p>
          <a:p>
            <a:pPr>
              <a:buFont typeface="Arial" panose="020B0604020202020204" pitchFamily="34" charset="0"/>
              <a:buChar char="•"/>
            </a:pPr>
            <a:r>
              <a:rPr lang="en-US" sz="1600" b="0" dirty="0">
                <a:solidFill>
                  <a:schemeClr val="tx1"/>
                </a:solidFill>
              </a:rPr>
              <a:t>802.11 and 802.15 both have standards in between this pair, as well as all the road tolling is also in between. </a:t>
            </a:r>
          </a:p>
          <a:p>
            <a:pPr>
              <a:buFont typeface="Arial" panose="020B0604020202020204" pitchFamily="34" charset="0"/>
              <a:buChar char="•"/>
            </a:pPr>
            <a:r>
              <a:rPr lang="en-US" sz="1600" b="0" dirty="0">
                <a:solidFill>
                  <a:schemeClr val="tx1"/>
                </a:solidFill>
              </a:rPr>
              <a:t>We will look further and maybe do comments and review in upcoming teleconferences.  No deadlines are set just yet. </a:t>
            </a:r>
          </a:p>
          <a:p>
            <a:pPr>
              <a:buFont typeface="Arial" panose="020B0604020202020204" pitchFamily="34" charset="0"/>
              <a:buChar char="•"/>
            </a:pPr>
            <a:r>
              <a:rPr lang="en-US" sz="1600" b="0" dirty="0">
                <a:solidFill>
                  <a:srgbClr val="00B0F0"/>
                </a:solidFill>
              </a:rPr>
              <a:t>A key is to review what is on the record that has already been filed.  There are &gt;100 filings.   </a:t>
            </a:r>
            <a:r>
              <a:rPr lang="en-US" sz="1600" b="0" dirty="0">
                <a:solidFill>
                  <a:schemeClr val="tx1"/>
                </a:solidFill>
                <a:hlinkClick r:id="rId5"/>
              </a:rPr>
              <a:t>https://www.fcc.gov/ecfs/search/filings?proceedings_name=17-200&amp;sort=date_disseminated,DESC</a:t>
            </a:r>
            <a:r>
              <a:rPr lang="en-US" sz="1600" b="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Amendment for Japan’s Regulations for Radio Equipment</a:t>
            </a:r>
          </a:p>
          <a:p>
            <a:pPr lvl="1">
              <a:buFont typeface="Arial" panose="020B0604020202020204" pitchFamily="34" charset="0"/>
              <a:buChar char="•"/>
            </a:pPr>
            <a:r>
              <a:rPr lang="en-US" b="0" dirty="0"/>
              <a:t>Japan needs to improve efficiency of Wireless LAN (WLAN) connections, considering the current increased traffic of the mobile communications in Japan. To meet these demands, Japan will arrange the technical regulations of the WLAN System for the expansion of use the WLAN system with IEEE 802.11ax support.</a:t>
            </a: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FCC NPRM 18-295,  6 GHz</a:t>
            </a:r>
            <a:endParaRPr lang="en-US" sz="2000" dirty="0">
              <a:solidFill>
                <a:schemeClr val="tx1"/>
              </a:solidFill>
            </a:endParaRPr>
          </a:p>
          <a:p>
            <a:pPr lvl="1">
              <a:buFont typeface="Arial" panose="020B0604020202020204" pitchFamily="34" charset="0"/>
              <a:buChar char="•"/>
            </a:pPr>
            <a:r>
              <a:rPr lang="en-US" sz="1600" dirty="0">
                <a:solidFill>
                  <a:schemeClr val="tx1"/>
                </a:solidFill>
              </a:rPr>
              <a:t>Comments in:  </a:t>
            </a: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Anything to share this week: </a:t>
            </a:r>
          </a:p>
          <a:p>
            <a:pPr>
              <a:spcBef>
                <a:spcPts val="0"/>
              </a:spcBef>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rgbClr val="00B0F0"/>
                </a:solidFill>
              </a:rPr>
              <a:t>Review </a:t>
            </a:r>
            <a:r>
              <a:rPr lang="en-US" sz="1600" dirty="0" err="1">
                <a:solidFill>
                  <a:srgbClr val="00B0F0"/>
                </a:solidFill>
              </a:rPr>
              <a:t>Ofcomm</a:t>
            </a:r>
            <a:r>
              <a:rPr lang="en-US" sz="1600" dirty="0">
                <a:solidFill>
                  <a:srgbClr val="00B0F0"/>
                </a:solidFill>
              </a:rPr>
              <a:t> Consultation and inputs by next Wednesday 20 March so they can be discussed on the Thursday 21 March teleconference. </a:t>
            </a:r>
          </a:p>
          <a:p>
            <a:pPr>
              <a:buFont typeface="Arial" panose="020B0604020202020204" pitchFamily="34" charset="0"/>
              <a:buChar char="•"/>
            </a:pPr>
            <a:r>
              <a:rPr lang="en-US" sz="1600" dirty="0">
                <a:solidFill>
                  <a:srgbClr val="00B0F0"/>
                </a:solidFill>
              </a:rPr>
              <a:t>Start to review FCC NPRM for possible IEEE 802 comments and look at what is in the 17-200 filing and on the record. </a:t>
            </a: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bg1">
                    <a:lumMod val="75000"/>
                  </a:schemeClr>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March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28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highlight>
                  <a:srgbClr val="FFFF00"/>
                </a:highlight>
              </a:rPr>
              <a:t>______</a:t>
            </a:r>
            <a:r>
              <a:rPr lang="en-US" sz="1800" dirty="0"/>
              <a:t>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44 (9 on EC)</a:t>
            </a:r>
            <a:r>
              <a:rPr lang="en-US" altLang="en-US" sz="1800" dirty="0">
                <a:solidFill>
                  <a:schemeClr val="tx1"/>
                </a:solidFill>
              </a:rPr>
              <a:t>;  Nearly Voters: 0;   Aspirant members: 14   </a:t>
            </a:r>
            <a:r>
              <a:rPr lang="en-US" altLang="en-US" sz="1400" dirty="0">
                <a:solidFill>
                  <a:schemeClr val="tx1"/>
                </a:solidFill>
              </a:rPr>
              <a:t>(to the Plenary)</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13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March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March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err="1"/>
              <a:t>Ofcom</a:t>
            </a:r>
            <a:r>
              <a:rPr lang="en-US" sz="1400" b="0" dirty="0"/>
              <a:t>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err="1"/>
              <a:t>Ofcom</a:t>
            </a:r>
            <a:r>
              <a:rPr lang="en-US" sz="1400" b="0" dirty="0"/>
              <a:t>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a:t>
            </a:r>
          </a:p>
          <a:p>
            <a:pPr lvl="1">
              <a:spcBef>
                <a:spcPts val="0"/>
              </a:spcBef>
              <a:buFont typeface="Arial" panose="020B0604020202020204" pitchFamily="34" charset="0"/>
              <a:buChar char="•"/>
            </a:pPr>
            <a:r>
              <a:rPr lang="en-US" sz="1400" dirty="0">
                <a:solidFill>
                  <a:schemeClr val="tx1"/>
                </a:solidFill>
              </a:rPr>
              <a:t>Adjacent to 902-928MHz</a:t>
            </a: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Amendment for Japan’s Regulations for Radio Equipment</a:t>
            </a:r>
          </a:p>
          <a:p>
            <a:pPr lvl="1">
              <a:spcBef>
                <a:spcPts val="0"/>
              </a:spcBef>
              <a:buFont typeface="Arial" panose="020B0604020202020204" pitchFamily="34" charset="0"/>
              <a:buChar char="•"/>
            </a:pPr>
            <a:r>
              <a:rPr lang="en-US" sz="1400" dirty="0"/>
              <a:t>FCC NPRM 18-295 , 6 GHz</a:t>
            </a:r>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Peter E. </a:t>
            </a:r>
          </a:p>
          <a:p>
            <a:r>
              <a:rPr lang="en-US" altLang="en-US" sz="1600" b="1" dirty="0">
                <a:solidFill>
                  <a:schemeClr val="tx1"/>
                </a:solidFill>
              </a:rPr>
              <a:t>		Seconded by:	</a:t>
            </a:r>
            <a:r>
              <a:rPr lang="en-US" altLang="en-US" sz="1600" b="1" dirty="0">
                <a:solidFill>
                  <a:schemeClr val="bg1">
                    <a:lumMod val="75000"/>
                  </a:schemeClr>
                </a:solidFill>
              </a:rPr>
              <a:t>Stuart </a:t>
            </a:r>
            <a:endParaRPr lang="en-US" altLang="en-US" sz="1600" dirty="0">
              <a:solidFill>
                <a:schemeClr val="bg1">
                  <a:lumMod val="75000"/>
                </a:schemeClr>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07 March 2019 in document: </a:t>
            </a:r>
            <a:r>
              <a:rPr lang="en-US" altLang="en-US" sz="1600" dirty="0">
                <a:hlinkClick r:id="rId2"/>
              </a:rPr>
              <a:t>https://mentor.ieee.org/802.18/dcn/19/18-19-0030-00-0000-minutes-07mar19-rrtag-teleconference.docx</a:t>
            </a:r>
            <a:r>
              <a:rPr lang="en-US" altLang="en-US" sz="1600" dirty="0"/>
              <a:t>   </a:t>
            </a:r>
            <a:r>
              <a:rPr lang="en-US" sz="1600" b="1" dirty="0"/>
              <a:t>Posted:   </a:t>
            </a:r>
            <a:r>
              <a:rPr lang="en-US" sz="1600" b="0" dirty="0"/>
              <a:t>09-Mar-2019 18:14:34 ET</a:t>
            </a:r>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Stuart</a:t>
            </a:r>
          </a:p>
          <a:p>
            <a:r>
              <a:rPr lang="en-US" altLang="en-US" sz="1600" dirty="0">
                <a:solidFill>
                  <a:schemeClr val="tx1"/>
                </a:solidFill>
              </a:rPr>
              <a:t>		Seconded by:	</a:t>
            </a:r>
            <a:r>
              <a:rPr lang="en-US" altLang="en-US" sz="1600" dirty="0">
                <a:solidFill>
                  <a:schemeClr val="bg1">
                    <a:lumMod val="75000"/>
                  </a:schemeClr>
                </a:solidFill>
              </a:rPr>
              <a:t>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21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600" b="0" dirty="0">
                <a:hlinkClick r:id="rId3"/>
              </a:rPr>
              <a:t>&lt;HStds&gt;</a:t>
            </a:r>
            <a:r>
              <a:rPr lang="en-US" altLang="en-US" sz="1600" b="0" dirty="0"/>
              <a:t>   </a:t>
            </a:r>
            <a:endParaRPr lang="en-US" sz="14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err="1">
                <a:solidFill>
                  <a:schemeClr val="tx1"/>
                </a:solidFill>
              </a:rPr>
              <a:t>Rcvr</a:t>
            </a:r>
            <a:r>
              <a:rPr lang="en-US" sz="1400" dirty="0">
                <a:solidFill>
                  <a:schemeClr val="tx1"/>
                </a:solidFill>
              </a:rPr>
              <a:t> performance being added to EN 301 893, to be closed by December. </a:t>
            </a:r>
          </a:p>
          <a:p>
            <a:pPr lvl="1">
              <a:spcBef>
                <a:spcPts val="0"/>
              </a:spcBef>
              <a:buFont typeface="Arial" panose="020B0604020202020204" pitchFamily="34" charset="0"/>
              <a:buChar char="•"/>
            </a:pPr>
            <a:r>
              <a:rPr lang="en-US" sz="1400" dirty="0">
                <a:solidFill>
                  <a:schemeClr val="tx1"/>
                </a:solidFill>
              </a:rPr>
              <a:t>EC staff officer rejected  EN 302 567. </a:t>
            </a:r>
          </a:p>
          <a:p>
            <a:pPr lvl="1">
              <a:spcBef>
                <a:spcPts val="0"/>
              </a:spcBef>
              <a:buFont typeface="Arial" panose="020B0604020202020204" pitchFamily="34" charset="0"/>
              <a:buChar char="•"/>
            </a:pPr>
            <a:r>
              <a:rPr lang="en-US" sz="1400" dirty="0">
                <a:solidFill>
                  <a:schemeClr val="tx1"/>
                </a:solidFill>
              </a:rPr>
              <a:t>Adaptivity discussions are continuing. </a:t>
            </a:r>
          </a:p>
          <a:p>
            <a:pPr lvl="1">
              <a:spcBef>
                <a:spcPts val="0"/>
              </a:spcBef>
              <a:buFont typeface="Arial" panose="020B0604020202020204" pitchFamily="34" charset="0"/>
              <a:buChar char="•"/>
            </a:pPr>
            <a:r>
              <a:rPr lang="en-US" sz="1400" dirty="0">
                <a:solidFill>
                  <a:schemeClr val="tx1"/>
                </a:solidFill>
              </a:rPr>
              <a:t>Technical report TR 103 631 on 6725 – 7125 MHz has been approved. </a:t>
            </a:r>
          </a:p>
          <a:p>
            <a:pPr lvl="1">
              <a:spcBef>
                <a:spcPts val="0"/>
              </a:spcBef>
              <a:buFont typeface="Arial" panose="020B0604020202020204" pitchFamily="34" charset="0"/>
              <a:buChar char="•"/>
            </a:pPr>
            <a:r>
              <a:rPr lang="en-US" sz="1400" dirty="0">
                <a:solidFill>
                  <a:schemeClr val="tx1"/>
                </a:solidFill>
              </a:rPr>
              <a:t>Broadband DA2GC Direct air-to-ground, maybe withdrawn.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a:t>
            </a:r>
            <a:r>
              <a:rPr lang="en-US" sz="1800" u="sng" dirty="0">
                <a:hlinkClick r:id="rId5"/>
              </a:rPr>
              <a:t>&lt;ERM&gt;</a:t>
            </a:r>
            <a:r>
              <a:rPr lang="en-US" sz="1800" dirty="0"/>
              <a:t> </a:t>
            </a:r>
            <a:endParaRPr lang="en-US" sz="1800" dirty="0">
              <a:solidFill>
                <a:schemeClr val="tx1"/>
              </a:solidFill>
            </a:endParaRP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66-71 GHz </a:t>
            </a:r>
            <a:r>
              <a:rPr lang="en-US" sz="1400" dirty="0" err="1"/>
              <a:t>SRDoc</a:t>
            </a:r>
            <a:r>
              <a:rPr lang="en-US" sz="1400" dirty="0"/>
              <a:t> (TR 103 583) is out for publication. </a:t>
            </a:r>
          </a:p>
          <a:p>
            <a:pPr lvl="1">
              <a:spcBef>
                <a:spcPts val="0"/>
              </a:spcBef>
              <a:buFont typeface="Arial" panose="020B0604020202020204" pitchFamily="34" charset="0"/>
              <a:buChar char="•"/>
            </a:pPr>
            <a:r>
              <a:rPr lang="en-US" sz="1400" dirty="0"/>
              <a:t>There is an ECC doc on SRD for 66-71 GHz requirements, but the EU will adopt that about 18 months away. At ECC plenary if the consultation resolves all comments, at July meeting will approve the report bypassing the update cycle and ahead of the WRC-19. Full efforts to achieve this spring.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next meeting #55, 27-28 June, Sophia Antipolis</a:t>
            </a:r>
          </a:p>
          <a:p>
            <a:pPr lvl="1">
              <a:spcBef>
                <a:spcPts val="0"/>
              </a:spcBef>
              <a:buFont typeface="Arial" panose="020B0604020202020204" pitchFamily="34" charset="0"/>
              <a:buChar char="•"/>
            </a:pPr>
            <a:r>
              <a:rPr lang="en-US" sz="1200" dirty="0">
                <a:solidFill>
                  <a:schemeClr val="tx1"/>
                </a:solidFill>
              </a:rPr>
              <a:t>Nothing of note today.</a:t>
            </a:r>
          </a:p>
          <a:p>
            <a:pPr>
              <a:spcBef>
                <a:spcPts val="0"/>
              </a:spcBef>
              <a:buFont typeface="Arial" panose="020B0604020202020204" pitchFamily="34" charset="0"/>
              <a:buChar char="•"/>
            </a:pPr>
            <a:r>
              <a:rPr lang="en-US" sz="1600" dirty="0">
                <a:solidFill>
                  <a:schemeClr val="tx1"/>
                </a:solidFill>
              </a:rPr>
              <a:t>ETSI – ERM </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#49, 08-09 May, </a:t>
            </a:r>
            <a:r>
              <a:rPr lang="en-US" sz="1600" dirty="0" err="1"/>
              <a:t>Leinfelden</a:t>
            </a:r>
            <a:r>
              <a:rPr lang="en-US" sz="1600" dirty="0"/>
              <a:t> DE</a:t>
            </a: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spcBef>
                <a:spcPts val="0"/>
              </a:spcBef>
              <a:buFont typeface="Arial" panose="020B0604020202020204" pitchFamily="34" charset="0"/>
              <a:buChar char="•"/>
            </a:pPr>
            <a:r>
              <a:rPr lang="en-US" sz="1600" dirty="0">
                <a:solidFill>
                  <a:schemeClr val="tx1"/>
                </a:solidFill>
              </a:rPr>
              <a:t>ETSI – ERM </a:t>
            </a:r>
            <a:r>
              <a:rPr lang="en-US" sz="1600" dirty="0">
                <a:solidFill>
                  <a:schemeClr val="tx1"/>
                </a:solidFill>
                <a:hlinkClick r:id="rId3"/>
              </a:rPr>
              <a:t>&lt;TG-37&gt;</a:t>
            </a:r>
            <a:r>
              <a:rPr lang="en-US" sz="1600" dirty="0">
                <a:solidFill>
                  <a:schemeClr val="tx1"/>
                </a:solidFill>
              </a:rPr>
              <a:t> </a:t>
            </a:r>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r>
              <a:rPr lang="en-US" sz="1200" dirty="0"/>
              <a:t> Access layers ITS group has approved two work items for solutions for co-channel and adjacent channel operation . Timelines for solutions is July.</a:t>
            </a:r>
            <a:r>
              <a:rPr lang="en-US" sz="1200" dirty="0">
                <a:solidFill>
                  <a:schemeClr val="tx1"/>
                </a:solidFill>
              </a:rPr>
              <a:t> </a:t>
            </a:r>
          </a:p>
          <a:p>
            <a:pPr lvl="1">
              <a:spcBef>
                <a:spcPts val="0"/>
              </a:spcBef>
              <a:buFont typeface="Arial" panose="020B0604020202020204" pitchFamily="34" charset="0"/>
              <a:buChar char="•"/>
            </a:pPr>
            <a:r>
              <a:rPr lang="en-US" sz="1200" dirty="0">
                <a:hlinkClick r:id="rId4"/>
              </a:rPr>
              <a:t>DTR/ERM-TG37-273 (TR 103 666)</a:t>
            </a:r>
            <a:r>
              <a:rPr lang="en-US" sz="1200" dirty="0"/>
              <a:t> </a:t>
            </a:r>
          </a:p>
          <a:p>
            <a:pPr lvl="2">
              <a:spcBef>
                <a:spcPts val="0"/>
              </a:spcBef>
              <a:buFont typeface="Arial" panose="020B0604020202020204" pitchFamily="34" charset="0"/>
              <a:buChar char="•"/>
            </a:pPr>
            <a:r>
              <a:rPr lang="en-US" sz="1200" dirty="0"/>
              <a:t>Intelligent Transport Systems (ITS); Pre-Standardization Study on Co-Channel Co-Existence between IEEE- and 3GPP-based ITS technologies in the 5 855 MHz-5 925 MHz band TR on co-channel co-existence between ITS-G5 and LTE-V2X </a:t>
            </a:r>
          </a:p>
          <a:p>
            <a:pPr lvl="1">
              <a:spcBef>
                <a:spcPts val="0"/>
              </a:spcBef>
              <a:buFont typeface="Arial" panose="020B0604020202020204" pitchFamily="34" charset="0"/>
              <a:buChar char="•"/>
            </a:pPr>
            <a:r>
              <a:rPr lang="en-US" sz="1200" dirty="0">
                <a:hlinkClick r:id="rId5"/>
              </a:rPr>
              <a:t>DTR/ERM-TG37-274 (TR 103 667)</a:t>
            </a:r>
            <a:r>
              <a:rPr lang="en-US" sz="1200" dirty="0"/>
              <a:t> </a:t>
            </a:r>
            <a:endParaRPr lang="en-US" sz="1200" dirty="0">
              <a:solidFill>
                <a:schemeClr val="tx1"/>
              </a:solidFill>
            </a:endParaRPr>
          </a:p>
          <a:p>
            <a:pPr lvl="2">
              <a:buFont typeface="Arial" panose="020B0604020202020204" pitchFamily="34" charset="0"/>
              <a:buChar char="•"/>
            </a:pPr>
            <a:r>
              <a:rPr lang="en-US" sz="1200" dirty="0"/>
              <a:t>Intelligent Transport Systems (ITS); Study on Spectrum Sharing between ITS-G5 and LTE-V2X technologies in the 5 855 MHz-5 925 MHz band TR on feasibility and performance of solutions for shared use of 5.9 GHz spectrum by ITS-G5 and LTE-V2X </a:t>
            </a:r>
            <a:endParaRPr lang="en-US" sz="1200" dirty="0">
              <a:solidFill>
                <a:schemeClr val="tx1"/>
              </a:solidFill>
            </a:endParaRPr>
          </a:p>
          <a:p>
            <a:pPr>
              <a:buFont typeface="Arial" panose="020B0604020202020204" pitchFamily="34" charset="0"/>
              <a:buChar char="•"/>
            </a:pPr>
            <a:r>
              <a:rPr lang="en-US" sz="1600" dirty="0">
                <a:solidFill>
                  <a:schemeClr val="tx1"/>
                </a:solidFill>
              </a:rPr>
              <a:t>CEPT – ECC  </a:t>
            </a:r>
            <a:r>
              <a:rPr lang="en-US" sz="1600" b="0" dirty="0">
                <a:solidFill>
                  <a:schemeClr val="tx1"/>
                </a:solidFill>
                <a:hlinkClick r:id="rId6"/>
              </a:rPr>
              <a:t>&lt;SE24&gt;</a:t>
            </a:r>
            <a:r>
              <a:rPr lang="en-US" sz="1600" b="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WI 63 – UWB indoor power increase and fixed outdoor. </a:t>
            </a:r>
          </a:p>
          <a:p>
            <a:pPr>
              <a:buFont typeface="Arial" panose="020B0604020202020204" pitchFamily="34" charset="0"/>
              <a:buChar char="•"/>
            </a:pPr>
            <a:r>
              <a:rPr lang="en-US" sz="1600" dirty="0">
                <a:solidFill>
                  <a:schemeClr val="tx1"/>
                </a:solidFill>
              </a:rPr>
              <a:t>CEPT – ECC </a:t>
            </a:r>
            <a:r>
              <a:rPr lang="en-US" altLang="en-US" sz="1600" b="0" dirty="0">
                <a:hlinkClick r:id="rId7"/>
              </a:rPr>
              <a:t>&lt;SE45&gt;</a:t>
            </a:r>
            <a:r>
              <a:rPr lang="en-US" altLang="en-US" sz="1600" b="0" dirty="0"/>
              <a:t> </a:t>
            </a:r>
            <a:r>
              <a:rPr lang="en-US" altLang="en-US" sz="1400" b="0" dirty="0"/>
              <a:t> </a:t>
            </a:r>
            <a:r>
              <a:rPr lang="en-US" sz="1400" dirty="0"/>
              <a:t>next meeting #7, 24-25 Apr, Copenhagen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Public consultation ECC Report 302 is in process, its due date confirmed to be 01 April</a:t>
            </a:r>
          </a:p>
          <a:p>
            <a:pPr>
              <a:buFont typeface="Arial" panose="020B0604020202020204" pitchFamily="34" charset="0"/>
              <a:buChar char="•"/>
            </a:pPr>
            <a:r>
              <a:rPr lang="en-US" sz="1600" dirty="0">
                <a:solidFill>
                  <a:schemeClr val="tx1"/>
                </a:solidFill>
              </a:rPr>
              <a:t>CEPT – ECC </a:t>
            </a:r>
            <a:r>
              <a:rPr lang="en-US" altLang="en-US" sz="1600" b="0" dirty="0">
                <a:hlinkClick r:id="rId8"/>
              </a:rPr>
              <a:t>&lt;FM57&gt;</a:t>
            </a:r>
            <a:r>
              <a:rPr lang="en-US" altLang="en-US" sz="1600" b="0" dirty="0"/>
              <a:t> </a:t>
            </a:r>
            <a:r>
              <a:rPr lang="en-US" altLang="en-US" sz="1400" b="0" dirty="0"/>
              <a:t> </a:t>
            </a:r>
            <a:r>
              <a:rPr lang="en-US" sz="1400" dirty="0"/>
              <a:t>next meeting #5, 12-13 March, Maisons-Alfort (This week)</a:t>
            </a:r>
            <a:endParaRPr lang="en-US" sz="1400" b="0" dirty="0"/>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RLAN/satellite and outdoor discussions this week, will hear more Thursday.  </a:t>
            </a:r>
          </a:p>
          <a:p>
            <a:pPr lvl="1">
              <a:buFont typeface="Arial" panose="020B0604020202020204" pitchFamily="34" charset="0"/>
              <a:buChar char="•"/>
            </a:pPr>
            <a:r>
              <a:rPr lang="en-US" sz="1400" dirty="0"/>
              <a:t>Meeting #6, 26 Apr, ECO, Copenhagen, will include mitigations.</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a:t>Ofcom_Enabling-opportunities-for-innovation_2.4 GHz</a:t>
            </a:r>
            <a:endParaRPr lang="en-US" sz="2800" dirty="0"/>
          </a:p>
        </p:txBody>
      </p:sp>
      <p:sp>
        <p:nvSpPr>
          <p:cNvPr id="3" name="Content Placeholder 2"/>
          <p:cNvSpPr>
            <a:spLocks noGrp="1"/>
          </p:cNvSpPr>
          <p:nvPr>
            <p:ph idx="1"/>
          </p:nvPr>
        </p:nvSpPr>
        <p:spPr>
          <a:xfrm>
            <a:off x="698889" y="1219200"/>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400" u="sng" dirty="0">
                <a:hlinkClick r:id="rId3"/>
              </a:rPr>
              <a:t>https://mentor.ieee.org/802.18/dcn/19/18-19-0034-00-0000-ofcom-enabling-opportunities-for-innovation-2-4ghz.pdf</a:t>
            </a:r>
            <a:r>
              <a:rPr lang="en-US" sz="1400" u="sng" dirty="0"/>
              <a:t> </a:t>
            </a:r>
          </a:p>
          <a:p>
            <a:pPr lvl="1">
              <a:spcBef>
                <a:spcPts val="0"/>
              </a:spcBef>
              <a:buFont typeface="Arial" panose="020B0604020202020204" pitchFamily="34" charset="0"/>
              <a:buChar char="•"/>
            </a:pPr>
            <a:r>
              <a:rPr lang="en-US" sz="1400" dirty="0"/>
              <a:t>Response were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400" dirty="0">
                <a:hlinkClick r:id="rId5"/>
              </a:rPr>
              <a:t>https://mentor.ieee.org/802.18/dcn/19/18-19-0035-00-0000-ofcom-enabling-opportunities-consultation-form-2-4ghz.rtf</a:t>
            </a:r>
            <a:r>
              <a:rPr lang="en-US" sz="14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400" b="1" dirty="0"/>
              <a:t>Question 19:</a:t>
            </a:r>
            <a:r>
              <a:rPr lang="en-GB" sz="1400" dirty="0"/>
              <a:t> (Section 8)</a:t>
            </a:r>
            <a:r>
              <a:rPr lang="en-GB" sz="1400" b="1" dirty="0"/>
              <a:t> </a:t>
            </a:r>
            <a:r>
              <a:rPr lang="en-GB" sz="1400" dirty="0"/>
              <a:t>Do you have any other comments on our proposal?</a:t>
            </a:r>
          </a:p>
          <a:p>
            <a:pPr lvl="1">
              <a:spcBef>
                <a:spcPts val="0"/>
              </a:spcBef>
              <a:buFont typeface="Arial" panose="020B0604020202020204" pitchFamily="34" charset="0"/>
              <a:buChar char="•"/>
            </a:pPr>
            <a:endParaRPr lang="en-GB" sz="1800" dirty="0">
              <a:solidFill>
                <a:schemeClr val="tx1"/>
              </a:solidFill>
            </a:endParaRPr>
          </a:p>
          <a:p>
            <a:pPr lvl="1">
              <a:spcBef>
                <a:spcPts val="0"/>
              </a:spcBef>
              <a:buFont typeface="Arial" panose="020B0604020202020204" pitchFamily="34" charset="0"/>
              <a:buChar char="•"/>
            </a:pPr>
            <a:r>
              <a:rPr lang="en-GB" sz="1800" dirty="0">
                <a:solidFill>
                  <a:schemeClr val="tx1"/>
                </a:solidFill>
              </a:rPr>
              <a:t>1) We are on an adjacent channel and we question analysis in Annex 6.</a:t>
            </a:r>
          </a:p>
          <a:p>
            <a:pPr lvl="1">
              <a:spcBef>
                <a:spcPts val="0"/>
              </a:spcBef>
              <a:buFont typeface="Arial" panose="020B0604020202020204" pitchFamily="34" charset="0"/>
              <a:buChar char="•"/>
            </a:pPr>
            <a:r>
              <a:rPr lang="en-GB" sz="1800" dirty="0">
                <a:solidFill>
                  <a:schemeClr val="tx1"/>
                </a:solidFill>
              </a:rPr>
              <a:t>2) 	e.g. n</a:t>
            </a:r>
            <a:r>
              <a:rPr lang="en-US" sz="1800" dirty="0" err="1"/>
              <a:t>eed</a:t>
            </a:r>
            <a:r>
              <a:rPr lang="en-US" sz="1800" dirty="0"/>
              <a:t> to consider .11ax is coming</a:t>
            </a:r>
          </a:p>
          <a:p>
            <a:pPr lvl="1">
              <a:spcBef>
                <a:spcPts val="0"/>
              </a:spcBef>
              <a:buFont typeface="Arial" panose="020B0604020202020204" pitchFamily="34" charset="0"/>
              <a:buChar char="•"/>
            </a:pPr>
            <a:r>
              <a:rPr lang="en-GB" sz="1800" dirty="0">
                <a:solidFill>
                  <a:schemeClr val="tx1"/>
                </a:solidFill>
              </a:rPr>
              <a:t>3) The receive performance that Ofcom pushed for is going to be a problem. </a:t>
            </a:r>
            <a:endParaRPr lang="en-US" sz="1800" dirty="0">
              <a:solidFill>
                <a:schemeClr val="tx1"/>
              </a:solidFill>
            </a:endParaRPr>
          </a:p>
          <a:p>
            <a:pPr lvl="1">
              <a:spcBef>
                <a:spcPts val="0"/>
              </a:spcBef>
              <a:buFont typeface="Arial" panose="020B0604020202020204" pitchFamily="34" charset="0"/>
              <a:buChar char="•"/>
            </a:pPr>
            <a:r>
              <a:rPr lang="en-US" sz="1800" dirty="0"/>
              <a:t>4) Should speak to Zigbee and 802.15.4g …. </a:t>
            </a:r>
          </a:p>
          <a:p>
            <a:pPr lvl="1">
              <a:spcBef>
                <a:spcPts val="0"/>
              </a:spcBef>
              <a:buFont typeface="Arial" panose="020B0604020202020204" pitchFamily="34" charset="0"/>
              <a:buChar char="•"/>
            </a:pPr>
            <a:r>
              <a:rPr lang="en-US" sz="1800" dirty="0"/>
              <a:t>5) Need to consider economic value of bottom of 2.4 GHz band / channel 1.</a:t>
            </a:r>
          </a:p>
          <a:p>
            <a:pPr lvl="1">
              <a:spcBef>
                <a:spcPts val="0"/>
              </a:spcBef>
              <a:buFont typeface="Arial" panose="020B0604020202020204" pitchFamily="34" charset="0"/>
              <a:buChar char="•"/>
            </a:pPr>
            <a:r>
              <a:rPr lang="en-US" sz="1800" dirty="0"/>
              <a:t>6) BT  is there also.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r>
              <a:rPr lang="en-US" sz="1800" dirty="0"/>
              <a:t> </a:t>
            </a:r>
          </a:p>
          <a:p>
            <a:pPr lvl="1">
              <a:spcBef>
                <a:spcPts val="0"/>
              </a:spcBef>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21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33605</TotalTime>
  <Words>1833</Words>
  <Application>Microsoft Office PowerPoint</Application>
  <PresentationFormat>On-screen Show (4:3)</PresentationFormat>
  <Paragraphs>277</Paragraphs>
  <Slides>15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Ofcom_Enabling-opportunities-for-innovation_2.4 GHz</vt:lpstr>
      <vt:lpstr>FCC NPRM Expanding Broadband to the 896/935 MHz pair</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1299</cp:revision>
  <cp:lastPrinted>1601-01-01T00:00:00Z</cp:lastPrinted>
  <dcterms:created xsi:type="dcterms:W3CDTF">2016-03-03T14:54:45Z</dcterms:created>
  <dcterms:modified xsi:type="dcterms:W3CDTF">2019-03-20T21:25:26Z</dcterms:modified>
</cp:coreProperties>
</file>