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341" r:id="rId3"/>
    <p:sldId id="329" r:id="rId4"/>
    <p:sldId id="330" r:id="rId5"/>
    <p:sldId id="516" r:id="rId6"/>
    <p:sldId id="559" r:id="rId7"/>
    <p:sldId id="462" r:id="rId8"/>
    <p:sldId id="549" r:id="rId9"/>
    <p:sldId id="517" r:id="rId10"/>
    <p:sldId id="486" r:id="rId11"/>
    <p:sldId id="564" r:id="rId12"/>
    <p:sldId id="563" r:id="rId13"/>
    <p:sldId id="565" r:id="rId14"/>
    <p:sldId id="560" r:id="rId15"/>
    <p:sldId id="562" r:id="rId16"/>
    <p:sldId id="547" r:id="rId17"/>
    <p:sldId id="535" r:id="rId18"/>
    <p:sldId id="566" r:id="rId19"/>
    <p:sldId id="569" r:id="rId20"/>
    <p:sldId id="567" r:id="rId21"/>
    <p:sldId id="568" r:id="rId22"/>
    <p:sldId id="344" r:id="rId23"/>
    <p:sldId id="524" r:id="rId24"/>
    <p:sldId id="498" r:id="rId25"/>
    <p:sldId id="402" r:id="rId26"/>
    <p:sldId id="403" r:id="rId27"/>
    <p:sldId id="425" r:id="rId28"/>
    <p:sldId id="477" r:id="rId29"/>
    <p:sldId id="509" r:id="rId30"/>
    <p:sldId id="523" r:id="rId31"/>
    <p:sldId id="514" r:id="rId32"/>
    <p:sldId id="429" r:id="rId33"/>
    <p:sldId id="399"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5" autoAdjust="0"/>
    <p:restoredTop sz="94219" autoAdjust="0"/>
  </p:normalViewPr>
  <p:slideViewPr>
    <p:cSldViewPr>
      <p:cViewPr varScale="1">
        <p:scale>
          <a:sx n="86" d="100"/>
          <a:sy n="86" d="100"/>
        </p:scale>
        <p:origin x="90" y="6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16-Mar-19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846447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12-14 March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12-14 March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12-14 March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802.18-19/0031r02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portal.etsi.org/webapp/WorkProgram/Report_WorkItem.asp?WKI_ID=56944" TargetMode="External"/><Relationship Id="rId7" Type="http://schemas.openxmlformats.org/officeDocument/2006/relationships/hyperlink" Target="https://cept.org/ecc/groups/ecc/wg-fm/fm-57/client/introduction/" TargetMode="External"/><Relationship Id="rId2" Type="http://schemas.openxmlformats.org/officeDocument/2006/relationships/hyperlink" Target="https://portal.etsi.org/tb.aspx?tbid=620&amp;SubTB=620" TargetMode="Externa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portal.etsi.org/webapp/WorkProgram/Report_WorkItem.asp?WKI_ID=57437"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34-00-0000-ofcom-enabling-opportunities-for-innovation-2-4ghz.pdf" TargetMode="External"/><Relationship Id="rId2" Type="http://schemas.openxmlformats.org/officeDocument/2006/relationships/hyperlink" Target="https://www.ofcom.org.uk/consultations-and-statements/category-1/enabling-opportunities-for-innovation" TargetMode="External"/><Relationship Id="rId1" Type="http://schemas.openxmlformats.org/officeDocument/2006/relationships/slideLayout" Target="../slideLayouts/slideLayout1.xml"/><Relationship Id="rId5" Type="http://schemas.openxmlformats.org/officeDocument/2006/relationships/hyperlink" Target="https://mentor.ieee.org/802.18/dcn/19/18-19-0035-00-0000-ofcom-enabling-opportunities-consultation-form-2-4ghz.rtf" TargetMode="External"/><Relationship Id="rId4" Type="http://schemas.openxmlformats.org/officeDocument/2006/relationships/hyperlink" Target="https://urldefense.proofpoint.com/v2/url?u=https-3A__www.ofcom.org.uk_-5F-5Fdata_assets_rtf-5Ffile_0026_130688_enabling-2Dinnovation-2Dconsultation-2Dform.rtf&amp;d=DwMDaQ&amp;c=pqcuzKEN_84c78MOSc5_fw&amp;r=z8R-nWJ8GIxwjOjNKhEFByb-tZ6XE3GZXWSggNdVo-w&amp;m=3FBZmV-USi1IAJCcWLc_TKEa1D1P2ap2wmW9rVIDII0&amp;s=Xr3ivvSquLAhW7zYeHsx70dkYfyIx3oz9mAK7LT-jww&amp;e="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027-00-0000-draft-first-r-o-18-21-spectrum-horizons-95-ghz.pdf" TargetMode="External"/><Relationship Id="rId2" Type="http://schemas.openxmlformats.org/officeDocument/2006/relationships/hyperlink" Target="https://www.fcc.gov/document/promoting-innovation-spectrum-horizons-airwave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9/18-19-0028-00-0000-draft-nprm-17-200-expanding-broadband-to-896-935-mhz.pdf" TargetMode="External"/><Relationship Id="rId2" Type="http://schemas.openxmlformats.org/officeDocument/2006/relationships/hyperlink" Target="https://www.fcc.gov/document/expanding-broadband-900-mhz-band"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www.fcc.gov/ecfs/search/filings?proceedings_name=18-295&amp;sort=date_disseminated,DESC"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acma.gov.au/theACMA/class-licensing-updates-supporting-5g-and-other-technology-innovations" TargetMode="External"/><Relationship Id="rId2" Type="http://schemas.openxmlformats.org/officeDocument/2006/relationships/hyperlink" Target="https://www.regulations.gov/document?D=DOT-OST-2018-0210-0001" TargetMode="External"/><Relationship Id="rId1" Type="http://schemas.openxmlformats.org/officeDocument/2006/relationships/slideLayout" Target="../slideLayouts/slideLayout1.xml"/><Relationship Id="rId4" Type="http://schemas.openxmlformats.org/officeDocument/2006/relationships/hyperlink" Target="https://urldefense.proofpoint.com/v2/url?u=https-3A__ecfsapi.fcc.gov_file_102221524815309_5GAA-2520Ex-2520Parte-25202.22.19.pdf&amp;d=DwMFAg&amp;c=pqcuzKEN_84c78MOSc5_fw&amp;r=z8R-nWJ8GIxwjOjNKhEFByb-tZ6XE3GZXWSggNdVo-w&amp;m=uE5fLeeKR16pj2yTWnWhe6OKluuLeeV_joZNpdXHRcs&amp;s=UdQb3ou1a7K7wGQXlQc6Qx80y1Fq5OmrFPt9m2AvBy0&amp;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cept.org/ecc/groups/ecc/wg-fm/fm-57/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cept.org/ecc/groups/ecc/wg-fm/fm-57/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www.cept.org/Documents/wg-se/49152/se-19-044a18_draft-ecc-302-report-rlan-6ghz_final-pc"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9/18-19-0037-00-0000-dsrc-analysis-planv4dec2017.pdf" TargetMode="External"/><Relationship Id="rId2" Type="http://schemas.openxmlformats.org/officeDocument/2006/relationships/hyperlink" Target="https://www.its.dot.gov/research_archives/connected_vehicle/pdf/DSRC_Analysis_Planv4Dec2017.pdf" TargetMode="External"/><Relationship Id="rId1" Type="http://schemas.openxmlformats.org/officeDocument/2006/relationships/slideLayout" Target="../slideLayouts/slideLayout1.xml"/><Relationship Id="rId5" Type="http://schemas.openxmlformats.org/officeDocument/2006/relationships/hyperlink" Target="https://www.its.dot.gov/research_archives/connected_vehicle/dsrc_testplan.htm" TargetMode="External"/><Relationship Id="rId4" Type="http://schemas.openxmlformats.org/officeDocument/2006/relationships/hyperlink" Target="https://www.fcc.gov/oet/unii-4banddevice"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19/18-19-0034-00-0000-ofcom-enabling-opportunities-for-innovation-2-4ghz.pdf" TargetMode="External"/><Relationship Id="rId2" Type="http://schemas.openxmlformats.org/officeDocument/2006/relationships/hyperlink" Target="https://www.ofcom.org.uk/consultations-and-statements/category-1/enabling-opportunities-for-innovation" TargetMode="External"/><Relationship Id="rId1" Type="http://schemas.openxmlformats.org/officeDocument/2006/relationships/slideLayout" Target="../slideLayouts/slideLayout1.xml"/><Relationship Id="rId5" Type="http://schemas.openxmlformats.org/officeDocument/2006/relationships/hyperlink" Target="https://mentor.ieee.org/802.18/dcn/19/18-19-0035-00-0000-ofcom-enabling-opportunities-consultation-form-2-4ghz.rtf" TargetMode="External"/><Relationship Id="rId4" Type="http://schemas.openxmlformats.org/officeDocument/2006/relationships/hyperlink" Target="https://urldefense.proofpoint.com/v2/url?u=https-3A__www.ofcom.org.uk_-5F-5Fdata_assets_rtf-5Ffile_0026_130688_enabling-2Dinnovation-2Dconsultation-2Dform.rtf&amp;d=DwMDaQ&amp;c=pqcuzKEN_84c78MOSc5_fw&amp;r=z8R-nWJ8GIxwjOjNKhEFByb-tZ6XE3GZXWSggNdVo-w&amp;m=3FBZmV-USi1IAJCcWLc_TKEa1D1P2ap2wmW9rVIDII0&amp;s=Xr3ivvSquLAhW7zYeHsx70dkYfyIx3oz9mAK7LT-jww&amp;e="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9/18-19-0028-00-0000-draft-nprm-17-200-expanding-broadband-to-896-935-mhz.pdf" TargetMode="External"/><Relationship Id="rId2" Type="http://schemas.openxmlformats.org/officeDocument/2006/relationships/hyperlink" Target="https://www.fcc.gov/document/expanding-broadband-900-mhz-band" TargetMode="External"/><Relationship Id="rId1" Type="http://schemas.openxmlformats.org/officeDocument/2006/relationships/slideLayout" Target="../slideLayouts/slideLayout1.xml"/><Relationship Id="rId4" Type="http://schemas.openxmlformats.org/officeDocument/2006/relationships/hyperlink" Target="https://www.fcc.gov/ecfs/search/filings?proceedings_name=17-200&amp;sort=date_disseminated,DESC"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09-00-0000-minutes-stl-interim-15-17-jan-2019-rr-tag.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7" Type="http://schemas.openxmlformats.org/officeDocument/2006/relationships/hyperlink" Target="https://portal.etsi.org/tb.aspx?tbid=729&amp;SubTB=729"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6&amp;SubTB=286" TargetMode="External"/><Relationship Id="rId4" Type="http://schemas.openxmlformats.org/officeDocument/2006/relationships/hyperlink" Target="https://portal.etsi.org/tb.aspx?tbid=287&amp;SubTB=28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12-14 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12 - 14 March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33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hlinkClick r:id="rId2"/>
              </a:rPr>
              <a:t>&lt;TG-37&gt;</a:t>
            </a:r>
            <a:r>
              <a:rPr lang="en-US" sz="1800" dirty="0">
                <a:solidFill>
                  <a:schemeClr val="tx1"/>
                </a:solidFill>
              </a:rPr>
              <a:t> </a:t>
            </a:r>
          </a:p>
          <a:p>
            <a:pPr lvl="1">
              <a:spcBef>
                <a:spcPts val="0"/>
              </a:spcBef>
              <a:buFont typeface="Arial" panose="020B0604020202020204" pitchFamily="34" charset="0"/>
              <a:buChar char="•"/>
            </a:pPr>
            <a:r>
              <a:rPr lang="en-US" sz="1400" dirty="0"/>
              <a:t>Access layers ITS group has approved two work items for solutions for co-channel and adjacent channel operation . Timelines for solutions is July.</a:t>
            </a:r>
            <a:r>
              <a:rPr lang="en-US" sz="1400" dirty="0">
                <a:solidFill>
                  <a:schemeClr val="tx1"/>
                </a:solidFill>
              </a:rPr>
              <a:t> </a:t>
            </a:r>
          </a:p>
          <a:p>
            <a:pPr lvl="1">
              <a:spcBef>
                <a:spcPts val="0"/>
              </a:spcBef>
              <a:buFont typeface="Arial" panose="020B0604020202020204" pitchFamily="34" charset="0"/>
              <a:buChar char="•"/>
            </a:pPr>
            <a:r>
              <a:rPr lang="en-US" sz="1400" dirty="0">
                <a:hlinkClick r:id="rId3"/>
              </a:rPr>
              <a:t>DTR/ERM-TG37-273 (TR 103 666)</a:t>
            </a:r>
            <a:r>
              <a:rPr lang="en-US" sz="1400" dirty="0"/>
              <a:t> </a:t>
            </a:r>
          </a:p>
          <a:p>
            <a:pPr lvl="2">
              <a:spcBef>
                <a:spcPts val="0"/>
              </a:spcBef>
              <a:buFont typeface="Arial" panose="020B0604020202020204" pitchFamily="34" charset="0"/>
              <a:buChar char="•"/>
            </a:pPr>
            <a:r>
              <a:rPr lang="en-US" sz="1400" dirty="0"/>
              <a:t>Intelligent Transport Systems (ITS); Pre-Standardization Study on Co-Channel Co-Existence between IEEE- and 3GPP-based ITS technologies in the 5 855 MHz-5 925 MHz band TR on co-channel co-existence between ITS-G5 and LTE-V2X </a:t>
            </a:r>
          </a:p>
          <a:p>
            <a:pPr lvl="1">
              <a:spcBef>
                <a:spcPts val="0"/>
              </a:spcBef>
              <a:buFont typeface="Arial" panose="020B0604020202020204" pitchFamily="34" charset="0"/>
              <a:buChar char="•"/>
            </a:pPr>
            <a:r>
              <a:rPr lang="en-US" sz="1400" dirty="0">
                <a:hlinkClick r:id="rId4"/>
              </a:rPr>
              <a:t>DTR/ERM-TG37-274 (TR 103 667)</a:t>
            </a:r>
            <a:r>
              <a:rPr lang="en-US" sz="1400" dirty="0"/>
              <a:t> </a:t>
            </a:r>
            <a:endParaRPr lang="en-US" sz="1400" dirty="0">
              <a:solidFill>
                <a:schemeClr val="tx1"/>
              </a:solidFill>
            </a:endParaRPr>
          </a:p>
          <a:p>
            <a:pPr lvl="2">
              <a:buFont typeface="Arial" panose="020B0604020202020204" pitchFamily="34" charset="0"/>
              <a:buChar char="•"/>
            </a:pPr>
            <a:r>
              <a:rPr lang="en-US" sz="1400" b="0" dirty="0"/>
              <a:t>Intelligent Transport Systems (ITS); Study on Spectrum Sharing between ITS-G5 and LTE-V2X technologies in the 5 855 MHz-5 925 MHz band TR on feasibility and performance of solutions for shared use of 5.9 GHz spectrum by ITS-G5 and LTE-V2X </a:t>
            </a: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sz="1800" b="0" dirty="0">
                <a:solidFill>
                  <a:schemeClr val="tx1"/>
                </a:solidFill>
                <a:hlinkClick r:id="rId5"/>
              </a:rPr>
              <a:t>&lt;SE24&gt;</a:t>
            </a:r>
            <a:r>
              <a:rPr lang="en-US" sz="1800" b="0" dirty="0">
                <a:solidFill>
                  <a:schemeClr val="tx1"/>
                </a:solidFill>
              </a:rPr>
              <a:t> </a:t>
            </a:r>
          </a:p>
          <a:p>
            <a:pPr lvl="1">
              <a:buFont typeface="Arial" panose="020B0604020202020204" pitchFamily="34" charset="0"/>
              <a:buChar char="•"/>
            </a:pPr>
            <a:r>
              <a:rPr lang="en-US" sz="1600" dirty="0">
                <a:solidFill>
                  <a:schemeClr val="tx1"/>
                </a:solidFill>
              </a:rPr>
              <a:t>WI 63 – UWB indoor power increase and fixed outdoor. </a:t>
            </a:r>
          </a:p>
          <a:p>
            <a:pPr>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600" b="0" dirty="0"/>
              <a:t> </a:t>
            </a:r>
            <a:r>
              <a:rPr lang="en-US" sz="1600" dirty="0"/>
              <a:t>next meeting #7, 24-25 Apr, Copenhagen </a:t>
            </a:r>
          </a:p>
          <a:p>
            <a:pPr lvl="1">
              <a:buFont typeface="Arial" panose="020B0604020202020204" pitchFamily="34" charset="0"/>
              <a:buChar char="•"/>
            </a:pPr>
            <a:r>
              <a:rPr lang="en-US" sz="1600" dirty="0">
                <a:solidFill>
                  <a:schemeClr val="tx1"/>
                </a:solidFill>
              </a:rPr>
              <a:t>Public consultation ECC Report 302 is in process, its due date confirmed to be 01 April</a:t>
            </a:r>
          </a:p>
          <a:p>
            <a:pPr>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600" b="0" dirty="0"/>
              <a:t> </a:t>
            </a:r>
            <a:r>
              <a:rPr lang="en-US" sz="1600" dirty="0"/>
              <a:t>next meeting #5, 12-13 March, Maisons-Alfort (This week)</a:t>
            </a:r>
            <a:endParaRPr lang="en-US" sz="1600" b="0" dirty="0"/>
          </a:p>
          <a:p>
            <a:pPr lvl="1">
              <a:buFont typeface="Arial" panose="020B0604020202020204" pitchFamily="34" charset="0"/>
              <a:buChar char="•"/>
            </a:pPr>
            <a:r>
              <a:rPr lang="en-US" sz="1600" dirty="0">
                <a:solidFill>
                  <a:schemeClr val="tx1"/>
                </a:solidFill>
              </a:rPr>
              <a:t> RLAN/satellite and outdoor discussions this week, will hear more Thursday.  </a:t>
            </a:r>
          </a:p>
          <a:p>
            <a:pPr lvl="1">
              <a:buFont typeface="Arial" panose="020B0604020202020204" pitchFamily="34" charset="0"/>
              <a:buChar char="•"/>
            </a:pPr>
            <a:r>
              <a:rPr lang="en-US" sz="1600" dirty="0"/>
              <a:t>Meeting #6, 26 Apr, ECO, Copenhagen, will include mitigations.</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739701"/>
          </a:xfrm>
        </p:spPr>
        <p:txBody>
          <a:bodyPr/>
          <a:lstStyle/>
          <a:p>
            <a:r>
              <a:rPr lang="en-US" sz="2000" dirty="0"/>
              <a:t>Ofcom_Enabling-opportunities-for-innovation_2.4GHz</a:t>
            </a:r>
            <a:endParaRPr lang="en-US" sz="2400" dirty="0"/>
          </a:p>
        </p:txBody>
      </p:sp>
      <p:sp>
        <p:nvSpPr>
          <p:cNvPr id="3" name="Content Placeholder 2"/>
          <p:cNvSpPr>
            <a:spLocks noGrp="1"/>
          </p:cNvSpPr>
          <p:nvPr>
            <p:ph idx="1"/>
          </p:nvPr>
        </p:nvSpPr>
        <p:spPr>
          <a:xfrm>
            <a:off x="680198" y="1219201"/>
            <a:ext cx="8311402" cy="5006900"/>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OFCOM asked the industry to respond to is at: </a:t>
            </a:r>
          </a:p>
          <a:p>
            <a:pPr lvl="1">
              <a:spcBef>
                <a:spcPts val="0"/>
              </a:spcBef>
              <a:buFont typeface="Arial" panose="020B0604020202020204" pitchFamily="34" charset="0"/>
              <a:buChar char="•"/>
            </a:pPr>
            <a:r>
              <a:rPr lang="en-US" sz="1400" u="sng" dirty="0">
                <a:hlinkClick r:id="rId2"/>
              </a:rPr>
              <a:t>https://www.ofcom.org.uk/consultations-and-statements/category-1/enabling-opportunities-for-innovation</a:t>
            </a:r>
            <a:endParaRPr lang="en-US" sz="1400" u="sng" dirty="0"/>
          </a:p>
          <a:p>
            <a:pPr lvl="2">
              <a:spcBef>
                <a:spcPts val="0"/>
              </a:spcBef>
              <a:buFont typeface="Arial" panose="020B0604020202020204" pitchFamily="34" charset="0"/>
              <a:buChar char="•"/>
            </a:pPr>
            <a:r>
              <a:rPr lang="en-US" sz="1400" u="sng" dirty="0">
                <a:hlinkClick r:id="rId3"/>
              </a:rPr>
              <a:t>https://mentor.ieee.org/802.18/dcn/19/18-19-0034-00-0000-ofcom-enabling-opportunities-for-innovation-2-4ghz.pdf</a:t>
            </a:r>
            <a:r>
              <a:rPr lang="en-US" sz="1400" u="sng" dirty="0"/>
              <a:t> </a:t>
            </a:r>
          </a:p>
          <a:p>
            <a:pPr lvl="1">
              <a:spcBef>
                <a:spcPts val="0"/>
              </a:spcBef>
              <a:buFont typeface="Arial" panose="020B0604020202020204" pitchFamily="34" charset="0"/>
              <a:buChar char="•"/>
            </a:pPr>
            <a:r>
              <a:rPr lang="en-US" sz="1600" dirty="0"/>
              <a:t>Response due by March 12</a:t>
            </a:r>
            <a:r>
              <a:rPr lang="en-US" sz="1600" baseline="30000" dirty="0"/>
              <a:t>th</a:t>
            </a:r>
            <a:r>
              <a:rPr lang="en-US" sz="1600" dirty="0"/>
              <a:t>,  completed using  </a:t>
            </a:r>
            <a:r>
              <a:rPr lang="en-US" sz="1400" u="sng" dirty="0">
                <a:hlinkClick r:id="rId4"/>
              </a:rPr>
              <a:t>consultation responses form (RTF, 1.5 MB)</a:t>
            </a:r>
            <a:r>
              <a:rPr lang="en-US" sz="1400" dirty="0"/>
              <a:t>.</a:t>
            </a:r>
          </a:p>
          <a:p>
            <a:pPr lvl="2">
              <a:spcBef>
                <a:spcPts val="0"/>
              </a:spcBef>
              <a:buFont typeface="Arial" panose="020B0604020202020204" pitchFamily="34" charset="0"/>
              <a:buChar char="•"/>
            </a:pPr>
            <a:r>
              <a:rPr lang="en-US" sz="1400" dirty="0">
                <a:hlinkClick r:id="rId5"/>
              </a:rPr>
              <a:t>https://mentor.ieee.org/802.18/dcn/19/18-19-0035-00-0000-ofcom-enabling-opportunities-consultation-form-2-4ghz.rtf</a:t>
            </a:r>
            <a:r>
              <a:rPr lang="en-US" sz="1400" dirty="0"/>
              <a:t> </a:t>
            </a:r>
          </a:p>
          <a:p>
            <a:pPr lvl="1">
              <a:spcBef>
                <a:spcPts val="0"/>
              </a:spcBef>
              <a:buFont typeface="Arial" panose="020B0604020202020204" pitchFamily="34" charset="0"/>
              <a:buChar char="•"/>
            </a:pPr>
            <a:r>
              <a:rPr lang="en-US" sz="1800" dirty="0"/>
              <a:t>The 2390-2400 MHz discussion starts around page 35</a:t>
            </a:r>
          </a:p>
          <a:p>
            <a:pPr lvl="2">
              <a:spcBef>
                <a:spcPts val="0"/>
              </a:spcBef>
              <a:buFont typeface="Arial" panose="020B0604020202020204" pitchFamily="34" charset="0"/>
              <a:buChar char="•"/>
            </a:pPr>
            <a:r>
              <a:rPr lang="en-US" dirty="0"/>
              <a:t>Handsets 23 dBm, base stations to 42 dBm, some other IOT considerations</a:t>
            </a:r>
          </a:p>
          <a:p>
            <a:pPr lvl="1">
              <a:spcBef>
                <a:spcPts val="0"/>
              </a:spcBef>
              <a:buFont typeface="Arial" panose="020B0604020202020204" pitchFamily="34" charset="0"/>
              <a:buChar char="•"/>
            </a:pPr>
            <a:r>
              <a:rPr lang="en-US" sz="1800" dirty="0"/>
              <a:t>Annex 6. Interference risk assessment in 2300 MHz shared spectrum, starts on page 103. </a:t>
            </a:r>
          </a:p>
          <a:p>
            <a:pPr lvl="1">
              <a:spcBef>
                <a:spcPts val="0"/>
              </a:spcBef>
              <a:buFont typeface="Arial" panose="020B0604020202020204" pitchFamily="34" charset="0"/>
              <a:buChar char="•"/>
            </a:pPr>
            <a:r>
              <a:rPr lang="en-US" sz="1800" dirty="0"/>
              <a:t>Does IEEE 802 consider sending in comments late? Yes, even after the deadline</a:t>
            </a:r>
          </a:p>
          <a:p>
            <a:pPr lvl="1">
              <a:spcBef>
                <a:spcPts val="0"/>
              </a:spcBef>
              <a:buFont typeface="Arial" panose="020B0604020202020204" pitchFamily="34" charset="0"/>
              <a:buChar char="•"/>
            </a:pPr>
            <a:r>
              <a:rPr lang="en-US" sz="1800" dirty="0"/>
              <a:t>We can focus on two points and put under question 19: </a:t>
            </a:r>
          </a:p>
          <a:p>
            <a:pPr lvl="1">
              <a:spcBef>
                <a:spcPts val="0"/>
              </a:spcBef>
              <a:buFont typeface="Arial" panose="020B0604020202020204" pitchFamily="34" charset="0"/>
              <a:buChar char="•"/>
            </a:pPr>
            <a:r>
              <a:rPr lang="en-GB" sz="1800" b="1" dirty="0"/>
              <a:t>Question 19:</a:t>
            </a:r>
            <a:r>
              <a:rPr lang="en-GB" sz="1800" dirty="0"/>
              <a:t> (Section 8)</a:t>
            </a:r>
            <a:r>
              <a:rPr lang="en-GB" sz="1800" b="1" dirty="0"/>
              <a:t> </a:t>
            </a:r>
            <a:r>
              <a:rPr lang="en-GB" sz="1800" dirty="0"/>
              <a:t>Do you have any other comments on our proposal?</a:t>
            </a:r>
          </a:p>
          <a:p>
            <a:pPr lvl="2">
              <a:spcBef>
                <a:spcPts val="0"/>
              </a:spcBef>
              <a:buFont typeface="Arial" panose="020B0604020202020204" pitchFamily="34" charset="0"/>
              <a:buChar char="•"/>
            </a:pPr>
            <a:r>
              <a:rPr lang="en-GB" dirty="0">
                <a:solidFill>
                  <a:schemeClr val="tx1"/>
                </a:solidFill>
              </a:rPr>
              <a:t>1) We are adjacent channel and we question analysis in Annex 6.</a:t>
            </a:r>
          </a:p>
          <a:p>
            <a:pPr lvl="2">
              <a:spcBef>
                <a:spcPts val="0"/>
              </a:spcBef>
              <a:buFont typeface="Arial" panose="020B0604020202020204" pitchFamily="34" charset="0"/>
              <a:buChar char="•"/>
            </a:pPr>
            <a:r>
              <a:rPr lang="en-GB" dirty="0">
                <a:solidFill>
                  <a:schemeClr val="tx1"/>
                </a:solidFill>
              </a:rPr>
              <a:t>2) The receive performance that Ofcom went another direction is going to be a problem. </a:t>
            </a: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2 Members will put some text together on these 2 points. </a:t>
            </a:r>
          </a:p>
          <a:p>
            <a:pPr lvl="1">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887045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a:t>
            </a:r>
            <a:endParaRPr lang="en-US" sz="1200" dirty="0"/>
          </a:p>
        </p:txBody>
      </p:sp>
      <p:sp>
        <p:nvSpPr>
          <p:cNvPr id="3" name="Content Placeholder 2"/>
          <p:cNvSpPr>
            <a:spLocks noGrp="1"/>
          </p:cNvSpPr>
          <p:nvPr>
            <p:ph idx="1"/>
          </p:nvPr>
        </p:nvSpPr>
        <p:spPr>
          <a:xfrm>
            <a:off x="685800" y="1161919"/>
            <a:ext cx="8382000" cy="5293520"/>
          </a:xfrm>
        </p:spPr>
        <p:txBody>
          <a:bodyPr/>
          <a:lstStyle/>
          <a:p>
            <a:pPr>
              <a:buFont typeface="Arial" panose="020B0604020202020204" pitchFamily="34" charset="0"/>
              <a:buChar char="•"/>
            </a:pPr>
            <a:r>
              <a:rPr lang="en-US" sz="2000" dirty="0"/>
              <a:t>FCC Open meeting, 15 March, This Friday </a:t>
            </a:r>
          </a:p>
          <a:p>
            <a:pPr>
              <a:buFont typeface="Arial" panose="020B0604020202020204" pitchFamily="34" charset="0"/>
              <a:buChar char="•"/>
            </a:pPr>
            <a:r>
              <a:rPr lang="en-US" sz="2000" dirty="0"/>
              <a:t>Spectrum Horizons</a:t>
            </a:r>
          </a:p>
          <a:p>
            <a:pPr lvl="1">
              <a:buFont typeface="Arial" panose="020B0604020202020204" pitchFamily="34" charset="0"/>
              <a:buChar char="•"/>
            </a:pPr>
            <a:r>
              <a:rPr lang="en-US" sz="1800" b="0" dirty="0"/>
              <a:t>The Commission will consider a </a:t>
            </a:r>
            <a:r>
              <a:rPr lang="en-US" sz="1800" b="0" dirty="0">
                <a:hlinkClick r:id="rId2"/>
              </a:rPr>
              <a:t>First Report and Order</a:t>
            </a:r>
            <a:r>
              <a:rPr lang="en-US" sz="1800" b="0" dirty="0"/>
              <a:t> that would adopt rules to make available 21.2 GHz of spectrum above 95 GHz for unlicensed operations and create a new class of experimental licenses for the 95 GHz to 3 THz spectrum range. (ET Docket No. 18-21; RM-11795)</a:t>
            </a:r>
          </a:p>
          <a:p>
            <a:pPr lvl="1">
              <a:buFont typeface="Arial" panose="020B0604020202020204" pitchFamily="34" charset="0"/>
              <a:buChar char="•"/>
            </a:pPr>
            <a:r>
              <a:rPr lang="en-US" sz="1800" dirty="0">
                <a:hlinkClick r:id="rId3"/>
              </a:rPr>
              <a:t>https://mentor.ieee.org/802.18/dcn/19/18-19-0027-00-0000-draft-first-r-o-18-21-spectrum-horizons-95-ghz.pdf</a:t>
            </a:r>
            <a:r>
              <a:rPr lang="en-US" sz="18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911083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a:t>
            </a:r>
            <a:endParaRPr lang="en-US" sz="1200" dirty="0"/>
          </a:p>
        </p:txBody>
      </p:sp>
      <p:sp>
        <p:nvSpPr>
          <p:cNvPr id="3" name="Content Placeholder 2"/>
          <p:cNvSpPr>
            <a:spLocks noGrp="1"/>
          </p:cNvSpPr>
          <p:nvPr>
            <p:ph idx="1"/>
          </p:nvPr>
        </p:nvSpPr>
        <p:spPr>
          <a:xfrm>
            <a:off x="685800" y="1161919"/>
            <a:ext cx="8382000" cy="5293520"/>
          </a:xfrm>
        </p:spPr>
        <p:txBody>
          <a:bodyPr/>
          <a:lstStyle/>
          <a:p>
            <a:pPr>
              <a:buFont typeface="Arial" panose="020B0604020202020204" pitchFamily="34" charset="0"/>
              <a:buChar char="•"/>
            </a:pPr>
            <a:r>
              <a:rPr lang="en-US" sz="2000" dirty="0"/>
              <a:t>FCC Open meeting, 15 March, This Friday, cont. </a:t>
            </a:r>
          </a:p>
          <a:p>
            <a:pPr>
              <a:buFont typeface="Arial" panose="020B0604020202020204" pitchFamily="34" charset="0"/>
              <a:buChar char="•"/>
            </a:pPr>
            <a:r>
              <a:rPr lang="en-US" sz="2000" dirty="0"/>
              <a:t>Expanding Broadband to the 900 MHz Band</a:t>
            </a:r>
          </a:p>
          <a:p>
            <a:pPr lvl="1">
              <a:buFont typeface="Arial" panose="020B0604020202020204" pitchFamily="34" charset="0"/>
              <a:buChar char="•"/>
            </a:pPr>
            <a:r>
              <a:rPr lang="en-US" sz="1800" b="0" dirty="0"/>
              <a:t>The Commission will consider a </a:t>
            </a:r>
            <a:r>
              <a:rPr lang="en-US" sz="1800" b="0" dirty="0">
                <a:hlinkClick r:id="rId2"/>
              </a:rPr>
              <a:t>Notice of Proposed Rulemaking</a:t>
            </a:r>
            <a:r>
              <a:rPr lang="en-US" sz="1800" b="0" dirty="0"/>
              <a:t> that would propose to reconfigure the 900 MHz band to create a broadband segment to facilitate technologies and services for a wide variety of businesses, including critical infrastructure, as well as seek comment on various transition mechanisms to achieve this goal. (WT Docket No. 17-200)</a:t>
            </a:r>
          </a:p>
          <a:p>
            <a:pPr lvl="1">
              <a:buFont typeface="Arial" panose="020B0604020202020204" pitchFamily="34" charset="0"/>
              <a:buChar char="•"/>
            </a:pPr>
            <a:r>
              <a:rPr lang="en-US" sz="1800" dirty="0">
                <a:solidFill>
                  <a:schemeClr val="tx1"/>
                </a:solidFill>
                <a:hlinkClick r:id="rId3"/>
              </a:rPr>
              <a:t>https://mentor.ieee.org/802.18/dcn/19/18-19-0028-00-0000-draft-nprm-17-200-expanding-broadband-to-896-935-mhz.pdf</a:t>
            </a:r>
            <a:r>
              <a:rPr lang="en-US" sz="1800" dirty="0">
                <a:solidFill>
                  <a:schemeClr val="tx1"/>
                </a:solidFill>
              </a:rPr>
              <a:t> </a:t>
            </a:r>
          </a:p>
          <a:p>
            <a:pPr lvl="1">
              <a:buFont typeface="Arial" panose="020B0604020202020204" pitchFamily="34" charset="0"/>
              <a:buChar char="•"/>
            </a:pPr>
            <a:r>
              <a:rPr lang="en-US" sz="1800" dirty="0">
                <a:solidFill>
                  <a:schemeClr val="tx1"/>
                </a:solidFill>
              </a:rPr>
              <a:t>This is for the 896-901/935-940MHz land mobile licenses band today. </a:t>
            </a:r>
          </a:p>
          <a:p>
            <a:pPr lvl="1">
              <a:buFont typeface="Arial" panose="020B0604020202020204" pitchFamily="34" charset="0"/>
              <a:buChar char="•"/>
            </a:pPr>
            <a:r>
              <a:rPr lang="en-US" sz="1800" dirty="0"/>
              <a:t>PBB wireless wants the FCC to reorganize spectrum so they can have 3 MHz paired for private LTE, moving existing LMR users elsewhere.</a:t>
            </a:r>
            <a:endParaRPr lang="en-US" sz="1800" dirty="0">
              <a:solidFill>
                <a:schemeClr val="tx1"/>
              </a:solidFill>
            </a:endParaRPr>
          </a:p>
          <a:p>
            <a:pPr lvl="1">
              <a:buFont typeface="Arial" panose="020B0604020202020204" pitchFamily="34" charset="0"/>
              <a:buChar char="•"/>
            </a:pPr>
            <a:r>
              <a:rPr lang="en-US" sz="1800" dirty="0">
                <a:solidFill>
                  <a:schemeClr val="tx1"/>
                </a:solidFill>
              </a:rPr>
              <a:t>802.11 and 802.15 both have standards in between this pair, as well as all the road tolling is also in between. </a:t>
            </a:r>
          </a:p>
          <a:p>
            <a:pPr lvl="5">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800" dirty="0">
                <a:solidFill>
                  <a:schemeClr val="tx1"/>
                </a:solidFill>
              </a:rPr>
              <a:t>Not much discussion and we should look at how this could affect unlicensed in the middle of this pair.   We will look further and maybe do comments.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2203286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150031" cy="5059552"/>
          </a:xfrm>
        </p:spPr>
        <p:txBody>
          <a:bodyPr/>
          <a:lstStyle/>
          <a:p>
            <a:pPr>
              <a:buFont typeface="Arial" panose="020B0604020202020204" pitchFamily="34" charset="0"/>
              <a:buChar char="•"/>
            </a:pPr>
            <a:r>
              <a:rPr lang="en-US" sz="2000" dirty="0"/>
              <a:t>FCC NPRM 18-295,  6 GHz</a:t>
            </a:r>
            <a:endParaRPr lang="en-US" sz="2000" dirty="0">
              <a:solidFill>
                <a:schemeClr val="tx1"/>
              </a:solidFill>
            </a:endParaRPr>
          </a:p>
          <a:p>
            <a:pPr lvl="1">
              <a:buFont typeface="Arial" panose="020B0604020202020204" pitchFamily="34" charset="0"/>
              <a:buChar char="•"/>
            </a:pPr>
            <a:r>
              <a:rPr lang="en-US" sz="1600" dirty="0">
                <a:solidFill>
                  <a:schemeClr val="tx1"/>
                </a:solidFill>
              </a:rPr>
              <a:t>Comments in:</a:t>
            </a:r>
          </a:p>
          <a:p>
            <a:pPr lvl="1">
              <a:spcBef>
                <a:spcPts val="0"/>
              </a:spcBef>
              <a:buFont typeface="Arial" panose="020B0604020202020204" pitchFamily="34" charset="0"/>
              <a:buChar char="•"/>
            </a:pPr>
            <a:r>
              <a:rPr lang="en-US" sz="1600" dirty="0">
                <a:solidFill>
                  <a:schemeClr val="tx1"/>
                </a:solidFill>
                <a:hlinkClick r:id="rId2"/>
              </a:rPr>
              <a:t>https://www.fcc.gov/ecfs/search/filings?proceedings_name=18-295&amp;sort=date_disseminated,DESC</a:t>
            </a: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Reply comments due 18 March, Monday after our Plenary. IEEE 802 not commenting.</a:t>
            </a:r>
          </a:p>
          <a:p>
            <a:pPr lvl="1">
              <a:spcBef>
                <a:spcPts val="0"/>
              </a:spcBef>
              <a:buFont typeface="Arial" panose="020B0604020202020204" pitchFamily="34" charset="0"/>
              <a:buChar char="•"/>
            </a:pPr>
            <a:r>
              <a:rPr lang="en-US" altLang="en-US" sz="1600" dirty="0">
                <a:solidFill>
                  <a:schemeClr val="tx1"/>
                </a:solidFill>
              </a:rPr>
              <a:t>Anything to share this week:  Nothing specific. </a:t>
            </a:r>
            <a:r>
              <a:rPr lang="en-US" altLang="en-US" sz="1400" dirty="0">
                <a:solidFill>
                  <a:schemeClr val="tx1"/>
                </a:solidFill>
              </a:rPr>
              <a:t>  </a:t>
            </a:r>
          </a:p>
          <a:p>
            <a:pPr lvl="2">
              <a:spcBef>
                <a:spcPts val="0"/>
              </a:spcBef>
              <a:buFont typeface="Arial" panose="020B0604020202020204" pitchFamily="34" charset="0"/>
              <a:buChar char="•"/>
            </a:pPr>
            <a:endParaRPr lang="en-US" altLang="en-US" sz="1400" dirty="0">
              <a:solidFill>
                <a:schemeClr val="tx1"/>
              </a:solidFill>
            </a:endParaRPr>
          </a:p>
          <a:p>
            <a:pPr lvl="2">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US DoT  Next phases for DSRC Analysis / testing</a:t>
            </a:r>
          </a:p>
          <a:p>
            <a:pPr lvl="1">
              <a:spcBef>
                <a:spcPts val="0"/>
              </a:spcBef>
              <a:buFont typeface="Arial" panose="020B0604020202020204" pitchFamily="34" charset="0"/>
              <a:buChar char="•"/>
            </a:pPr>
            <a:r>
              <a:rPr lang="en-US" altLang="en-US" sz="1600" dirty="0">
                <a:solidFill>
                  <a:schemeClr val="tx1"/>
                </a:solidFill>
              </a:rPr>
              <a:t> Will Discuss Thursday.  </a:t>
            </a:r>
          </a:p>
          <a:p>
            <a:pPr lvl="1">
              <a:spcBef>
                <a:spcPts val="0"/>
              </a:spcBef>
              <a:buFont typeface="Arial" panose="020B0604020202020204" pitchFamily="34" charset="0"/>
              <a:buChar char="•"/>
            </a:pPr>
            <a:r>
              <a:rPr lang="en-US" altLang="en-US" sz="1600" dirty="0">
                <a:solidFill>
                  <a:schemeClr val="tx1"/>
                </a:solidFill>
              </a:rPr>
              <a:t> </a:t>
            </a:r>
          </a:p>
          <a:p>
            <a:pPr lvl="1">
              <a:spcBef>
                <a:spcPts val="0"/>
              </a:spcBef>
              <a:buFont typeface="Arial" panose="020B0604020202020204" pitchFamily="34" charset="0"/>
              <a:buChar char="•"/>
            </a:pPr>
            <a:r>
              <a:rPr lang="en-US" altLang="en-US" sz="1600" dirty="0">
                <a:solidFill>
                  <a:schemeClr val="tx1"/>
                </a:solidFill>
              </a:rPr>
              <a:t> </a:t>
            </a:r>
          </a:p>
          <a:p>
            <a:pPr lvl="1">
              <a:spcBef>
                <a:spcPts val="0"/>
              </a:spcBef>
              <a:buFont typeface="Arial" panose="020B0604020202020204" pitchFamily="34" charset="0"/>
              <a:buChar char="•"/>
            </a:pPr>
            <a:r>
              <a:rPr lang="en-US" altLang="en-US" sz="1600" dirty="0">
                <a:solidFill>
                  <a:schemeClr val="tx1"/>
                </a:solidFill>
              </a:rPr>
              <a:t> </a:t>
            </a:r>
          </a:p>
          <a:p>
            <a:pPr lvl="4">
              <a:spcBef>
                <a:spcPts val="0"/>
              </a:spcBef>
              <a:buFont typeface="Arial" panose="020B0604020202020204" pitchFamily="34" charset="0"/>
              <a:buChar char="•"/>
            </a:pPr>
            <a:endParaRPr lang="en-US" altLang="en-US" sz="1200" dirty="0">
              <a:solidFill>
                <a:schemeClr val="tx1"/>
              </a:solidFill>
            </a:endParaRPr>
          </a:p>
          <a:p>
            <a:pPr lvl="1">
              <a:spcBef>
                <a:spcPts val="0"/>
              </a:spcBef>
              <a:buFont typeface="Arial" panose="020B0604020202020204" pitchFamily="34" charset="0"/>
              <a:buChar char="•"/>
            </a:pPr>
            <a:endParaRPr lang="en-US" altLang="en-US" sz="1600" dirty="0">
              <a:solidFill>
                <a:schemeClr val="tx1"/>
              </a:solidFill>
            </a:endParaRPr>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98889" y="955657"/>
            <a:ext cx="8150031" cy="5308864"/>
          </a:xfrm>
        </p:spPr>
        <p:txBody>
          <a:bodyPr/>
          <a:lstStyle/>
          <a:p>
            <a:pPr marL="1828800" lvl="4" indent="0">
              <a:spcBef>
                <a:spcPts val="0"/>
              </a:spcBef>
            </a:pPr>
            <a:endParaRPr lang="en-US" altLang="en-US" sz="12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With different audience from teleconference I will review (quickly) what has transpired since the last f2f. </a:t>
            </a:r>
            <a:endParaRPr lang="en-US" sz="1800" dirty="0"/>
          </a:p>
          <a:p>
            <a:pPr marL="685800" lvl="1">
              <a:buFont typeface="Arial" panose="020B0604020202020204" pitchFamily="34" charset="0"/>
              <a:buChar char="•"/>
            </a:pPr>
            <a:r>
              <a:rPr lang="en-US" sz="1600" dirty="0"/>
              <a:t>U.S. DoT Releases RFC on V2X Communications </a:t>
            </a:r>
          </a:p>
          <a:p>
            <a:pPr marL="1085850" lvl="2">
              <a:spcBef>
                <a:spcPts val="0"/>
              </a:spcBef>
              <a:buFont typeface="Arial" panose="020B0604020202020204" pitchFamily="34" charset="0"/>
              <a:buChar char="•"/>
            </a:pPr>
            <a:r>
              <a:rPr lang="en-US" sz="1600" dirty="0"/>
              <a:t>Comments:  </a:t>
            </a:r>
            <a:r>
              <a:rPr lang="en-US" sz="1600" dirty="0">
                <a:hlinkClick r:id="rId2"/>
              </a:rPr>
              <a:t>https://www.regulations.gov/document?D=DOT-OST-2018-0210-0001</a:t>
            </a:r>
            <a:r>
              <a:rPr lang="en-US" sz="1600" dirty="0"/>
              <a:t> </a:t>
            </a:r>
          </a:p>
          <a:p>
            <a:pPr marL="1085850" lvl="2">
              <a:spcBef>
                <a:spcPts val="0"/>
              </a:spcBef>
              <a:buFont typeface="Arial" panose="020B0604020202020204" pitchFamily="34" charset="0"/>
              <a:buChar char="•"/>
            </a:pPr>
            <a:r>
              <a:rPr lang="en-US" sz="1600" dirty="0"/>
              <a:t>Status of our comments: 133 on the DoT site above. (our date is 2/22)</a:t>
            </a:r>
          </a:p>
          <a:p>
            <a:pPr marL="2457450" lvl="5">
              <a:spcBef>
                <a:spcPts val="0"/>
              </a:spcBef>
              <a:buFont typeface="Arial" panose="020B0604020202020204" pitchFamily="34" charset="0"/>
              <a:buChar char="•"/>
            </a:pPr>
            <a:endParaRPr lang="en-US" sz="1050" dirty="0"/>
          </a:p>
          <a:p>
            <a:pPr lvl="1">
              <a:spcBef>
                <a:spcPts val="0"/>
              </a:spcBef>
              <a:buFont typeface="Arial" panose="020B0604020202020204" pitchFamily="34" charset="0"/>
              <a:buChar char="•"/>
            </a:pPr>
            <a:r>
              <a:rPr lang="en-AU" sz="1600" dirty="0"/>
              <a:t>ACMA - Proposed updates to class licensing arrangements supporting 5G and other technology innovations</a:t>
            </a:r>
          </a:p>
          <a:p>
            <a:pPr lvl="2">
              <a:spcBef>
                <a:spcPts val="0"/>
              </a:spcBef>
              <a:buFont typeface="Arial" panose="020B0604020202020204" pitchFamily="34" charset="0"/>
              <a:buChar char="•"/>
            </a:pPr>
            <a:r>
              <a:rPr lang="en-AU" sz="1600" dirty="0"/>
              <a:t>For more details see </a:t>
            </a:r>
            <a:r>
              <a:rPr lang="en-US" sz="1600" u="sng" dirty="0">
                <a:hlinkClick r:id="rId3"/>
              </a:rPr>
              <a:t>IFC 45/2018 Class licensing updates: Supporting 5G and other technology innovations</a:t>
            </a:r>
            <a:endParaRPr lang="en-US" sz="1600" u="sng" dirty="0"/>
          </a:p>
          <a:p>
            <a:pPr lvl="2">
              <a:spcBef>
                <a:spcPts val="0"/>
              </a:spcBef>
              <a:buFont typeface="Arial" panose="020B0604020202020204" pitchFamily="34" charset="0"/>
              <a:buChar char="•"/>
            </a:pPr>
            <a:r>
              <a:rPr lang="en-US" sz="1600" dirty="0"/>
              <a:t>Status of our comments: 18 comments now on line, link above.</a:t>
            </a:r>
          </a:p>
          <a:p>
            <a:pPr lvl="2">
              <a:spcBef>
                <a:spcPts val="0"/>
              </a:spcBef>
              <a:buFont typeface="Arial" panose="020B0604020202020204" pitchFamily="34" charset="0"/>
              <a:buChar char="•"/>
            </a:pPr>
            <a:r>
              <a:rPr lang="en-US" altLang="en-US" sz="1600" dirty="0">
                <a:solidFill>
                  <a:schemeClr val="accent1">
                    <a:lumMod val="75000"/>
                  </a:schemeClr>
                </a:solidFill>
              </a:rPr>
              <a:t>Note: Monday (11</a:t>
            </a:r>
            <a:r>
              <a:rPr lang="en-US" altLang="en-US" sz="1600" baseline="30000" dirty="0">
                <a:solidFill>
                  <a:schemeClr val="accent1">
                    <a:lumMod val="75000"/>
                  </a:schemeClr>
                </a:solidFill>
              </a:rPr>
              <a:t>th</a:t>
            </a:r>
            <a:r>
              <a:rPr lang="en-US" altLang="en-US" sz="1600" dirty="0">
                <a:solidFill>
                  <a:schemeClr val="accent1">
                    <a:lumMod val="75000"/>
                  </a:schemeClr>
                </a:solidFill>
              </a:rPr>
              <a:t>) we received formal word from ACMA thanking us for our submission. </a:t>
            </a:r>
          </a:p>
          <a:p>
            <a:pPr lvl="1">
              <a:spcBef>
                <a:spcPts val="0"/>
              </a:spcBef>
              <a:buFont typeface="Arial" panose="020B0604020202020204" pitchFamily="34" charset="0"/>
              <a:buChar char="•"/>
            </a:pPr>
            <a:r>
              <a:rPr lang="en-US" altLang="en-US" sz="1600" dirty="0"/>
              <a:t>5GAA claims their test report is incorrect.</a:t>
            </a:r>
          </a:p>
          <a:p>
            <a:pPr lvl="2">
              <a:spcBef>
                <a:spcPts val="0"/>
              </a:spcBef>
              <a:buFont typeface="Arial" panose="020B0604020202020204" pitchFamily="34" charset="0"/>
              <a:buChar char="•"/>
            </a:pPr>
            <a:r>
              <a:rPr lang="en-US" sz="1600" dirty="0"/>
              <a:t>They announced their devices did not utilize receive antenna diversity... </a:t>
            </a:r>
          </a:p>
          <a:p>
            <a:pPr lvl="3">
              <a:spcBef>
                <a:spcPts val="0"/>
              </a:spcBef>
              <a:buFont typeface="Arial" panose="020B0604020202020204" pitchFamily="34" charset="0"/>
              <a:buChar char="•"/>
            </a:pPr>
            <a:r>
              <a:rPr lang="en-US" dirty="0"/>
              <a:t>(no mention though the test report was for 10 MHz and they asked for 20 </a:t>
            </a:r>
            <a:r>
              <a:rPr lang="en-US" dirty="0" err="1"/>
              <a:t>MHz.</a:t>
            </a:r>
            <a:r>
              <a:rPr lang="en-US" dirty="0"/>
              <a:t>)  </a:t>
            </a:r>
          </a:p>
          <a:p>
            <a:pPr lvl="2">
              <a:spcBef>
                <a:spcPts val="0"/>
              </a:spcBef>
              <a:buFont typeface="Arial" panose="020B0604020202020204" pitchFamily="34" charset="0"/>
              <a:buChar char="•"/>
            </a:pPr>
            <a:r>
              <a:rPr lang="en-US" altLang="en-US" sz="1600" dirty="0"/>
              <a:t>But </a:t>
            </a:r>
            <a:r>
              <a:rPr lang="en-US" altLang="en-US" sz="1600" i="1" dirty="0"/>
              <a:t>they</a:t>
            </a:r>
            <a:r>
              <a:rPr lang="en-US" altLang="en-US" sz="1600" dirty="0"/>
              <a:t> say </a:t>
            </a:r>
            <a:r>
              <a:rPr lang="en-US" altLang="en-US" sz="1600" i="1" dirty="0"/>
              <a:t>their</a:t>
            </a:r>
            <a:r>
              <a:rPr lang="en-US" altLang="en-US" sz="1600" dirty="0"/>
              <a:t> conclusions are still valid... … …</a:t>
            </a:r>
          </a:p>
          <a:p>
            <a:pPr lvl="2">
              <a:spcBef>
                <a:spcPts val="0"/>
              </a:spcBef>
              <a:buFont typeface="Arial" panose="020B0604020202020204" pitchFamily="34" charset="0"/>
              <a:buChar char="•"/>
            </a:pPr>
            <a:r>
              <a:rPr lang="en-US" altLang="en-US" sz="1600" dirty="0"/>
              <a:t>The Ex </a:t>
            </a:r>
            <a:r>
              <a:rPr lang="en-US" altLang="en-US" sz="1600" dirty="0" err="1"/>
              <a:t>Parte</a:t>
            </a:r>
            <a:r>
              <a:rPr lang="en-US" altLang="en-US" sz="1600" dirty="0"/>
              <a:t>:  </a:t>
            </a:r>
            <a:r>
              <a:rPr lang="en-US" sz="1600" u="sng" dirty="0">
                <a:hlinkClick r:id="rId4"/>
              </a:rPr>
              <a:t>https://ecfsapi.fcc.gov/file/102221524815309/5GAA%20Ex%20Parte%202.22.19.pdf</a:t>
            </a:r>
            <a:endParaRPr lang="en-US" sz="1600" dirty="0"/>
          </a:p>
          <a:p>
            <a:pPr lvl="2">
              <a:spcBef>
                <a:spcPts val="0"/>
              </a:spcBef>
              <a:buFont typeface="Arial" panose="020B0604020202020204" pitchFamily="34" charset="0"/>
              <a:buChar char="•"/>
            </a:pPr>
            <a:endParaRPr lang="en-US" altLang="en-US" sz="1600" dirty="0"/>
          </a:p>
          <a:p>
            <a:pPr lvl="2">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dirty="0"/>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30369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altLang="en-US" sz="2000" dirty="0"/>
              <a:t>Actions required: </a:t>
            </a:r>
          </a:p>
          <a:p>
            <a:pPr lvl="1">
              <a:buFont typeface="Arial" panose="020B0604020202020204" pitchFamily="34" charset="0"/>
              <a:buChar char="•"/>
            </a:pPr>
            <a:r>
              <a:rPr lang="en-US" altLang="en-US" sz="1600" dirty="0" err="1"/>
              <a:t>Ofcom</a:t>
            </a:r>
            <a:r>
              <a:rPr lang="en-US" altLang="en-US" sz="1600" dirty="0"/>
              <a:t> comments on the 2 points discussed, adjacent band interference analysis and receiver performance that </a:t>
            </a:r>
            <a:r>
              <a:rPr lang="en-US" altLang="en-US" sz="1600" dirty="0" err="1"/>
              <a:t>Ofcom</a:t>
            </a:r>
            <a:r>
              <a:rPr lang="en-US" altLang="en-US" sz="1600" dirty="0"/>
              <a:t> wanted and how it affects us. </a:t>
            </a:r>
          </a:p>
          <a:p>
            <a:pPr lvl="1">
              <a:buFont typeface="Arial" panose="020B0604020202020204" pitchFamily="34" charset="0"/>
              <a:buChar char="•"/>
            </a:pPr>
            <a:r>
              <a:rPr lang="en-US" altLang="en-US" sz="1600" dirty="0"/>
              <a:t>Review the NPRM on the 895/935 MHz pair for private LTE like operations and effect on unlicensed in the middle.   </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AOB before Recess to Thursday AM1.</a:t>
            </a:r>
          </a:p>
          <a:p>
            <a:pPr lvl="1">
              <a:buFont typeface="Arial" panose="020B0604020202020204" pitchFamily="34" charset="0"/>
              <a:buChar char="•"/>
            </a:pPr>
            <a:r>
              <a:rPr lang="en-US" altLang="en-US" sz="1800" dirty="0"/>
              <a:t>None</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sz="2000" dirty="0">
                <a:solidFill>
                  <a:schemeClr val="tx1"/>
                </a:solidFill>
              </a:rPr>
              <a:t>We recessed until Thursday AM1, at 11:27 local</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Thursday Agenda</a:t>
            </a:r>
            <a:endParaRPr lang="en-US" sz="2400" dirty="0"/>
          </a:p>
        </p:txBody>
      </p:sp>
      <p:sp>
        <p:nvSpPr>
          <p:cNvPr id="3" name="Content Placeholder 2"/>
          <p:cNvSpPr>
            <a:spLocks noGrp="1"/>
          </p:cNvSpPr>
          <p:nvPr>
            <p:ph idx="1"/>
          </p:nvPr>
        </p:nvSpPr>
        <p:spPr>
          <a:xfrm>
            <a:off x="689169" y="1265048"/>
            <a:ext cx="8150031" cy="5059552"/>
          </a:xfrm>
        </p:spPr>
        <p:txBody>
          <a:bodyPr/>
          <a:lstStyle/>
          <a:p>
            <a:pPr>
              <a:buFont typeface="Arial" panose="020B0604020202020204" pitchFamily="34" charset="0"/>
              <a:buChar char="•"/>
            </a:pPr>
            <a:r>
              <a:rPr lang="en-US" altLang="en-US" sz="2000" dirty="0"/>
              <a:t>Reminder of IEEE policies we are under.</a:t>
            </a:r>
          </a:p>
          <a:p>
            <a:pPr lvl="1">
              <a:buFont typeface="Arial" panose="020B0604020202020204" pitchFamily="34" charset="0"/>
              <a:buChar char="•"/>
            </a:pPr>
            <a:r>
              <a:rPr lang="en-US" altLang="en-US" sz="1600" dirty="0"/>
              <a:t>Attendance server is open.</a:t>
            </a:r>
          </a:p>
          <a:p>
            <a:pPr lvl="1">
              <a:buFont typeface="Arial" panose="020B0604020202020204" pitchFamily="34" charset="0"/>
              <a:buChar char="•"/>
            </a:pPr>
            <a:r>
              <a:rPr lang="en-US" altLang="en-US" sz="1600" dirty="0"/>
              <a:t>Remember to state your name, affiliation, employer and/or clients first time you speak.</a:t>
            </a:r>
          </a:p>
          <a:p>
            <a:pPr lvl="1">
              <a:buFont typeface="Arial" panose="020B0604020202020204" pitchFamily="34" charset="0"/>
              <a:buChar char="•"/>
            </a:pPr>
            <a:r>
              <a:rPr lang="en-US" altLang="en-US" sz="1600" dirty="0"/>
              <a:t>Call for a recording secretary: </a:t>
            </a:r>
            <a:r>
              <a:rPr lang="en-US" altLang="en-US" sz="1600" dirty="0">
                <a:solidFill>
                  <a:schemeClr val="tx1"/>
                </a:solidFill>
              </a:rPr>
              <a:t>Peter Ecclesine </a:t>
            </a:r>
          </a:p>
          <a:p>
            <a:pPr lvl="3">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Items from Tuesday or new.</a:t>
            </a:r>
          </a:p>
          <a:p>
            <a:pPr lvl="1">
              <a:buFont typeface="Arial" panose="020B0604020202020204" pitchFamily="34" charset="0"/>
              <a:buChar char="•"/>
            </a:pPr>
            <a:r>
              <a:rPr lang="en-US" sz="1600" dirty="0">
                <a:solidFill>
                  <a:schemeClr val="tx1"/>
                </a:solidFill>
              </a:rPr>
              <a:t>CEPT – ECC </a:t>
            </a:r>
            <a:r>
              <a:rPr lang="en-US" altLang="en-US" sz="1600" dirty="0">
                <a:hlinkClick r:id="rId3"/>
              </a:rPr>
              <a:t>&lt;FM57&gt;</a:t>
            </a:r>
            <a:r>
              <a:rPr lang="en-US" altLang="en-US" sz="1600" dirty="0"/>
              <a:t>  </a:t>
            </a:r>
            <a:r>
              <a:rPr lang="en-US" sz="1600" dirty="0"/>
              <a:t>meeting #5, 12-13 March, Maisons-Alfort (This week) </a:t>
            </a:r>
          </a:p>
          <a:p>
            <a:pPr lvl="1">
              <a:buFont typeface="Arial" panose="020B0604020202020204" pitchFamily="34" charset="0"/>
              <a:buChar char="•"/>
            </a:pPr>
            <a:r>
              <a:rPr lang="en-US" altLang="en-US" sz="1600" dirty="0">
                <a:solidFill>
                  <a:schemeClr val="tx1"/>
                </a:solidFill>
              </a:rPr>
              <a:t>US DoT  Next phases for DSRC Analysis / testing</a:t>
            </a:r>
          </a:p>
          <a:p>
            <a:pPr lvl="1">
              <a:buFont typeface="Arial" panose="020B0604020202020204" pitchFamily="34" charset="0"/>
              <a:buChar char="•"/>
            </a:pPr>
            <a:r>
              <a:rPr lang="en-US" sz="1600" dirty="0"/>
              <a:t>Ofcom_Enabling-opportunities-for-innovation_2.4GHz</a:t>
            </a:r>
          </a:p>
          <a:p>
            <a:pPr lvl="1">
              <a:buFont typeface="Arial" panose="020B0604020202020204" pitchFamily="34" charset="0"/>
              <a:buChar char="•"/>
            </a:pPr>
            <a:r>
              <a:rPr lang="en-US" sz="1600" dirty="0"/>
              <a:t>FCC NPRM Expanding Broadband to the 896/935 MHz pair</a:t>
            </a:r>
          </a:p>
          <a:p>
            <a:pPr lvl="4">
              <a:buFont typeface="Arial" panose="020B0604020202020204" pitchFamily="34" charset="0"/>
              <a:buChar char="•"/>
            </a:pPr>
            <a:endParaRPr lang="en-US" altLang="en-US" dirty="0"/>
          </a:p>
          <a:p>
            <a:pPr>
              <a:buFont typeface="Arial" panose="020B0604020202020204" pitchFamily="34" charset="0"/>
              <a:buChar char="•"/>
            </a:pPr>
            <a:r>
              <a:rPr lang="en-US" altLang="en-US" sz="2000" dirty="0"/>
              <a:t>Teleconferences moving forward</a:t>
            </a:r>
          </a:p>
          <a:p>
            <a:pPr>
              <a:buFont typeface="Arial" panose="020B0604020202020204" pitchFamily="34" charset="0"/>
              <a:buChar char="•"/>
            </a:pPr>
            <a:r>
              <a:rPr lang="en-US" altLang="en-US" sz="2000" dirty="0"/>
              <a:t>Actions Required</a:t>
            </a:r>
          </a:p>
          <a:p>
            <a:pPr>
              <a:buFont typeface="Arial" panose="020B0604020202020204" pitchFamily="34" charset="0"/>
              <a:buChar char="•"/>
            </a:pPr>
            <a:r>
              <a:rPr lang="en-US" altLang="en-US" sz="2000" dirty="0"/>
              <a:t>AOB</a:t>
            </a:r>
          </a:p>
          <a:p>
            <a:pPr>
              <a:buFont typeface="Arial" panose="020B0604020202020204" pitchFamily="34" charset="0"/>
              <a:buChar char="•"/>
            </a:pPr>
            <a:r>
              <a:rPr lang="en-US" altLang="en-US" sz="2000" dirty="0"/>
              <a:t>Adjourn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a:t>
            </a:r>
            <a:endParaRPr lang="en-US" sz="1200" dirty="0"/>
          </a:p>
        </p:txBody>
      </p:sp>
      <p:sp>
        <p:nvSpPr>
          <p:cNvPr id="3" name="Content Placeholder 2"/>
          <p:cNvSpPr>
            <a:spLocks noGrp="1"/>
          </p:cNvSpPr>
          <p:nvPr>
            <p:ph idx="1"/>
          </p:nvPr>
        </p:nvSpPr>
        <p:spPr>
          <a:xfrm>
            <a:off x="609600" y="1181893"/>
            <a:ext cx="84582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3"/>
              </a:rPr>
              <a:t>&lt;FM57&gt;</a:t>
            </a:r>
            <a:r>
              <a:rPr lang="en-US" altLang="en-US" sz="1800" b="0" dirty="0"/>
              <a:t> </a:t>
            </a:r>
            <a:r>
              <a:rPr lang="en-US" altLang="en-US" sz="1600" b="0" dirty="0"/>
              <a:t> </a:t>
            </a:r>
            <a:r>
              <a:rPr lang="en-US" sz="1600" dirty="0"/>
              <a:t>meeting #5, 12-13 March, Maisons-Alfort (This week)</a:t>
            </a:r>
            <a:endParaRPr lang="en-US" sz="1600" b="0" dirty="0"/>
          </a:p>
          <a:p>
            <a:pPr lvl="1">
              <a:buFont typeface="Arial" panose="020B0604020202020204" pitchFamily="34" charset="0"/>
              <a:buChar char="•"/>
            </a:pPr>
            <a:r>
              <a:rPr lang="en-US" sz="1800" dirty="0">
                <a:solidFill>
                  <a:schemeClr val="tx1"/>
                </a:solidFill>
              </a:rPr>
              <a:t>Work was generally positive and kept fact based.  </a:t>
            </a:r>
          </a:p>
          <a:p>
            <a:pPr lvl="1">
              <a:buFont typeface="Arial" panose="020B0604020202020204" pitchFamily="34" charset="0"/>
              <a:buChar char="•"/>
            </a:pPr>
            <a:r>
              <a:rPr lang="en-US" sz="1800" dirty="0">
                <a:solidFill>
                  <a:schemeClr val="tx1"/>
                </a:solidFill>
              </a:rPr>
              <a:t>Much of the meeting was focused on merging 4 contributions from Germany, France, WFA and SES/Intelsat keeping in mind guidance from WGFM. </a:t>
            </a:r>
          </a:p>
          <a:p>
            <a:pPr lvl="1">
              <a:buFont typeface="Arial" panose="020B0604020202020204" pitchFamily="34" charset="0"/>
              <a:buChar char="•"/>
            </a:pPr>
            <a:r>
              <a:rPr lang="en-US" sz="1800" dirty="0"/>
              <a:t>There was some agreement on the technical feasibility for Very Low Power, Low Power Indoor and High Power Outdoor and is detailed in the updated Executive Summary however further work  needed on Report A and later in Report B.</a:t>
            </a:r>
            <a:endParaRPr lang="en-US" sz="1800" dirty="0">
              <a:solidFill>
                <a:schemeClr val="tx1"/>
              </a:solidFill>
            </a:endParaRPr>
          </a:p>
          <a:p>
            <a:pPr lvl="1">
              <a:buFont typeface="Arial" panose="020B0604020202020204" pitchFamily="34" charset="0"/>
              <a:buChar char="•"/>
            </a:pPr>
            <a:r>
              <a:rPr lang="en-US" sz="1800" dirty="0"/>
              <a:t>The section on Communication Based Train Control (CBTC) still needs further work at later meetings when more information will be available from CEPT Report 71 and consultation feedback on draft ECC Report 302.</a:t>
            </a:r>
            <a:endParaRPr lang="en-US" sz="1800" dirty="0">
              <a:solidFill>
                <a:schemeClr val="tx1"/>
              </a:solidFill>
            </a:endParaRPr>
          </a:p>
          <a:p>
            <a:pPr lvl="1">
              <a:buFont typeface="Arial" panose="020B0604020202020204" pitchFamily="34" charset="0"/>
              <a:buChar char="•"/>
            </a:pPr>
            <a:r>
              <a:rPr lang="en-US" sz="1800" dirty="0">
                <a:solidFill>
                  <a:schemeClr val="tx1"/>
                </a:solidFill>
              </a:rPr>
              <a:t>Link to a snapshot of ECC report 302 that results of consultation will be reviewed at the FM57 meeting 26 April. </a:t>
            </a:r>
          </a:p>
          <a:p>
            <a:pPr lvl="2">
              <a:buFont typeface="Arial" panose="020B0604020202020204" pitchFamily="34" charset="0"/>
              <a:buChar char="•"/>
            </a:pPr>
            <a:r>
              <a:rPr lang="en-US" sz="1600" dirty="0">
                <a:solidFill>
                  <a:schemeClr val="tx1"/>
                </a:solidFill>
                <a:hlinkClick r:id="rId4"/>
              </a:rPr>
              <a:t>https://www.cept.org/Documents/wg-se/49152/se-19-044a18_draft-ecc-302-report-rlan-6ghz_final-pc</a:t>
            </a:r>
            <a:r>
              <a:rPr lang="en-US" sz="1600" dirty="0">
                <a:solidFill>
                  <a:schemeClr val="tx1"/>
                </a:solidFill>
              </a:rPr>
              <a:t>       Watch for updates on the CEPT website. </a:t>
            </a:r>
          </a:p>
          <a:p>
            <a:pPr lvl="2">
              <a:buFont typeface="Arial" panose="020B0604020202020204" pitchFamily="34" charset="0"/>
              <a:buChar char="•"/>
            </a:pPr>
            <a:r>
              <a:rPr lang="en-US" sz="1600" dirty="0">
                <a:solidFill>
                  <a:schemeClr val="tx1"/>
                </a:solidFill>
              </a:rPr>
              <a:t>There are sections on RLAN, e.g. w/duty cycle items …, all should look at these. </a:t>
            </a:r>
          </a:p>
          <a:p>
            <a:pPr lvl="1">
              <a:buFont typeface="Arial" panose="020B0604020202020204" pitchFamily="34" charset="0"/>
              <a:buChar char="•"/>
            </a:pPr>
            <a:r>
              <a:rPr lang="en-US" sz="1800" dirty="0">
                <a:solidFill>
                  <a:schemeClr val="tx1"/>
                </a:solidFill>
              </a:rPr>
              <a:t>Document TEMP 006 will be on server soon with details and results of the meeting.  </a:t>
            </a:r>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3249164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altLang="en-US" sz="2400" dirty="0">
                <a:solidFill>
                  <a:schemeClr val="tx1"/>
                </a:solidFill>
              </a:rPr>
              <a:t>US DoT  Next phases for DSRC Analysis / testing</a:t>
            </a:r>
          </a:p>
        </p:txBody>
      </p:sp>
      <p:sp>
        <p:nvSpPr>
          <p:cNvPr id="3" name="Content Placeholder 2"/>
          <p:cNvSpPr>
            <a:spLocks noGrp="1"/>
          </p:cNvSpPr>
          <p:nvPr>
            <p:ph idx="1"/>
          </p:nvPr>
        </p:nvSpPr>
        <p:spPr>
          <a:xfrm>
            <a:off x="680198" y="1166549"/>
            <a:ext cx="8235202" cy="5059552"/>
          </a:xfrm>
        </p:spPr>
        <p:txBody>
          <a:bodyPr/>
          <a:lstStyle/>
          <a:p>
            <a:pPr>
              <a:spcBef>
                <a:spcPts val="0"/>
              </a:spcBef>
              <a:buFont typeface="Arial" panose="020B0604020202020204" pitchFamily="34" charset="0"/>
              <a:buChar char="•"/>
            </a:pPr>
            <a:r>
              <a:rPr lang="en-US" sz="1800" u="sng" dirty="0">
                <a:hlinkClick r:id="rId2"/>
              </a:rPr>
              <a:t>https://www.its.dot.gov/research_archives/connected_vehicle/pdf/DSRC_Analysis_Planv4Dec2017.pdf</a:t>
            </a:r>
            <a:r>
              <a:rPr lang="en-US" sz="1800" dirty="0"/>
              <a:t> </a:t>
            </a:r>
            <a:r>
              <a:rPr lang="en-US" altLang="en-US" sz="1800" dirty="0">
                <a:solidFill>
                  <a:schemeClr val="tx1"/>
                </a:solidFill>
              </a:rPr>
              <a:t>  </a:t>
            </a:r>
          </a:p>
          <a:p>
            <a:pPr>
              <a:spcBef>
                <a:spcPts val="0"/>
              </a:spcBef>
              <a:buFont typeface="Arial" panose="020B0604020202020204" pitchFamily="34" charset="0"/>
              <a:buChar char="•"/>
            </a:pPr>
            <a:r>
              <a:rPr lang="en-US" altLang="en-US" sz="1800" dirty="0">
                <a:solidFill>
                  <a:schemeClr val="tx1"/>
                </a:solidFill>
              </a:rPr>
              <a:t>Or in Mentor:  </a:t>
            </a:r>
            <a:r>
              <a:rPr lang="en-US" altLang="en-US" sz="1800" dirty="0">
                <a:solidFill>
                  <a:schemeClr val="tx1"/>
                </a:solidFill>
                <a:hlinkClick r:id="rId3"/>
              </a:rPr>
              <a:t>https://mentor.ieee.org/802.18/dcn/19/18-19-0037-00-0000-dsrc-analysis-planv4dec2017.pdf</a:t>
            </a:r>
            <a:r>
              <a:rPr lang="en-US" altLang="en-US" sz="1800" dirty="0">
                <a:solidFill>
                  <a:schemeClr val="tx1"/>
                </a:solidFill>
              </a:rPr>
              <a:t>  </a:t>
            </a:r>
          </a:p>
          <a:p>
            <a:pPr>
              <a:spcBef>
                <a:spcPts val="0"/>
              </a:spcBef>
              <a:buFont typeface="Arial" panose="020B0604020202020204" pitchFamily="34" charset="0"/>
              <a:buChar char="•"/>
            </a:pPr>
            <a:r>
              <a:rPr lang="en-US" altLang="en-US" sz="1800" dirty="0">
                <a:solidFill>
                  <a:schemeClr val="tx1"/>
                </a:solidFill>
              </a:rPr>
              <a:t>Other links:  </a:t>
            </a:r>
            <a:r>
              <a:rPr lang="en-US" sz="1800" u="sng" dirty="0">
                <a:hlinkClick r:id="rId4"/>
              </a:rPr>
              <a:t>https://www.fcc.gov/oet/unii-4banddevice</a:t>
            </a:r>
            <a:r>
              <a:rPr lang="en-US" sz="1800" dirty="0"/>
              <a:t> </a:t>
            </a:r>
          </a:p>
          <a:p>
            <a:pPr lvl="1">
              <a:spcBef>
                <a:spcPts val="0"/>
              </a:spcBef>
              <a:buFont typeface="Arial" panose="020B0604020202020204" pitchFamily="34" charset="0"/>
              <a:buChar char="•"/>
            </a:pPr>
            <a:r>
              <a:rPr lang="en-US" altLang="en-US" sz="1800" dirty="0">
                <a:solidFill>
                  <a:schemeClr val="tx1"/>
                </a:solidFill>
                <a:hlinkClick r:id="rId5"/>
              </a:rPr>
              <a:t>https://www.its.dot.gov/research_archives/connected_vehicle/dsrc_testplan.htm</a:t>
            </a:r>
            <a:r>
              <a:rPr lang="en-US" altLang="en-US" sz="1800" dirty="0">
                <a:solidFill>
                  <a:schemeClr val="tx1"/>
                </a:solidFill>
              </a:rPr>
              <a:t>  </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r>
              <a:rPr lang="en-US" altLang="en-US" sz="1800" b="0" dirty="0">
                <a:solidFill>
                  <a:schemeClr val="tx1"/>
                </a:solidFill>
              </a:rPr>
              <a:t>FCC now asking how to proceed considering all that has transpired in recent years with technology; </a:t>
            </a:r>
            <a:r>
              <a:rPr lang="en-US" altLang="en-US" sz="1800" b="0" dirty="0" err="1">
                <a:solidFill>
                  <a:schemeClr val="tx1"/>
                </a:solidFill>
              </a:rPr>
              <a:t>e,g</a:t>
            </a:r>
            <a:r>
              <a:rPr lang="en-US" altLang="en-US" sz="1800" b="0" dirty="0">
                <a:solidFill>
                  <a:schemeClr val="tx1"/>
                </a:solidFill>
              </a:rPr>
              <a:t>. antennas, .11bd, .11ax, etc.</a:t>
            </a:r>
          </a:p>
          <a:p>
            <a:pPr>
              <a:spcBef>
                <a:spcPts val="0"/>
              </a:spcBef>
              <a:buFont typeface="Arial" panose="020B0604020202020204" pitchFamily="34" charset="0"/>
              <a:buChar char="•"/>
            </a:pPr>
            <a:r>
              <a:rPr lang="en-US" altLang="en-US" sz="1800" b="0" dirty="0">
                <a:solidFill>
                  <a:schemeClr val="tx1"/>
                </a:solidFill>
              </a:rPr>
              <a:t>Many contributors are now working with the DOT directly on this. </a:t>
            </a:r>
          </a:p>
          <a:p>
            <a:pPr>
              <a:spcBef>
                <a:spcPts val="0"/>
              </a:spcBef>
              <a:buFont typeface="Arial" panose="020B0604020202020204" pitchFamily="34" charset="0"/>
              <a:buChar char="•"/>
            </a:pPr>
            <a:r>
              <a:rPr lang="en-US" altLang="en-US" sz="1800" b="0" dirty="0">
                <a:solidFill>
                  <a:schemeClr val="tx1"/>
                </a:solidFill>
              </a:rPr>
              <a:t>Schedule is running behind and with the changes that may occur, schedule seems open. </a:t>
            </a:r>
          </a:p>
          <a:p>
            <a:pPr>
              <a:spcBef>
                <a:spcPts val="0"/>
              </a:spcBef>
              <a:buFont typeface="Arial" panose="020B0604020202020204" pitchFamily="34" charset="0"/>
              <a:buChar char="•"/>
            </a:pPr>
            <a:r>
              <a:rPr lang="en-US" altLang="en-US" sz="1800" b="0" dirty="0">
                <a:solidFill>
                  <a:schemeClr val="tx1"/>
                </a:solidFill>
              </a:rPr>
              <a:t>IEEE 1609 - can it be more technically neutral? a question.  </a:t>
            </a:r>
          </a:p>
          <a:p>
            <a:pPr>
              <a:spcBef>
                <a:spcPts val="0"/>
              </a:spcBef>
              <a:buFont typeface="Arial" panose="020B0604020202020204" pitchFamily="34" charset="0"/>
              <a:buChar char="•"/>
            </a:pPr>
            <a:r>
              <a:rPr lang="en-US" altLang="en-US" sz="1800" b="0" dirty="0">
                <a:solidFill>
                  <a:schemeClr val="tx1"/>
                </a:solidFill>
              </a:rPr>
              <a:t>C-V2X – remember there are 2 versions, LTE and NR </a:t>
            </a:r>
          </a:p>
          <a:p>
            <a:pPr>
              <a:spcBef>
                <a:spcPts val="0"/>
              </a:spcBef>
              <a:buFont typeface="Arial" panose="020B0604020202020204" pitchFamily="34" charset="0"/>
              <a:buChar char="•"/>
            </a:pPr>
            <a:r>
              <a:rPr lang="en-US" altLang="en-US" sz="1800" b="0" dirty="0">
                <a:solidFill>
                  <a:schemeClr val="tx1"/>
                </a:solidFill>
              </a:rPr>
              <a:t>There is a theme floating around - let the industry figure out where to go.</a:t>
            </a:r>
          </a:p>
          <a:p>
            <a:pPr marL="0" indent="0">
              <a:spcBef>
                <a:spcPts val="0"/>
              </a:spcBef>
            </a:pPr>
            <a:endParaRPr lang="en-US" altLang="en-US" sz="1800" b="0" dirty="0">
              <a:solidFill>
                <a:schemeClr val="tx1"/>
              </a:solidFill>
            </a:endParaRPr>
          </a:p>
          <a:p>
            <a:pPr>
              <a:spcBef>
                <a:spcPts val="0"/>
              </a:spcBef>
              <a:buFont typeface="Arial" panose="020B0604020202020204" pitchFamily="34" charset="0"/>
              <a:buChar char="•"/>
            </a:pPr>
            <a:r>
              <a:rPr lang="en-US" altLang="en-US" sz="1800" b="0" dirty="0">
                <a:solidFill>
                  <a:schemeClr val="tx1"/>
                </a:solidFill>
              </a:rPr>
              <a:t>The operative phrase for IEEE 802 is ‘stay tuned’.  </a:t>
            </a:r>
          </a:p>
          <a:p>
            <a:pPr lvl="1">
              <a:spcBef>
                <a:spcPts val="0"/>
              </a:spcBef>
              <a:buFont typeface="Arial" panose="020B0604020202020204" pitchFamily="34" charset="0"/>
              <a:buChar char="•"/>
            </a:pPr>
            <a:r>
              <a:rPr lang="en-US" altLang="en-US" sz="1800" dirty="0">
                <a:solidFill>
                  <a:schemeClr val="tx1"/>
                </a:solidFill>
              </a:rPr>
              <a:t>There are lots of discussions and activities by many different organizations on V2X, and where it will go is not as clear as a few years ago.   </a:t>
            </a: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9987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21992" y="12954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44 (9 on EC)</a:t>
            </a:r>
            <a:r>
              <a:rPr lang="en-US" altLang="en-US" sz="1800" dirty="0">
                <a:solidFill>
                  <a:schemeClr val="tx1"/>
                </a:solidFill>
              </a:rPr>
              <a:t>;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12-14 March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413431842"/>
              </p:ext>
            </p:extLst>
          </p:nvPr>
        </p:nvGraphicFramePr>
        <p:xfrm>
          <a:off x="7248852" y="5794375"/>
          <a:ext cx="2044694" cy="771525"/>
        </p:xfrm>
        <a:graphic>
          <a:graphicData uri="http://schemas.openxmlformats.org/presentationml/2006/ole">
            <mc:AlternateContent xmlns:mc="http://schemas.openxmlformats.org/markup-compatibility/2006">
              <mc:Choice xmlns:v="urn:schemas-microsoft-com:vml" Requires="v">
                <p:oleObj spid="_x0000_s721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48852" y="5794375"/>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739701"/>
          </a:xfrm>
        </p:spPr>
        <p:txBody>
          <a:bodyPr/>
          <a:lstStyle/>
          <a:p>
            <a:r>
              <a:rPr lang="en-US" sz="2400" dirty="0"/>
              <a:t>Ofcom_Enabling-opportunities-for-innovation_2.4 GHz</a:t>
            </a:r>
            <a:endParaRPr lang="en-US" sz="2800" dirty="0"/>
          </a:p>
        </p:txBody>
      </p:sp>
      <p:sp>
        <p:nvSpPr>
          <p:cNvPr id="3" name="Content Placeholder 2"/>
          <p:cNvSpPr>
            <a:spLocks noGrp="1"/>
          </p:cNvSpPr>
          <p:nvPr>
            <p:ph idx="1"/>
          </p:nvPr>
        </p:nvSpPr>
        <p:spPr>
          <a:xfrm>
            <a:off x="685800" y="1371600"/>
            <a:ext cx="8311402" cy="5103813"/>
          </a:xfrm>
        </p:spPr>
        <p:txBody>
          <a:bodyPr/>
          <a:lstStyle/>
          <a:p>
            <a:pPr>
              <a:spcBef>
                <a:spcPts val="0"/>
              </a:spcBef>
              <a:buFont typeface="Arial" panose="020B0604020202020204" pitchFamily="34" charset="0"/>
              <a:buChar char="•"/>
            </a:pPr>
            <a:r>
              <a:rPr lang="en-US" sz="1800" dirty="0"/>
              <a:t>OFCOM asked the industry to respond to: </a:t>
            </a:r>
          </a:p>
          <a:p>
            <a:pPr lvl="1">
              <a:spcBef>
                <a:spcPts val="0"/>
              </a:spcBef>
              <a:buFont typeface="Arial" panose="020B0604020202020204" pitchFamily="34" charset="0"/>
              <a:buChar char="•"/>
            </a:pPr>
            <a:r>
              <a:rPr lang="en-US" sz="1400" u="sng" dirty="0">
                <a:hlinkClick r:id="rId2"/>
              </a:rPr>
              <a:t>https://www.ofcom.org.uk/consultations-and-statements/category-1/enabling-opportunities-for-innovation</a:t>
            </a:r>
            <a:endParaRPr lang="en-US" sz="1400" u="sng" dirty="0"/>
          </a:p>
          <a:p>
            <a:pPr lvl="2">
              <a:spcBef>
                <a:spcPts val="0"/>
              </a:spcBef>
              <a:buFont typeface="Arial" panose="020B0604020202020204" pitchFamily="34" charset="0"/>
              <a:buChar char="•"/>
            </a:pPr>
            <a:r>
              <a:rPr lang="en-US" sz="1400" u="sng" dirty="0">
                <a:hlinkClick r:id="rId3"/>
              </a:rPr>
              <a:t>https://mentor.ieee.org/802.18/dcn/19/18-19-0034-00-0000-ofcom-enabling-opportunities-for-innovation-2-4ghz.pdf</a:t>
            </a:r>
            <a:r>
              <a:rPr lang="en-US" sz="1400" u="sng" dirty="0"/>
              <a:t> </a:t>
            </a:r>
          </a:p>
          <a:p>
            <a:pPr lvl="1">
              <a:spcBef>
                <a:spcPts val="0"/>
              </a:spcBef>
              <a:buFont typeface="Arial" panose="020B0604020202020204" pitchFamily="34" charset="0"/>
              <a:buChar char="•"/>
            </a:pPr>
            <a:r>
              <a:rPr lang="en-US" sz="1400" dirty="0"/>
              <a:t>Response due by March 12</a:t>
            </a:r>
            <a:r>
              <a:rPr lang="en-US" sz="1400" baseline="30000" dirty="0"/>
              <a:t>th</a:t>
            </a:r>
            <a:r>
              <a:rPr lang="en-US" sz="1400" dirty="0"/>
              <a:t>,  completed using  </a:t>
            </a:r>
            <a:r>
              <a:rPr lang="en-US" sz="1400" u="sng" dirty="0">
                <a:hlinkClick r:id="rId4"/>
              </a:rPr>
              <a:t>consultation responses form (RTF, 1.5 MB)</a:t>
            </a:r>
            <a:r>
              <a:rPr lang="en-US" sz="1400" dirty="0"/>
              <a:t>.</a:t>
            </a:r>
          </a:p>
          <a:p>
            <a:pPr lvl="2">
              <a:spcBef>
                <a:spcPts val="0"/>
              </a:spcBef>
              <a:buFont typeface="Arial" panose="020B0604020202020204" pitchFamily="34" charset="0"/>
              <a:buChar char="•"/>
            </a:pPr>
            <a:r>
              <a:rPr lang="en-US" sz="1400" dirty="0">
                <a:hlinkClick r:id="rId5"/>
              </a:rPr>
              <a:t>https://mentor.ieee.org/802.18/dcn/19/18-19-0035-00-0000-ofcom-enabling-opportunities-consultation-form-2-4ghz.rtf</a:t>
            </a:r>
            <a:r>
              <a:rPr lang="en-US" sz="1400" dirty="0"/>
              <a:t> </a:t>
            </a:r>
          </a:p>
          <a:p>
            <a:pPr lvl="1">
              <a:spcBef>
                <a:spcPts val="0"/>
              </a:spcBef>
              <a:buFont typeface="Arial" panose="020B0604020202020204" pitchFamily="34" charset="0"/>
              <a:buChar char="•"/>
            </a:pPr>
            <a:r>
              <a:rPr lang="en-US" sz="1400" dirty="0"/>
              <a:t>The 2390-2400 MHz discussion starts around page 35</a:t>
            </a:r>
          </a:p>
          <a:p>
            <a:pPr lvl="2">
              <a:spcBef>
                <a:spcPts val="0"/>
              </a:spcBef>
              <a:buFont typeface="Arial" panose="020B0604020202020204" pitchFamily="34" charset="0"/>
              <a:buChar char="•"/>
            </a:pPr>
            <a:r>
              <a:rPr lang="en-US" sz="1400" dirty="0"/>
              <a:t>Handsets 23 dBm, base stations to 42 dBm, some other IOT considerations</a:t>
            </a:r>
          </a:p>
          <a:p>
            <a:pPr lvl="1">
              <a:spcBef>
                <a:spcPts val="0"/>
              </a:spcBef>
              <a:buFont typeface="Arial" panose="020B0604020202020204" pitchFamily="34" charset="0"/>
              <a:buChar char="•"/>
            </a:pPr>
            <a:r>
              <a:rPr lang="en-US" sz="1400" dirty="0"/>
              <a:t>Annex 6. Interference risk assessment in 2300 MHz shared spectrum, page 103. </a:t>
            </a:r>
          </a:p>
          <a:p>
            <a:pPr lvl="1">
              <a:spcBef>
                <a:spcPts val="0"/>
              </a:spcBef>
              <a:buFont typeface="Arial" panose="020B0604020202020204" pitchFamily="34" charset="0"/>
              <a:buChar char="•"/>
            </a:pPr>
            <a:r>
              <a:rPr lang="en-GB" sz="1400" b="1" dirty="0"/>
              <a:t>Question 19:</a:t>
            </a:r>
            <a:r>
              <a:rPr lang="en-GB" sz="1400" dirty="0"/>
              <a:t> (Section 8)</a:t>
            </a:r>
            <a:r>
              <a:rPr lang="en-GB" sz="1400" b="1" dirty="0"/>
              <a:t> </a:t>
            </a:r>
            <a:r>
              <a:rPr lang="en-GB" sz="1400" dirty="0"/>
              <a:t>Do you have any other comments on our proposal?</a:t>
            </a:r>
          </a:p>
          <a:p>
            <a:pPr lvl="1">
              <a:spcBef>
                <a:spcPts val="0"/>
              </a:spcBef>
              <a:buFont typeface="Arial" panose="020B0604020202020204" pitchFamily="34" charset="0"/>
              <a:buChar char="•"/>
            </a:pPr>
            <a:endParaRPr lang="en-GB" sz="1800" dirty="0">
              <a:solidFill>
                <a:schemeClr val="tx1"/>
              </a:solidFill>
            </a:endParaRPr>
          </a:p>
          <a:p>
            <a:pPr lvl="1">
              <a:spcBef>
                <a:spcPts val="0"/>
              </a:spcBef>
              <a:buFont typeface="Arial" panose="020B0604020202020204" pitchFamily="34" charset="0"/>
              <a:buChar char="•"/>
            </a:pPr>
            <a:r>
              <a:rPr lang="en-GB" sz="1800" dirty="0">
                <a:solidFill>
                  <a:schemeClr val="tx1"/>
                </a:solidFill>
              </a:rPr>
              <a:t>1) We are on an adjacent channel and we question analysis in Annex 6.</a:t>
            </a:r>
          </a:p>
          <a:p>
            <a:pPr lvl="1">
              <a:spcBef>
                <a:spcPts val="0"/>
              </a:spcBef>
              <a:buFont typeface="Arial" panose="020B0604020202020204" pitchFamily="34" charset="0"/>
              <a:buChar char="•"/>
            </a:pPr>
            <a:r>
              <a:rPr lang="en-GB" sz="1800" dirty="0">
                <a:solidFill>
                  <a:schemeClr val="tx1"/>
                </a:solidFill>
              </a:rPr>
              <a:t>2) 	e.g. n</a:t>
            </a:r>
            <a:r>
              <a:rPr lang="en-US" sz="1800" dirty="0" err="1"/>
              <a:t>eed</a:t>
            </a:r>
            <a:r>
              <a:rPr lang="en-US" sz="1800" dirty="0"/>
              <a:t> to consider .11ax is coming</a:t>
            </a:r>
          </a:p>
          <a:p>
            <a:pPr lvl="1">
              <a:spcBef>
                <a:spcPts val="0"/>
              </a:spcBef>
              <a:buFont typeface="Arial" panose="020B0604020202020204" pitchFamily="34" charset="0"/>
              <a:buChar char="•"/>
            </a:pPr>
            <a:r>
              <a:rPr lang="en-GB" sz="1800" dirty="0">
                <a:solidFill>
                  <a:schemeClr val="tx1"/>
                </a:solidFill>
              </a:rPr>
              <a:t>3) The receive performance that Ofcom pushed for is going to be a problem. </a:t>
            </a:r>
            <a:endParaRPr lang="en-US" sz="1800" dirty="0">
              <a:solidFill>
                <a:schemeClr val="tx1"/>
              </a:solidFill>
            </a:endParaRPr>
          </a:p>
          <a:p>
            <a:pPr lvl="1">
              <a:spcBef>
                <a:spcPts val="0"/>
              </a:spcBef>
              <a:buFont typeface="Arial" panose="020B0604020202020204" pitchFamily="34" charset="0"/>
              <a:buChar char="•"/>
            </a:pPr>
            <a:r>
              <a:rPr lang="en-US" sz="1800" dirty="0"/>
              <a:t>4) Should speak to Zigbee and 802.15.4g …. </a:t>
            </a:r>
          </a:p>
          <a:p>
            <a:pPr lvl="1">
              <a:spcBef>
                <a:spcPts val="0"/>
              </a:spcBef>
              <a:buFont typeface="Arial" panose="020B0604020202020204" pitchFamily="34" charset="0"/>
              <a:buChar char="•"/>
            </a:pPr>
            <a:r>
              <a:rPr lang="en-US" sz="1800" dirty="0"/>
              <a:t>5) Need to consider economic value of bottom of 2.4 GHz band / channel 1.</a:t>
            </a:r>
          </a:p>
          <a:p>
            <a:pPr lvl="1">
              <a:spcBef>
                <a:spcPts val="0"/>
              </a:spcBef>
              <a:buFont typeface="Arial" panose="020B0604020202020204" pitchFamily="34" charset="0"/>
              <a:buChar char="•"/>
            </a:pPr>
            <a:r>
              <a:rPr lang="en-US" sz="1800" dirty="0"/>
              <a:t>6) BT  is there also. </a:t>
            </a:r>
          </a:p>
          <a:p>
            <a:pPr>
              <a:spcBef>
                <a:spcPts val="0"/>
              </a:spcBef>
              <a:buFont typeface="Arial" panose="020B0604020202020204" pitchFamily="34" charset="0"/>
              <a:buChar char="•"/>
            </a:pPr>
            <a:r>
              <a:rPr lang="en-US" sz="1800" dirty="0">
                <a:solidFill>
                  <a:srgbClr val="00B0F0"/>
                </a:solidFill>
              </a:rPr>
              <a:t>Will review draft comments on the 21 March (next week) .18 teleconference.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063582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15950"/>
            <a:ext cx="9144000" cy="685800"/>
          </a:xfrm>
        </p:spPr>
        <p:txBody>
          <a:bodyPr/>
          <a:lstStyle/>
          <a:p>
            <a:pPr marL="457200" lvl="1" indent="0"/>
            <a:r>
              <a:rPr lang="en-US" sz="2400" dirty="0"/>
              <a:t>FCC NPRM Expanding Broadband to the 896/935 MHz pair</a:t>
            </a:r>
          </a:p>
        </p:txBody>
      </p:sp>
      <p:sp>
        <p:nvSpPr>
          <p:cNvPr id="3" name="Content Placeholder 2"/>
          <p:cNvSpPr>
            <a:spLocks noGrp="1"/>
          </p:cNvSpPr>
          <p:nvPr>
            <p:ph idx="1"/>
          </p:nvPr>
        </p:nvSpPr>
        <p:spPr>
          <a:xfrm>
            <a:off x="685800" y="1161919"/>
            <a:ext cx="8382000" cy="5293520"/>
          </a:xfrm>
        </p:spPr>
        <p:txBody>
          <a:bodyPr/>
          <a:lstStyle/>
          <a:p>
            <a:pPr>
              <a:buFont typeface="Arial" panose="020B0604020202020204" pitchFamily="34" charset="0"/>
              <a:buChar char="•"/>
            </a:pPr>
            <a:r>
              <a:rPr lang="en-US" sz="1800" b="0" dirty="0"/>
              <a:t>The Commission will consider a </a:t>
            </a:r>
            <a:r>
              <a:rPr lang="en-US" sz="1800" b="0" dirty="0">
                <a:hlinkClick r:id="rId2"/>
              </a:rPr>
              <a:t>Notice of Proposed Rulemaking</a:t>
            </a:r>
            <a:r>
              <a:rPr lang="en-US" sz="1800" b="0" dirty="0"/>
              <a:t> that would propose to reconfigure the 900 MHz band to create a broadband segment to facilitate technologies and services for a wide variety of businesses, including critical infrastructure, as well as seek comment on various transition mechanisms to achieve this goal. (WT Docket No. 17-200)</a:t>
            </a:r>
          </a:p>
          <a:p>
            <a:pPr>
              <a:buFont typeface="Arial" panose="020B0604020202020204" pitchFamily="34" charset="0"/>
              <a:buChar char="•"/>
            </a:pPr>
            <a:r>
              <a:rPr lang="en-US" sz="1600" dirty="0">
                <a:solidFill>
                  <a:schemeClr val="tx1"/>
                </a:solidFill>
                <a:hlinkClick r:id="rId3"/>
              </a:rPr>
              <a:t>https://mentor.ieee.org/802.18/dcn/19/18-19-0028-00-0000-draft-nprm-17-200-expanding-broadband-to-896-935-mhz.</a:t>
            </a:r>
            <a:r>
              <a:rPr lang="en-US" sz="1600" b="0" dirty="0">
                <a:solidFill>
                  <a:schemeClr val="tx1"/>
                </a:solidFill>
                <a:hlinkClick r:id="rId3"/>
              </a:rPr>
              <a:t>pdf</a:t>
            </a:r>
            <a:r>
              <a:rPr lang="en-US" sz="1600" b="0" dirty="0">
                <a:solidFill>
                  <a:schemeClr val="tx1"/>
                </a:solidFill>
              </a:rPr>
              <a:t>     (rev01 is the highlighted version) </a:t>
            </a:r>
          </a:p>
          <a:p>
            <a:pPr>
              <a:buFont typeface="Arial" panose="020B0604020202020204" pitchFamily="34" charset="0"/>
              <a:buChar char="•"/>
            </a:pPr>
            <a:r>
              <a:rPr lang="en-US" sz="1800" b="0" dirty="0">
                <a:solidFill>
                  <a:schemeClr val="tx1"/>
                </a:solidFill>
              </a:rPr>
              <a:t>This is for the 896-901/935-940MHz land mobile licenses band today. </a:t>
            </a:r>
          </a:p>
          <a:p>
            <a:pPr lvl="1">
              <a:buFont typeface="Arial" panose="020B0604020202020204" pitchFamily="34" charset="0"/>
              <a:buChar char="•"/>
            </a:pPr>
            <a:r>
              <a:rPr lang="en-US" sz="1400" dirty="0"/>
              <a:t>Some </a:t>
            </a:r>
            <a:r>
              <a:rPr lang="en-US" sz="1400" b="0" dirty="0"/>
              <a:t>want the FCC to reorganize spectrum so they can have 3 MHz paired for private LTE, moving existing LMR users elsewhere.</a:t>
            </a:r>
            <a:endParaRPr lang="en-US" sz="1400" b="0" dirty="0">
              <a:solidFill>
                <a:schemeClr val="tx1"/>
              </a:solidFill>
            </a:endParaRPr>
          </a:p>
          <a:p>
            <a:pPr>
              <a:buFont typeface="Arial" panose="020B0604020202020204" pitchFamily="34" charset="0"/>
              <a:buChar char="•"/>
            </a:pPr>
            <a:r>
              <a:rPr lang="en-US" sz="1800" b="0" dirty="0">
                <a:solidFill>
                  <a:schemeClr val="tx1"/>
                </a:solidFill>
              </a:rPr>
              <a:t>802.11 and 802.15 both have standards in between this pair, as well as all the road tolling is also in between. </a:t>
            </a: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dirty="0">
                <a:solidFill>
                  <a:schemeClr val="tx1"/>
                </a:solidFill>
              </a:rPr>
              <a:t>We will look further and maybe do comments and review in upcoming teleconferences.  No deadlines are set just yet. </a:t>
            </a:r>
          </a:p>
          <a:p>
            <a:pPr>
              <a:buFont typeface="Arial" panose="020B0604020202020204" pitchFamily="34" charset="0"/>
              <a:buChar char="•"/>
            </a:pPr>
            <a:r>
              <a:rPr lang="en-US" sz="1800" b="0" dirty="0">
                <a:solidFill>
                  <a:schemeClr val="tx1"/>
                </a:solidFill>
              </a:rPr>
              <a:t>A key is to review what is on the record that has already been filed.  There are &gt;100 filings.   </a:t>
            </a:r>
            <a:r>
              <a:rPr lang="en-US" sz="1800" b="0" dirty="0">
                <a:solidFill>
                  <a:schemeClr val="tx1"/>
                </a:solidFill>
                <a:hlinkClick r:id="rId4"/>
              </a:rPr>
              <a:t>https://www.fcc.gov/ecfs/search/filings?proceedings_name=17-200&amp;sort=date_disseminated,DESC</a:t>
            </a:r>
            <a:r>
              <a:rPr lang="en-US" sz="1800" b="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32911273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Vice Chair is directed to conduct, as necessary, teleconferences on Thursdays at 15:00 ET through 05 Sept 2019</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Vijay</a:t>
            </a:r>
            <a:endParaRPr lang="en-US" dirty="0">
              <a:solidFill>
                <a:schemeClr val="bg1">
                  <a:lumMod val="75000"/>
                </a:schemeClr>
              </a:solidFill>
            </a:endParaRPr>
          </a:p>
          <a:p>
            <a:pPr lvl="1">
              <a:buFont typeface="Arial" panose="020B0604020202020204" pitchFamily="34" charset="0"/>
              <a:buChar char="•"/>
            </a:pPr>
            <a:r>
              <a:rPr lang="en-US" dirty="0"/>
              <a:t>Seconded by: 	Stuart</a:t>
            </a:r>
            <a:endParaRPr lang="en-US" dirty="0">
              <a:solidFill>
                <a:schemeClr val="bg1">
                  <a:lumMod val="75000"/>
                </a:schemeClr>
              </a:solidFill>
            </a:endParaRPr>
          </a:p>
          <a:p>
            <a:pPr lvl="1">
              <a:buFont typeface="Arial" panose="020B0604020202020204" pitchFamily="34" charset="0"/>
              <a:buChar char="•"/>
            </a:pPr>
            <a:r>
              <a:rPr lang="en-US" dirty="0"/>
              <a:t>Discussion?  </a:t>
            </a:r>
            <a:r>
              <a:rPr lang="en-US" dirty="0">
                <a:solidFill>
                  <a:schemeClr val="tx1"/>
                </a:solidFill>
              </a:rPr>
              <a:t>None</a:t>
            </a:r>
          </a:p>
          <a:p>
            <a:pPr lvl="1">
              <a:buFont typeface="Arial" panose="020B0604020202020204" pitchFamily="34" charset="0"/>
              <a:buChar char="•"/>
            </a:pPr>
            <a:r>
              <a:rPr lang="en-US" dirty="0">
                <a:solidFill>
                  <a:schemeClr val="tx1"/>
                </a:solidFill>
              </a:rPr>
              <a:t>Passed by Unanimous Consent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3849989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2000" dirty="0">
                <a:solidFill>
                  <a:srgbClr val="00B0F0"/>
                </a:solidFill>
              </a:rPr>
              <a:t>Review </a:t>
            </a:r>
            <a:r>
              <a:rPr lang="en-US" sz="2000" dirty="0" err="1">
                <a:solidFill>
                  <a:srgbClr val="00B0F0"/>
                </a:solidFill>
              </a:rPr>
              <a:t>Ofcomm</a:t>
            </a:r>
            <a:r>
              <a:rPr lang="en-US" sz="2000" dirty="0">
                <a:solidFill>
                  <a:srgbClr val="00B0F0"/>
                </a:solidFill>
              </a:rPr>
              <a:t> Consultation and inputs by next Wednesday 20 March so they can be discussed on the Thursday 21 March teleconference. </a:t>
            </a:r>
          </a:p>
          <a:p>
            <a:pPr>
              <a:buFont typeface="Arial" panose="020B0604020202020204" pitchFamily="34" charset="0"/>
              <a:buChar char="•"/>
            </a:pPr>
            <a:r>
              <a:rPr lang="en-US" sz="2000" dirty="0">
                <a:solidFill>
                  <a:srgbClr val="00B0F0"/>
                </a:solidFill>
              </a:rPr>
              <a:t>Start to review FCC NPRM for possible IEEE 802 comments and look at what is in the 17-200 filing and on the record. </a:t>
            </a: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t>
            </a:r>
            <a:r>
              <a:rPr lang="en-US" sz="1400" u="sng" dirty="0">
                <a:hlinkClick r:id="rId2"/>
              </a:rPr>
              <a:t>https://www.cisco.com/c/en/us/solutions/collateral/service-provider/visual-networking-index-vni/white-paper-c11-738429.pdf</a:t>
            </a:r>
            <a:r>
              <a:rPr lang="en-US" sz="1400" u="sng" dirty="0"/>
              <a:t> </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12-14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2000" b="0" dirty="0"/>
              <a:t>It was noted the EU EC has just issued a dedicated act on the legal framework for communications profiles. There will be a two month period where the European Parliament can act to intervene and reject or change it.</a:t>
            </a:r>
          </a:p>
          <a:p>
            <a:pPr>
              <a:buFont typeface="Arial" panose="020B0604020202020204" pitchFamily="34" charset="0"/>
              <a:buChar char="•"/>
            </a:pPr>
            <a:endParaRPr lang="en-US" sz="1800" dirty="0">
              <a:solidFill>
                <a:schemeClr val="bg1">
                  <a:lumMod val="75000"/>
                </a:schemeClr>
              </a:solidFill>
            </a:endParaRPr>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27</a:t>
            </a:r>
          </a:p>
          <a:p>
            <a:pPr lvl="2"/>
            <a:r>
              <a:rPr lang="en-US" sz="2200" dirty="0"/>
              <a:t>No – 	0</a:t>
            </a:r>
          </a:p>
          <a:p>
            <a:pPr lvl="1"/>
            <a:r>
              <a:rPr lang="en-US" dirty="0"/>
              <a:t>Like the Social –  21 		 </a:t>
            </a:r>
          </a:p>
          <a:p>
            <a:pPr lvl="1"/>
            <a:r>
              <a:rPr lang="en-US" dirty="0"/>
              <a:t>Disliked the Social –  0	 </a:t>
            </a:r>
          </a:p>
          <a:p>
            <a:pPr lvl="1"/>
            <a:r>
              <a:rPr lang="en-US" dirty="0"/>
              <a:t>Did not go to Social – 4	</a:t>
            </a:r>
            <a:r>
              <a:rPr lang="en-US" sz="1800" dirty="0"/>
              <a:t> </a:t>
            </a:r>
          </a:p>
          <a:p>
            <a:pPr>
              <a:buFont typeface="Arial" panose="020B0604020202020204" pitchFamily="34" charset="0"/>
              <a:buChar char="•"/>
            </a:pPr>
            <a:endParaRPr lang="en-US" sz="1800" dirty="0">
              <a:solidFill>
                <a:schemeClr val="bg1">
                  <a:lumMod val="75000"/>
                </a:schemeClr>
              </a:solidFill>
            </a:endParaRPr>
          </a:p>
          <a:p>
            <a:pPr marL="0" indent="0"/>
            <a:r>
              <a:rPr lang="en-US" sz="1800" dirty="0">
                <a:solidFill>
                  <a:schemeClr val="tx1"/>
                </a:solidFill>
              </a:rPr>
              <a:t>#2 – </a:t>
            </a:r>
            <a:r>
              <a:rPr lang="en-US" sz="1800" b="0" dirty="0">
                <a:solidFill>
                  <a:schemeClr val="tx1"/>
                </a:solidFill>
              </a:rPr>
              <a:t>Is it worth exploring Australia for a meeting in the future?  (meeting costs and all.)</a:t>
            </a:r>
          </a:p>
          <a:p>
            <a:pPr marL="0" indent="0"/>
            <a:r>
              <a:rPr lang="en-US" sz="1800" b="0" dirty="0">
                <a:solidFill>
                  <a:schemeClr val="tx1"/>
                </a:solidFill>
              </a:rPr>
              <a:t>	Yes –  22		Melbourne  - 23 y / 0 n		Cairns   - 6 y / 8 n / rest - abstain</a:t>
            </a:r>
          </a:p>
          <a:p>
            <a:pPr marL="0" indent="0"/>
            <a:r>
              <a:rPr lang="en-US" sz="1800" b="0" dirty="0">
                <a:solidFill>
                  <a:schemeClr val="tx1"/>
                </a:solidFill>
              </a:rPr>
              <a:t>	No -- 1</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12-14 March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21 Mar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09:25 local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14 – 16 Wireless Interim in Atlanta, GA, USA at the Grand Hyatt in Buckhead</a:t>
            </a:r>
            <a:endParaRPr lang="en-US" sz="1800" dirty="0"/>
          </a:p>
          <a:p>
            <a:pPr lvl="1">
              <a:buFont typeface="Arial" panose="020B0604020202020204" pitchFamily="34" charset="0"/>
              <a:buChar char="•"/>
            </a:pPr>
            <a:r>
              <a:rPr lang="en-US" sz="1600" dirty="0"/>
              <a:t>Time slots, Tuesday AM2 and Thursday AM1</a:t>
            </a:r>
          </a:p>
          <a:p>
            <a:pPr>
              <a:buFont typeface="Arial" panose="020B0604020202020204" pitchFamily="34" charset="0"/>
              <a:buChar char="•"/>
            </a:pPr>
            <a:r>
              <a:rPr lang="en-US" dirty="0"/>
              <a:t>Safe Travels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12-14 March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12-14 March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LeaderCon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12-14 March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a:t>O’Reily’s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12-14 March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Plenary </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12-14 March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err="1">
                <a:solidFill>
                  <a:schemeClr val="tx1"/>
                </a:solidFill>
              </a:rPr>
              <a:t>Ofcom</a:t>
            </a:r>
            <a:r>
              <a:rPr lang="en-US" altLang="en-US" sz="1400" dirty="0">
                <a:solidFill>
                  <a:schemeClr val="tx1"/>
                </a:solidFill>
              </a:rPr>
              <a:t> consultation</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Agenda for Thursday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Teleconferences moving forward</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from this week</a:t>
            </a: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err="1"/>
              <a:t>Ofcom</a:t>
            </a:r>
            <a:r>
              <a:rPr lang="en-US" sz="1400" b="0" dirty="0"/>
              <a:t> Consultation on enabling opportunities for innovation, </a:t>
            </a:r>
          </a:p>
          <a:p>
            <a:pPr lvl="1">
              <a:spcBef>
                <a:spcPts val="0"/>
              </a:spcBef>
              <a:buFont typeface="Arial" panose="020B0604020202020204" pitchFamily="34" charset="0"/>
              <a:buChar char="•"/>
            </a:pPr>
            <a:r>
              <a:rPr lang="en-US" sz="1400" dirty="0"/>
              <a:t>Includes 2390-2400 MHz</a:t>
            </a:r>
          </a:p>
          <a:p>
            <a:pPr lvl="1">
              <a:spcBef>
                <a:spcPts val="0"/>
              </a:spcBef>
              <a:buFont typeface="Arial" panose="020B0604020202020204" pitchFamily="34" charset="0"/>
              <a:buChar char="•"/>
            </a:pPr>
            <a:endParaRPr lang="en-US" sz="1000" b="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FCC Open meeting, 15 March, this Friday. </a:t>
            </a:r>
            <a:r>
              <a:rPr lang="en-US" altLang="en-US" sz="1400" dirty="0">
                <a:solidFill>
                  <a:schemeClr val="tx1"/>
                </a:solidFill>
              </a:rPr>
              <a:t> </a:t>
            </a:r>
          </a:p>
          <a:p>
            <a:pPr lvl="2">
              <a:spcBef>
                <a:spcPts val="0"/>
              </a:spcBef>
              <a:buFont typeface="Arial" panose="020B0604020202020204" pitchFamily="34" charset="0"/>
              <a:buChar char="•"/>
            </a:pPr>
            <a:r>
              <a:rPr lang="en-US" sz="1400" dirty="0">
                <a:solidFill>
                  <a:schemeClr val="tx1"/>
                </a:solidFill>
              </a:rPr>
              <a:t>R&amp;O - </a:t>
            </a:r>
            <a:r>
              <a:rPr lang="en-US" sz="1400" dirty="0"/>
              <a:t>Spectrum Horizons, &gt; 95 GHz including 300GHz</a:t>
            </a:r>
          </a:p>
          <a:p>
            <a:pPr lvl="2">
              <a:spcBef>
                <a:spcPts val="0"/>
              </a:spcBef>
              <a:buFont typeface="Arial" panose="020B0604020202020204" pitchFamily="34" charset="0"/>
              <a:buChar char="•"/>
            </a:pPr>
            <a:r>
              <a:rPr lang="en-US" sz="1400" dirty="0"/>
              <a:t>NPRM Expanding Broadband to the 896 / 935 MHz PLMR Band</a:t>
            </a:r>
          </a:p>
          <a:p>
            <a:pPr lvl="1">
              <a:spcBef>
                <a:spcPts val="0"/>
              </a:spcBef>
              <a:buFont typeface="Arial" panose="020B0604020202020204" pitchFamily="34" charset="0"/>
              <a:buChar char="•"/>
            </a:pPr>
            <a:r>
              <a:rPr lang="en-US" sz="1400" dirty="0"/>
              <a:t>FCC NPRM 18-295 , 6 GHz Reply Comments due Monday the 18</a:t>
            </a:r>
            <a:r>
              <a:rPr lang="en-US" sz="1400" baseline="30000" dirty="0"/>
              <a:t>th</a:t>
            </a:r>
            <a:r>
              <a:rPr lang="en-US" sz="1400" dirty="0"/>
              <a:t>. </a:t>
            </a:r>
          </a:p>
          <a:p>
            <a:pPr lvl="1">
              <a:spcBef>
                <a:spcPts val="0"/>
              </a:spcBef>
              <a:buFont typeface="Arial" panose="020B0604020202020204" pitchFamily="34" charset="0"/>
              <a:buChar char="•"/>
            </a:pPr>
            <a:r>
              <a:rPr lang="en-US" sz="1400" dirty="0" err="1"/>
              <a:t>USDoT</a:t>
            </a:r>
            <a:r>
              <a:rPr lang="en-US" sz="1400" dirty="0"/>
              <a:t> Next phases on DSRC Analysis. </a:t>
            </a:r>
          </a:p>
          <a:p>
            <a:pPr lvl="1">
              <a:spcBef>
                <a:spcPts val="0"/>
              </a:spcBef>
              <a:buFont typeface="Arial" panose="020B0604020202020204" pitchFamily="34" charset="0"/>
              <a:buChar char="•"/>
            </a:pPr>
            <a:r>
              <a:rPr lang="en-US" sz="1400" dirty="0"/>
              <a:t>Topics covered in Teleconferences since Jan.</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83089"/>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143000"/>
            <a:ext cx="8229602" cy="4821848"/>
          </a:xfrm>
        </p:spPr>
        <p:txBody>
          <a:bodyPr/>
          <a:lstStyle/>
          <a:p>
            <a:pPr>
              <a:buFont typeface="Arial" panose="020B0604020202020204" pitchFamily="34" charset="0"/>
              <a:buChar char="•"/>
            </a:pPr>
            <a:r>
              <a:rPr lang="en-US" altLang="en-US" sz="2000" u="sng" dirty="0"/>
              <a:t>Welcome to our Fellowship participants this week. </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0"/>
              </a:spcBef>
            </a:pPr>
            <a:r>
              <a:rPr lang="en-US" altLang="en-US" sz="1600" b="0" dirty="0"/>
              <a:t>		</a:t>
            </a:r>
            <a:r>
              <a:rPr lang="en-US" altLang="en-US" sz="1600" b="0" dirty="0">
                <a:solidFill>
                  <a:schemeClr val="tx1"/>
                </a:solidFill>
              </a:rPr>
              <a:t>Moved by:  	Mike</a:t>
            </a:r>
            <a:endParaRPr lang="en-US" altLang="en-US" sz="1600" b="0" dirty="0">
              <a:solidFill>
                <a:schemeClr val="bg1">
                  <a:lumMod val="65000"/>
                </a:schemeClr>
              </a:solidFill>
            </a:endParaRPr>
          </a:p>
          <a:p>
            <a:pPr>
              <a:spcBef>
                <a:spcPts val="0"/>
              </a:spcBef>
            </a:pPr>
            <a:r>
              <a:rPr lang="en-US" altLang="en-US" sz="1600" b="0" dirty="0">
                <a:solidFill>
                  <a:schemeClr val="tx1"/>
                </a:solidFill>
              </a:rPr>
              <a:t>		Seconded by:	Tim</a:t>
            </a:r>
            <a:endParaRPr lang="en-US" altLang="en-US" sz="1600" b="0" dirty="0">
              <a:solidFill>
                <a:schemeClr val="bg1">
                  <a:lumMod val="65000"/>
                </a:schemeClr>
              </a:solidFill>
            </a:endParaRPr>
          </a:p>
          <a:p>
            <a:pPr lvl="1">
              <a:spcBef>
                <a:spcPts val="0"/>
              </a:spcBef>
            </a:pPr>
            <a:r>
              <a:rPr lang="en-US" altLang="en-US" sz="1600" dirty="0">
                <a:solidFill>
                  <a:schemeClr val="tx1"/>
                </a:solidFill>
              </a:rPr>
              <a:t>Discussion?  	None</a:t>
            </a:r>
          </a:p>
          <a:p>
            <a:pPr lvl="1">
              <a:spcBef>
                <a:spcPts val="0"/>
              </a:spcBef>
            </a:pPr>
            <a:r>
              <a:rPr lang="en-US" altLang="en-US" sz="1600"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Interim meeting 15-17 January 2019 in document: </a:t>
            </a:r>
            <a:r>
              <a:rPr lang="en-US" sz="1600" b="0" u="sng" dirty="0">
                <a:hlinkClick r:id="rId2"/>
              </a:rPr>
              <a:t>https://mentor.ieee.org/802.18/dcn/19/18-19-0009-00-0000-minutes-stl-interim-15-17-jan-2019-rr-tag.docx</a:t>
            </a:r>
            <a:r>
              <a:rPr lang="en-US" sz="1600" b="0" u="sng" dirty="0"/>
              <a:t> </a:t>
            </a:r>
            <a:r>
              <a:rPr lang="en-US" sz="1600" b="0" dirty="0"/>
              <a:t> </a:t>
            </a:r>
            <a:r>
              <a:rPr lang="en-US" sz="1600" b="1" dirty="0"/>
              <a:t> Posted:   </a:t>
            </a:r>
            <a:r>
              <a:rPr lang="en-US" sz="1400" b="0" dirty="0"/>
              <a:t>18-Jan-2019 10:20:19 ET</a:t>
            </a:r>
          </a:p>
          <a:p>
            <a:pPr marL="0" indent="0">
              <a:spcBef>
                <a:spcPts val="0"/>
              </a:spcBef>
            </a:pPr>
            <a:r>
              <a:rPr lang="en-US" altLang="en-US" sz="1600" b="0" dirty="0">
                <a:solidFill>
                  <a:schemeClr val="tx1"/>
                </a:solidFill>
              </a:rPr>
              <a:t>	</a:t>
            </a:r>
            <a:r>
              <a:rPr lang="en-US" altLang="en-US" sz="1600" dirty="0">
                <a:solidFill>
                  <a:schemeClr val="tx1"/>
                </a:solidFill>
              </a:rPr>
              <a:t>Moved by:  	</a:t>
            </a:r>
            <a:r>
              <a:rPr lang="en-US" altLang="en-US" sz="1600" b="0" dirty="0">
                <a:solidFill>
                  <a:schemeClr val="tx1"/>
                </a:solidFill>
              </a:rPr>
              <a:t>Stuart</a:t>
            </a:r>
            <a:endParaRPr lang="en-US" altLang="en-US" sz="1600" b="0" dirty="0">
              <a:solidFill>
                <a:schemeClr val="bg1">
                  <a:lumMod val="65000"/>
                </a:schemeClr>
              </a:solidFill>
            </a:endParaRPr>
          </a:p>
          <a:p>
            <a:pPr>
              <a:spcBef>
                <a:spcPts val="0"/>
              </a:spcBef>
            </a:pPr>
            <a:r>
              <a:rPr lang="en-US" altLang="en-US" sz="1600" dirty="0">
                <a:solidFill>
                  <a:schemeClr val="tx1"/>
                </a:solidFill>
              </a:rPr>
              <a:t>		Seconded by:	</a:t>
            </a:r>
            <a:r>
              <a:rPr lang="en-US" altLang="en-US" sz="1600" b="0" dirty="0">
                <a:solidFill>
                  <a:schemeClr val="tx1"/>
                </a:solidFill>
              </a:rPr>
              <a:t>Hassan</a:t>
            </a:r>
          </a:p>
          <a:p>
            <a:pPr>
              <a:spcBef>
                <a:spcPts val="0"/>
              </a:spcBef>
            </a:pPr>
            <a:r>
              <a:rPr lang="en-US" altLang="en-US" sz="1600" b="1" dirty="0">
                <a:solidFill>
                  <a:schemeClr val="tx1"/>
                </a:solidFill>
              </a:rPr>
              <a:t>		Discussion?  	</a:t>
            </a:r>
            <a:r>
              <a:rPr lang="en-US" altLang="en-US" sz="1600" b="0" dirty="0">
                <a:solidFill>
                  <a:schemeClr val="tx1"/>
                </a:solidFill>
              </a:rPr>
              <a:t>None</a:t>
            </a:r>
          </a:p>
          <a:p>
            <a:pPr>
              <a:spcBef>
                <a:spcPts val="0"/>
              </a:spcBef>
            </a:pPr>
            <a:r>
              <a:rPr lang="en-US" altLang="en-US" sz="1600" dirty="0">
                <a:solidFill>
                  <a:schemeClr val="tx1"/>
                </a:solidFill>
              </a:rPr>
              <a:t>		</a:t>
            </a:r>
            <a:r>
              <a:rPr lang="en-US" altLang="en-US" sz="1600" b="1" dirty="0">
                <a:solidFill>
                  <a:schemeClr val="tx1"/>
                </a:solidFill>
              </a:rPr>
              <a:t>Vote:  </a:t>
            </a:r>
            <a:r>
              <a:rPr lang="en-US" altLang="en-US" sz="1600" b="0" dirty="0">
                <a:solidFill>
                  <a:schemeClr val="tx1"/>
                </a:solidFill>
              </a:rPr>
              <a:t>Unanimous consent</a:t>
            </a:r>
            <a:endParaRPr lang="en-US" altLang="en-US" sz="800" b="0" dirty="0">
              <a:solidFill>
                <a:schemeClr val="tx1"/>
              </a:solidFill>
            </a:endParaRPr>
          </a:p>
          <a:p>
            <a:pPr>
              <a:spcBef>
                <a:spcPts val="0"/>
              </a:spcBef>
            </a:pPr>
            <a:endParaRPr lang="en-US" altLang="en-US" sz="800" dirty="0">
              <a:solidFill>
                <a:schemeClr val="tx1"/>
              </a:solidFill>
            </a:endParaRPr>
          </a:p>
          <a:p>
            <a:pPr>
              <a:buFont typeface="Arial" panose="020B0604020202020204" pitchFamily="34" charset="0"/>
              <a:buChar char="•"/>
            </a:pPr>
            <a:r>
              <a:rPr lang="en-US" altLang="en-US" sz="1400" dirty="0">
                <a:solidFill>
                  <a:schemeClr val="tx1"/>
                </a:solidFill>
              </a:rPr>
              <a:t>Is anyone able to help as the 802.18 Vice-Chair? </a:t>
            </a:r>
          </a:p>
          <a:p>
            <a:pPr lvl="1">
              <a:buFont typeface="Arial" panose="020B0604020202020204" pitchFamily="34" charset="0"/>
              <a:buChar char="•"/>
            </a:pPr>
            <a:r>
              <a:rPr lang="en-US" altLang="en-US" sz="1400" b="1" dirty="0">
                <a:solidFill>
                  <a:schemeClr val="tx1"/>
                </a:solidFill>
              </a:rPr>
              <a:t>Needs to be a member of the IEEE and also the SA, needs a declaration of term commitment and affiliation letters to the EC. </a:t>
            </a:r>
            <a:r>
              <a:rPr lang="en-US" altLang="en-US" sz="1000" dirty="0">
                <a:solidFill>
                  <a:schemeClr val="bg1"/>
                </a:solidFill>
              </a:rPr>
              <a:t>O</a:t>
            </a:r>
          </a:p>
          <a:p>
            <a:pPr>
              <a:buFont typeface="Arial" panose="020B0604020202020204" pitchFamily="34" charset="0"/>
              <a:buChar char="•"/>
            </a:pPr>
            <a:r>
              <a:rPr lang="en-US" altLang="en-US" sz="1400" dirty="0">
                <a:solidFill>
                  <a:schemeClr val="tx1"/>
                </a:solidFill>
              </a:rPr>
              <a:t>Is anyone able to help as the 802.18 Secretary? </a:t>
            </a:r>
          </a:p>
          <a:p>
            <a:pPr lvl="1">
              <a:buFont typeface="Arial" panose="020B0604020202020204" pitchFamily="34" charset="0"/>
              <a:buChar char="•"/>
            </a:pPr>
            <a:r>
              <a:rPr lang="en-US" altLang="en-US" sz="1400" b="1" dirty="0">
                <a:solidFill>
                  <a:schemeClr val="tx1"/>
                </a:solidFill>
              </a:rPr>
              <a:t>Secretary must be IEEE SA member</a:t>
            </a:r>
            <a:r>
              <a:rPr lang="en-US" altLang="en-US" sz="1400" dirty="0">
                <a:solidFill>
                  <a:schemeClr val="tx1"/>
                </a:solidFill>
              </a:rPr>
              <a:t>, though letters are not needed. </a:t>
            </a:r>
          </a:p>
          <a:p>
            <a:pPr>
              <a:spcBef>
                <a:spcPts val="0"/>
              </a:spcBef>
            </a:pPr>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12-14 March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12-14 March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12-14 March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r>
              <a:rPr lang="en-US" sz="1400" dirty="0" err="1">
                <a:solidFill>
                  <a:schemeClr val="tx1"/>
                </a:solidFill>
              </a:rPr>
              <a:t>Rcvr</a:t>
            </a:r>
            <a:r>
              <a:rPr lang="en-US" sz="1400" dirty="0">
                <a:solidFill>
                  <a:schemeClr val="tx1"/>
                </a:solidFill>
              </a:rPr>
              <a:t> performance being added to EN 301 893, to be closed by December. </a:t>
            </a:r>
          </a:p>
          <a:p>
            <a:pPr lvl="1">
              <a:spcBef>
                <a:spcPts val="0"/>
              </a:spcBef>
              <a:buFont typeface="Arial" panose="020B0604020202020204" pitchFamily="34" charset="0"/>
              <a:buChar char="•"/>
            </a:pPr>
            <a:r>
              <a:rPr lang="en-US" sz="1400" dirty="0">
                <a:solidFill>
                  <a:schemeClr val="tx1"/>
                </a:solidFill>
              </a:rPr>
              <a:t>EC staff officer rejected  EN 302 567. </a:t>
            </a:r>
          </a:p>
          <a:p>
            <a:pPr lvl="1">
              <a:spcBef>
                <a:spcPts val="0"/>
              </a:spcBef>
              <a:buFont typeface="Arial" panose="020B0604020202020204" pitchFamily="34" charset="0"/>
              <a:buChar char="•"/>
            </a:pPr>
            <a:r>
              <a:rPr lang="en-US" sz="1400" dirty="0">
                <a:solidFill>
                  <a:schemeClr val="tx1"/>
                </a:solidFill>
              </a:rPr>
              <a:t>Adaptivity discussions are continuing. </a:t>
            </a:r>
          </a:p>
          <a:p>
            <a:pPr lvl="1">
              <a:spcBef>
                <a:spcPts val="0"/>
              </a:spcBef>
              <a:buFont typeface="Arial" panose="020B0604020202020204" pitchFamily="34" charset="0"/>
              <a:buChar char="•"/>
            </a:pPr>
            <a:r>
              <a:rPr lang="en-US" sz="1400" dirty="0">
                <a:solidFill>
                  <a:schemeClr val="tx1"/>
                </a:solidFill>
              </a:rPr>
              <a:t>Technical report TR 103 631 on 6725 – 7125 MHz has been approved. </a:t>
            </a:r>
          </a:p>
          <a:p>
            <a:pPr lvl="1">
              <a:spcBef>
                <a:spcPts val="0"/>
              </a:spcBef>
              <a:buFont typeface="Arial" panose="020B0604020202020204" pitchFamily="34" charset="0"/>
              <a:buChar char="•"/>
            </a:pPr>
            <a:r>
              <a:rPr lang="en-US" sz="1400" dirty="0">
                <a:solidFill>
                  <a:schemeClr val="tx1"/>
                </a:solidFill>
              </a:rPr>
              <a:t>Broadband DA2GC Direct air-to-ground, maybe withdrawn. </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a:t>
            </a:r>
            <a:r>
              <a:rPr lang="en-US" sz="1800" u="sng" dirty="0">
                <a:hlinkClick r:id="rId5"/>
              </a:rPr>
              <a:t>&lt;ERM&gt;</a:t>
            </a:r>
            <a:r>
              <a:rPr lang="en-US" sz="1800" dirty="0"/>
              <a:t> </a:t>
            </a:r>
            <a:endParaRPr lang="en-US" sz="1800" dirty="0">
              <a:solidFill>
                <a:schemeClr val="tx1"/>
              </a:solidFill>
            </a:endParaRPr>
          </a:p>
          <a:p>
            <a:pPr lvl="1">
              <a:spcBef>
                <a:spcPts val="0"/>
              </a:spcBef>
              <a:buFont typeface="Arial" panose="020B0604020202020204" pitchFamily="34" charset="0"/>
              <a:buChar char="•"/>
            </a:pPr>
            <a:r>
              <a:rPr lang="en-US" sz="1400" dirty="0"/>
              <a:t>66-71 GHz </a:t>
            </a:r>
            <a:r>
              <a:rPr lang="en-US" sz="1400" dirty="0" err="1"/>
              <a:t>SRDoc</a:t>
            </a:r>
            <a:r>
              <a:rPr lang="en-US" sz="1400" dirty="0"/>
              <a:t> (TR 103 583) is out for publication. </a:t>
            </a:r>
          </a:p>
          <a:p>
            <a:pPr lvl="1">
              <a:spcBef>
                <a:spcPts val="0"/>
              </a:spcBef>
              <a:buFont typeface="Arial" panose="020B0604020202020204" pitchFamily="34" charset="0"/>
              <a:buChar char="•"/>
            </a:pPr>
            <a:r>
              <a:rPr lang="en-US" sz="1400" dirty="0"/>
              <a:t>There is an ECC doc on SRD for 66-71 GHz requirements, but the EU will adopt that about 18 months away. At ECC plenary if the consultation resolves all comments, at July meeting will approve the report bypassing the update cycle and ahead of the WRC-19. Full efforts to achieve this spring. </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r>
              <a:rPr lang="en-US" sz="1400" dirty="0">
                <a:solidFill>
                  <a:schemeClr val="tx1"/>
                </a:solidFill>
              </a:rPr>
              <a:t>Nothing of note today.</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7"/>
              </a:rPr>
              <a:t>&lt;TG-UWB&gt;</a:t>
            </a:r>
            <a:r>
              <a:rPr lang="en-US" sz="1800" b="0" dirty="0">
                <a:solidFill>
                  <a:schemeClr val="tx1"/>
                </a:solidFill>
              </a:rPr>
              <a:t>  </a:t>
            </a:r>
            <a:r>
              <a:rPr lang="en-US" sz="1800" dirty="0">
                <a:solidFill>
                  <a:schemeClr val="tx1"/>
                </a:solidFill>
              </a:rPr>
              <a:t>next meeting #49, 08-09 May, </a:t>
            </a:r>
            <a:r>
              <a:rPr lang="en-US" sz="1800" dirty="0" err="1"/>
              <a:t>Leinfelden</a:t>
            </a:r>
            <a:r>
              <a:rPr lang="en-US" sz="1800" dirty="0"/>
              <a:t> DE</a:t>
            </a:r>
            <a:endParaRPr lang="en-US" sz="1600" dirty="0">
              <a:solidFill>
                <a:schemeClr val="tx1"/>
              </a:solidFill>
            </a:endParaRPr>
          </a:p>
          <a:p>
            <a:pPr lvl="1">
              <a:spcBef>
                <a:spcPts val="0"/>
              </a:spcBef>
              <a:buFont typeface="Arial" panose="020B0604020202020204" pitchFamily="34" charset="0"/>
              <a:buChar char="•"/>
            </a:pPr>
            <a:r>
              <a:rPr lang="en-US" sz="1400" dirty="0">
                <a:solidFill>
                  <a:schemeClr val="tx1"/>
                </a:solidFill>
              </a:rPr>
              <a:t>Nothing of note today.</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March 2019</a:t>
            </a:r>
            <a:endParaRPr lang="en-GB" dirty="0"/>
          </a:p>
        </p:txBody>
      </p:sp>
    </p:spTree>
    <p:extLst>
      <p:ext uri="{BB962C8B-B14F-4D97-AF65-F5344CB8AC3E}">
        <p14:creationId xmlns:p14="http://schemas.microsoft.com/office/powerpoint/2010/main" val="39836235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34036</TotalTime>
  <Words>4011</Words>
  <Application>Microsoft Office PowerPoint</Application>
  <PresentationFormat>On-screen Show (4:3)</PresentationFormat>
  <Paragraphs>589</Paragraphs>
  <Slides>33</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1" baseType="lpstr">
      <vt:lpstr>Arial</vt:lpstr>
      <vt:lpstr>Calibri</vt:lpstr>
      <vt:lpstr>Helvetica</vt:lpstr>
      <vt:lpstr>Monotype Sorts</vt:lpstr>
      <vt:lpstr>Times New Roman</vt:lpstr>
      <vt:lpstr>Office Theme</vt:lpstr>
      <vt:lpstr>Document</vt:lpstr>
      <vt:lpstr>Presentation</vt:lpstr>
      <vt:lpstr>IEEE 802.18 RR-TAG Plenary Agenda</vt:lpstr>
      <vt:lpstr>Call to Order / Administrative Items</vt:lpstr>
      <vt:lpstr>Other Guidelines for IEEE WG Meetings</vt:lpstr>
      <vt:lpstr>Participation in IEEE 802 Meetings</vt:lpstr>
      <vt:lpstr>Agenda for Plenary </vt:lpstr>
      <vt:lpstr>Administrative – Motions and more</vt:lpstr>
      <vt:lpstr>Responsibilities of WG Vice Chair</vt:lpstr>
      <vt:lpstr>Responsibilities of WG Secretary</vt:lpstr>
      <vt:lpstr>EU items to share -1</vt:lpstr>
      <vt:lpstr>EU items to share -2 </vt:lpstr>
      <vt:lpstr>Ofcom_Enabling-opportunities-for-innovation_2.4GHz</vt:lpstr>
      <vt:lpstr>General Discussion Items</vt:lpstr>
      <vt:lpstr>General Discussion Items</vt:lpstr>
      <vt:lpstr>General Discussion Items</vt:lpstr>
      <vt:lpstr>General Discussion Items</vt:lpstr>
      <vt:lpstr>Actions / AOB / Recess</vt:lpstr>
      <vt:lpstr>Thursday Agenda</vt:lpstr>
      <vt:lpstr>EU items to share</vt:lpstr>
      <vt:lpstr>US DoT  Next phases for DSRC Analysis / testing</vt:lpstr>
      <vt:lpstr>Ofcom_Enabling-opportunities-for-innovation_2.4 GHz</vt:lpstr>
      <vt:lpstr>FCC NPRM Expanding Broadband to the 896/935 MHz pair</vt:lpstr>
      <vt:lpstr>Teleconferences</vt:lpstr>
      <vt:lpstr>Actions Required</vt:lpstr>
      <vt:lpstr>Any Other Business</vt:lpstr>
      <vt:lpstr>Adjourn</vt:lpstr>
      <vt:lpstr>PowerPoint Presentation</vt:lpstr>
      <vt:lpstr>Responsibilities of Working Group Officers</vt:lpstr>
      <vt:lpstr>General Discussion Items -4</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1352</cp:revision>
  <cp:lastPrinted>1601-01-01T00:00:00Z</cp:lastPrinted>
  <dcterms:created xsi:type="dcterms:W3CDTF">2016-03-03T14:54:45Z</dcterms:created>
  <dcterms:modified xsi:type="dcterms:W3CDTF">2019-03-16T13:55:25Z</dcterms:modified>
</cp:coreProperties>
</file>