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341" r:id="rId3"/>
    <p:sldId id="329" r:id="rId4"/>
    <p:sldId id="330" r:id="rId5"/>
    <p:sldId id="516" r:id="rId6"/>
    <p:sldId id="559" r:id="rId7"/>
    <p:sldId id="462" r:id="rId8"/>
    <p:sldId id="549" r:id="rId9"/>
    <p:sldId id="517" r:id="rId10"/>
    <p:sldId id="486" r:id="rId11"/>
    <p:sldId id="564" r:id="rId12"/>
    <p:sldId id="563" r:id="rId13"/>
    <p:sldId id="560" r:id="rId14"/>
    <p:sldId id="562" r:id="rId15"/>
    <p:sldId id="547" r:id="rId16"/>
    <p:sldId id="535" r:id="rId17"/>
    <p:sldId id="344" r:id="rId18"/>
    <p:sldId id="524" r:id="rId19"/>
    <p:sldId id="498" r:id="rId20"/>
    <p:sldId id="402" r:id="rId21"/>
    <p:sldId id="403" r:id="rId22"/>
    <p:sldId id="425" r:id="rId23"/>
    <p:sldId id="477" r:id="rId24"/>
    <p:sldId id="509" r:id="rId25"/>
    <p:sldId id="523" r:id="rId26"/>
    <p:sldId id="514" r:id="rId27"/>
    <p:sldId id="429" r:id="rId28"/>
    <p:sldId id="399"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353" autoAdjust="0"/>
  </p:normalViewPr>
  <p:slideViewPr>
    <p:cSldViewPr>
      <p:cViewPr varScale="1">
        <p:scale>
          <a:sx n="115" d="100"/>
          <a:sy n="115" d="100"/>
        </p:scale>
        <p:origin x="102"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10-Mar-19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12-14 March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12-14 March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12-14 March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802.18-19/0031r00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027-00-0000-draft-first-r-o-18-21-spectrum-horizons-95-ghz.pdf" TargetMode="External"/><Relationship Id="rId2" Type="http://schemas.openxmlformats.org/officeDocument/2006/relationships/hyperlink" Target="https://www.fcc.gov/document/promoting-innovation-spectrum-horizons-airwaves"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28-00-0000-draft-nprm-17-200-expanding-broadband-to-896-935-mhz.pdf" TargetMode="External"/><Relationship Id="rId4" Type="http://schemas.openxmlformats.org/officeDocument/2006/relationships/hyperlink" Target="https://www.fcc.gov/document/expanding-broadband-900-mhz-band"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acma.gov.au/theACMA/class-licensing-updates-supporting-5g-and-other-technology-innovations" TargetMode="External"/><Relationship Id="rId2" Type="http://schemas.openxmlformats.org/officeDocument/2006/relationships/hyperlink" Target="https://www.regulations.gov/document?D=DOT-OST-2018-0210-0001"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09-00-0000-minutes-stl-interim-15-17-jan-2019-rr-tag.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12-14 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12 - 14 March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27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800" dirty="0">
                <a:solidFill>
                  <a:schemeClr val="tx1"/>
                </a:solidFill>
              </a:rPr>
              <a:t>Public consultation is in process, its due date confirmed on 01 April</a:t>
            </a:r>
          </a:p>
          <a:p>
            <a:pPr lvl="1">
              <a:buFont typeface="Arial" panose="020B0604020202020204" pitchFamily="34" charset="0"/>
              <a:buChar char="•"/>
            </a:pPr>
            <a:r>
              <a:rPr lang="en-US" sz="1800" dirty="0">
                <a:solidFill>
                  <a:schemeClr val="bg1">
                    <a:lumMod val="75000"/>
                  </a:schemeClr>
                </a:solidFill>
              </a:rPr>
              <a:t>  </a:t>
            </a:r>
          </a:p>
          <a:p>
            <a:pPr lvl="1">
              <a:buFont typeface="Arial" panose="020B0604020202020204" pitchFamily="34" charset="0"/>
              <a:buChar char="•"/>
            </a:pPr>
            <a:r>
              <a:rPr lang="en-US" sz="1800" dirty="0">
                <a:solidFill>
                  <a:schemeClr val="bg1">
                    <a:lumMod val="75000"/>
                  </a:schemeClr>
                </a:solidFill>
              </a:rPr>
              <a:t> </a:t>
            </a:r>
            <a:r>
              <a:rPr lang="en-US" sz="1600" dirty="0">
                <a:solidFill>
                  <a:schemeClr val="tx1"/>
                </a:solidFill>
              </a:rPr>
              <a:t> </a:t>
            </a:r>
          </a:p>
          <a:p>
            <a:pPr lvl="2">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next meeting #5, 12-13 March, Maisons-Alfort (This week)</a:t>
            </a:r>
          </a:p>
          <a:p>
            <a:pPr lvl="1">
              <a:buFont typeface="Arial" panose="020B0604020202020204" pitchFamily="34" charset="0"/>
              <a:buChar char="•"/>
            </a:pPr>
            <a:r>
              <a:rPr lang="en-US" sz="1800" dirty="0">
                <a:solidFill>
                  <a:schemeClr val="bg1">
                    <a:lumMod val="75000"/>
                  </a:schemeClr>
                </a:solidFill>
              </a:rPr>
              <a:t> </a:t>
            </a:r>
          </a:p>
          <a:p>
            <a:pPr lvl="1">
              <a:buFont typeface="Arial" panose="020B0604020202020204" pitchFamily="34" charset="0"/>
              <a:buChar char="•"/>
            </a:pPr>
            <a:r>
              <a:rPr lang="en-US" sz="1800" dirty="0">
                <a:solidFill>
                  <a:schemeClr val="bg1">
                    <a:lumMod val="75000"/>
                  </a:schemeClr>
                </a:solidFill>
              </a:rPr>
              <a:t> </a:t>
            </a: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000" dirty="0"/>
              <a:t>Ofcom_Enabling-opportunities-for-innovation_2.4GHz</a:t>
            </a:r>
            <a:endParaRPr lang="en-US" sz="2400" dirty="0"/>
          </a:p>
        </p:txBody>
      </p:sp>
      <p:sp>
        <p:nvSpPr>
          <p:cNvPr id="3" name="Content Placeholder 2"/>
          <p:cNvSpPr>
            <a:spLocks noGrp="1"/>
          </p:cNvSpPr>
          <p:nvPr>
            <p:ph idx="1"/>
          </p:nvPr>
        </p:nvSpPr>
        <p:spPr>
          <a:xfrm>
            <a:off x="680198" y="1219201"/>
            <a:ext cx="8150031" cy="5006900"/>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OFCOM asked the industry to respond to is at: </a:t>
            </a:r>
          </a:p>
          <a:p>
            <a:pPr lvl="1">
              <a:spcBef>
                <a:spcPts val="0"/>
              </a:spcBef>
              <a:buFont typeface="Arial" panose="020B0604020202020204" pitchFamily="34" charset="0"/>
              <a:buChar char="•"/>
            </a:pPr>
            <a:r>
              <a:rPr lang="en-US" sz="1600" u="sng" dirty="0">
                <a:hlinkClick r:id="rId2"/>
              </a:rPr>
              <a:t>https://www.ofcom.org.uk/consultations-and-statements/category-1/enabling-opportunities-for-innovation</a:t>
            </a:r>
            <a:endParaRPr lang="en-US" sz="1600" u="sng" dirty="0"/>
          </a:p>
          <a:p>
            <a:pPr lvl="2">
              <a:spcBef>
                <a:spcPts val="0"/>
              </a:spcBef>
              <a:buFont typeface="Arial" panose="020B0604020202020204" pitchFamily="34" charset="0"/>
              <a:buChar char="•"/>
            </a:pPr>
            <a:r>
              <a:rPr lang="en-US" sz="1600" u="sng" dirty="0">
                <a:hlinkClick r:id="rId3"/>
              </a:rPr>
              <a:t>https://mentor.ieee.org/802.18/dcn/19/18-19-0034-00-0000-ofcom-enabling-opportunities-for-innovation-2-4ghz.pdf</a:t>
            </a:r>
            <a:r>
              <a:rPr lang="en-US" sz="1600" u="sng" dirty="0"/>
              <a:t> </a:t>
            </a:r>
          </a:p>
          <a:p>
            <a:pPr lvl="1">
              <a:spcBef>
                <a:spcPts val="0"/>
              </a:spcBef>
              <a:buFont typeface="Arial" panose="020B0604020202020204" pitchFamily="34" charset="0"/>
              <a:buChar char="•"/>
            </a:pPr>
            <a:r>
              <a:rPr lang="en-US" sz="1600" dirty="0"/>
              <a:t>Response due by March 12</a:t>
            </a:r>
            <a:r>
              <a:rPr lang="en-US" sz="1600" baseline="30000" dirty="0"/>
              <a:t>th</a:t>
            </a:r>
            <a:r>
              <a:rPr lang="en-US" sz="1600" dirty="0"/>
              <a:t>,  completed using  </a:t>
            </a:r>
            <a:r>
              <a:rPr lang="en-US" sz="1600" u="sng" dirty="0">
                <a:hlinkClick r:id="rId4"/>
              </a:rPr>
              <a:t>consultation responses form (RTF, 1.5 MB)</a:t>
            </a:r>
            <a:r>
              <a:rPr lang="en-US" sz="1600" dirty="0"/>
              <a:t>.</a:t>
            </a:r>
          </a:p>
          <a:p>
            <a:pPr lvl="2">
              <a:spcBef>
                <a:spcPts val="0"/>
              </a:spcBef>
              <a:buFont typeface="Arial" panose="020B0604020202020204" pitchFamily="34" charset="0"/>
              <a:buChar char="•"/>
            </a:pPr>
            <a:r>
              <a:rPr lang="en-US" sz="1600" dirty="0">
                <a:hlinkClick r:id="rId5"/>
              </a:rPr>
              <a:t>https://mentor.ieee.org/802.18/dcn/19/18-19-0035-00-0000-ofcom-enabling-opportunities-consultation-form-2-4ghz.rtf</a:t>
            </a:r>
            <a:r>
              <a:rPr lang="en-US" sz="1600" dirty="0"/>
              <a:t> </a:t>
            </a:r>
          </a:p>
          <a:p>
            <a:pPr lvl="2">
              <a:spcBef>
                <a:spcPts val="0"/>
              </a:spcBef>
              <a:buFont typeface="Arial" panose="020B0604020202020204" pitchFamily="34" charset="0"/>
              <a:buChar char="•"/>
            </a:pPr>
            <a:endParaRPr lang="en-US" dirty="0"/>
          </a:p>
          <a:p>
            <a:pPr lvl="1">
              <a:spcBef>
                <a:spcPts val="0"/>
              </a:spcBef>
              <a:buFont typeface="Arial" panose="020B0604020202020204" pitchFamily="34" charset="0"/>
              <a:buChar char="•"/>
            </a:pPr>
            <a:r>
              <a:rPr lang="en-US" sz="1800" dirty="0"/>
              <a:t>The 2390-2400 MHz discussion starts around page 35</a:t>
            </a:r>
          </a:p>
          <a:p>
            <a:pPr lvl="1">
              <a:spcBef>
                <a:spcPts val="0"/>
              </a:spcBef>
              <a:buFont typeface="Arial" panose="020B0604020202020204" pitchFamily="34" charset="0"/>
              <a:buChar char="•"/>
            </a:pPr>
            <a:r>
              <a:rPr lang="en-US" sz="1800" dirty="0"/>
              <a:t>Handsets 23 dBm, base stations to 42 dBm, some other IOT considerations</a:t>
            </a:r>
          </a:p>
          <a:p>
            <a:pPr lvl="1">
              <a:spcBef>
                <a:spcPts val="0"/>
              </a:spcBef>
              <a:buFont typeface="Arial" panose="020B0604020202020204" pitchFamily="34" charset="0"/>
              <a:buChar char="•"/>
            </a:pPr>
            <a:r>
              <a:rPr lang="en-US" sz="1800" dirty="0"/>
              <a:t>Does IEEE 802 consider sending in comments late? </a:t>
            </a:r>
            <a:endParaRPr lang="en-US" dirty="0"/>
          </a:p>
          <a:p>
            <a:pPr lvl="1">
              <a:spcBef>
                <a:spcPts val="0"/>
              </a:spcBef>
              <a:buFont typeface="Arial" panose="020B0604020202020204" pitchFamily="34" charset="0"/>
              <a:buChar char="•"/>
            </a:pPr>
            <a:r>
              <a:rPr lang="en-US" sz="1800" dirty="0"/>
              <a:t> </a:t>
            </a:r>
          </a:p>
          <a:p>
            <a:pPr lvl="1">
              <a:spcBef>
                <a:spcPts val="0"/>
              </a:spcBef>
              <a:buFont typeface="Arial" panose="020B0604020202020204" pitchFamily="34" charset="0"/>
              <a:buChar char="•"/>
            </a:pPr>
            <a:r>
              <a:rPr lang="en-US" sz="1800" dirty="0"/>
              <a:t> </a:t>
            </a:r>
          </a:p>
          <a:p>
            <a:pPr lvl="1">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887045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161919"/>
            <a:ext cx="8305800" cy="5293520"/>
          </a:xfrm>
        </p:spPr>
        <p:txBody>
          <a:bodyPr/>
          <a:lstStyle/>
          <a:p>
            <a:pPr>
              <a:buFont typeface="Arial" panose="020B0604020202020204" pitchFamily="34" charset="0"/>
              <a:buChar char="•"/>
            </a:pPr>
            <a:r>
              <a:rPr lang="en-US" sz="2000" dirty="0"/>
              <a:t>FCC Open meeting, 15 March, This Friday </a:t>
            </a:r>
          </a:p>
          <a:p>
            <a:pPr>
              <a:buFont typeface="Arial" panose="020B0604020202020204" pitchFamily="34" charset="0"/>
              <a:buChar char="•"/>
            </a:pPr>
            <a:r>
              <a:rPr lang="en-US" sz="2000" dirty="0"/>
              <a:t>Spectrum Horizons</a:t>
            </a:r>
          </a:p>
          <a:p>
            <a:pPr lvl="1">
              <a:buFont typeface="Arial" panose="020B0604020202020204" pitchFamily="34" charset="0"/>
              <a:buChar char="•"/>
            </a:pPr>
            <a:r>
              <a:rPr lang="en-US" sz="1600" b="0" dirty="0"/>
              <a:t>The Commission will consider a </a:t>
            </a:r>
            <a:r>
              <a:rPr lang="en-US" sz="1600" b="0" dirty="0">
                <a:hlinkClick r:id="rId2"/>
              </a:rPr>
              <a:t>First Report and Order</a:t>
            </a:r>
            <a:r>
              <a:rPr lang="en-US" sz="1600" b="0" dirty="0"/>
              <a:t> that would adopt rules to make available 21.2 GHz of spectrum above 95 GHz for unlicensed operations and create a new class of experimental licenses for the 95 GHz to 3 THz spectrum range. (ET Docket No. 18-21; RM-11795)</a:t>
            </a:r>
          </a:p>
          <a:p>
            <a:pPr lvl="1">
              <a:buFont typeface="Arial" panose="020B0604020202020204" pitchFamily="34" charset="0"/>
              <a:buChar char="•"/>
            </a:pPr>
            <a:r>
              <a:rPr lang="en-US" sz="1600" dirty="0">
                <a:hlinkClick r:id="rId3"/>
              </a:rPr>
              <a:t>https://mentor.ieee.org/802.18/dcn/19/18-19-0027-00-0000-draft-first-r-o-18-21-spectrum-horizons-95-ghz.pdf</a:t>
            </a:r>
            <a:r>
              <a:rPr lang="en-US" sz="1600" dirty="0"/>
              <a:t>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Expanding Broadband to the 900 MHz Band</a:t>
            </a:r>
          </a:p>
          <a:p>
            <a:pPr lvl="1">
              <a:buFont typeface="Arial" panose="020B0604020202020204" pitchFamily="34" charset="0"/>
              <a:buChar char="•"/>
            </a:pPr>
            <a:r>
              <a:rPr lang="en-US" sz="1800" b="0" dirty="0"/>
              <a:t>The Commission will consider a </a:t>
            </a:r>
            <a:r>
              <a:rPr lang="en-US" sz="1800" b="0" dirty="0">
                <a:hlinkClick r:id="rId4"/>
              </a:rPr>
              <a:t>Notice of Proposed Rulemaking</a:t>
            </a:r>
            <a:r>
              <a:rPr lang="en-US" sz="1800" b="0" dirty="0"/>
              <a:t> that would propose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lvl="1">
              <a:buFont typeface="Arial" panose="020B0604020202020204" pitchFamily="34" charset="0"/>
              <a:buChar char="•"/>
            </a:pPr>
            <a:r>
              <a:rPr lang="en-US" sz="1800" dirty="0">
                <a:solidFill>
                  <a:schemeClr val="tx1"/>
                </a:solidFill>
                <a:hlinkClick r:id="rId5"/>
              </a:rPr>
              <a:t>https://mentor.ieee.org/802.18/dcn/19/18-19-0028-00-0000-draft-nprm-17-200-expanding-broadband-to-896-935-mhz.pdf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This is for the 896-901/935-940MHz land mobile licenses band today.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911083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r>
              <a:rPr lang="en-US" sz="2000" dirty="0"/>
              <a:t>FCC NPRM 18-295,  6 GHz</a:t>
            </a:r>
            <a:endParaRPr lang="en-US" sz="2000" dirty="0">
              <a:solidFill>
                <a:schemeClr val="tx1"/>
              </a:solidFill>
            </a:endParaRPr>
          </a:p>
          <a:p>
            <a:pPr lvl="1">
              <a:buFont typeface="Arial" panose="020B0604020202020204" pitchFamily="34" charset="0"/>
              <a:buChar char="•"/>
            </a:pPr>
            <a:r>
              <a:rPr lang="en-US" sz="1600" dirty="0">
                <a:solidFill>
                  <a:schemeClr val="tx1"/>
                </a:solidFill>
              </a:rPr>
              <a:t>Comments in:</a:t>
            </a:r>
          </a:p>
          <a:p>
            <a:pPr lvl="1">
              <a:spcBef>
                <a:spcPts val="0"/>
              </a:spcBef>
              <a:buFont typeface="Arial" panose="020B0604020202020204" pitchFamily="34" charset="0"/>
              <a:buChar char="•"/>
            </a:pPr>
            <a:r>
              <a:rPr lang="en-US" sz="1600" dirty="0">
                <a:solidFill>
                  <a:schemeClr val="tx1"/>
                </a:solidFill>
                <a:hlinkClick r:id="rId2"/>
              </a:rPr>
              <a:t>https://www.fcc.gov/ecfs/search/filings?proceedings_name=18-295&amp;sort=date_disseminated,DESC</a:t>
            </a: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Reply comments due 18 March, Monday after our Plenary.</a:t>
            </a:r>
          </a:p>
          <a:p>
            <a:pPr lvl="1">
              <a:spcBef>
                <a:spcPts val="0"/>
              </a:spcBef>
              <a:buFont typeface="Arial" panose="020B0604020202020204" pitchFamily="34" charset="0"/>
              <a:buChar char="•"/>
            </a:pPr>
            <a:r>
              <a:rPr lang="en-US" altLang="en-US" sz="1600" dirty="0">
                <a:solidFill>
                  <a:schemeClr val="tx1"/>
                </a:solidFill>
              </a:rPr>
              <a:t>There are 112 entities, into 88 unique filings, 1500+… pages </a:t>
            </a:r>
          </a:p>
          <a:p>
            <a:pPr lvl="1">
              <a:spcBef>
                <a:spcPts val="0"/>
              </a:spcBef>
              <a:buFont typeface="Arial" panose="020B0604020202020204" pitchFamily="34" charset="0"/>
              <a:buChar char="•"/>
            </a:pPr>
            <a:r>
              <a:rPr lang="en-US" altLang="en-US" sz="1600" dirty="0">
                <a:solidFill>
                  <a:schemeClr val="tx1"/>
                </a:solidFill>
              </a:rPr>
              <a:t>Anything to share this week: </a:t>
            </a:r>
          </a:p>
          <a:p>
            <a:pPr lvl="2">
              <a:spcBef>
                <a:spcPts val="0"/>
              </a:spcBef>
              <a:buFont typeface="Arial" panose="020B0604020202020204" pitchFamily="34" charset="0"/>
              <a:buChar char="•"/>
            </a:pPr>
            <a:r>
              <a:rPr lang="en-US" altLang="en-US" sz="1400" dirty="0">
                <a:solidFill>
                  <a:schemeClr val="tx1"/>
                </a:solidFill>
              </a:rPr>
              <a:t> </a:t>
            </a:r>
          </a:p>
          <a:p>
            <a:pPr lvl="2">
              <a:spcBef>
                <a:spcPts val="0"/>
              </a:spcBef>
              <a:buFont typeface="Arial" panose="020B0604020202020204" pitchFamily="34" charset="0"/>
              <a:buChar char="•"/>
            </a:pPr>
            <a:r>
              <a:rPr lang="en-US" altLang="en-US" sz="1400" dirty="0">
                <a:solidFill>
                  <a:schemeClr val="tx1"/>
                </a:solidFill>
              </a:rPr>
              <a:t> </a:t>
            </a:r>
          </a:p>
          <a:p>
            <a:pPr lvl="2">
              <a:spcBef>
                <a:spcPts val="0"/>
              </a:spcBef>
              <a:buFont typeface="Arial" panose="020B0604020202020204" pitchFamily="34" charset="0"/>
              <a:buChar char="•"/>
            </a:pPr>
            <a:endParaRPr lang="en-US" altLang="en-US" sz="1400" dirty="0">
              <a:solidFill>
                <a:schemeClr val="tx1"/>
              </a:solidFill>
            </a:endParaRPr>
          </a:p>
          <a:p>
            <a:pPr lvl="2">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US DoT  Next phases for DSRC Analysis / testing</a:t>
            </a:r>
          </a:p>
          <a:p>
            <a:pPr lvl="1">
              <a:spcBef>
                <a:spcPts val="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 </a:t>
            </a:r>
          </a:p>
          <a:p>
            <a:pPr lvl="4">
              <a:spcBef>
                <a:spcPts val="0"/>
              </a:spcBef>
              <a:buFont typeface="Arial" panose="020B0604020202020204" pitchFamily="34" charset="0"/>
              <a:buChar char="•"/>
            </a:pPr>
            <a:endParaRPr lang="en-US" altLang="en-US" sz="1200" dirty="0">
              <a:solidFill>
                <a:schemeClr val="tx1"/>
              </a:solidFill>
            </a:endParaRPr>
          </a:p>
          <a:p>
            <a:pPr lvl="1">
              <a:spcBef>
                <a:spcPts val="0"/>
              </a:spcBef>
              <a:buFont typeface="Arial" panose="020B0604020202020204" pitchFamily="34" charset="0"/>
              <a:buChar char="•"/>
            </a:pPr>
            <a:endParaRPr lang="en-US" altLang="en-US" sz="1600" dirty="0">
              <a:solidFill>
                <a:schemeClr val="tx1"/>
              </a:solidFill>
            </a:endParaRP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marL="1828800" lvl="4" indent="0">
              <a:spcBef>
                <a:spcPts val="0"/>
              </a:spcBef>
            </a:pPr>
            <a:endParaRPr lang="en-US" altLang="en-US" sz="12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With different audience from teleconference I will review (quickly) what has transpired since the last f2f. </a:t>
            </a:r>
            <a:endParaRPr lang="en-US" sz="1800" dirty="0"/>
          </a:p>
          <a:p>
            <a:pPr marL="685800" lvl="1">
              <a:buFont typeface="Arial" panose="020B0604020202020204" pitchFamily="34" charset="0"/>
              <a:buChar char="•"/>
            </a:pPr>
            <a:r>
              <a:rPr lang="en-US" sz="1600" dirty="0"/>
              <a:t>U.S. DoT Releases RFC on V2X Communications </a:t>
            </a:r>
          </a:p>
          <a:p>
            <a:pPr marL="1085850" lvl="2">
              <a:spcBef>
                <a:spcPts val="0"/>
              </a:spcBef>
              <a:buFont typeface="Arial" panose="020B0604020202020204" pitchFamily="34" charset="0"/>
              <a:buChar char="•"/>
            </a:pPr>
            <a:r>
              <a:rPr lang="en-US" dirty="0"/>
              <a:t>Comments:  </a:t>
            </a:r>
            <a:r>
              <a:rPr lang="en-US" dirty="0">
                <a:hlinkClick r:id="rId2"/>
              </a:rPr>
              <a:t>https://www.regulations.gov/document?D=DOT-OST-2018-0210-0001</a:t>
            </a:r>
            <a:r>
              <a:rPr lang="en-US" dirty="0"/>
              <a:t> </a:t>
            </a:r>
          </a:p>
          <a:p>
            <a:pPr marL="1085850" lvl="2">
              <a:spcBef>
                <a:spcPts val="0"/>
              </a:spcBef>
              <a:buFont typeface="Arial" panose="020B0604020202020204" pitchFamily="34" charset="0"/>
              <a:buChar char="•"/>
            </a:pPr>
            <a:r>
              <a:rPr lang="en-US" dirty="0"/>
              <a:t>Status of our comments: 133 on the DoT site above. (our date is 2/22)</a:t>
            </a:r>
          </a:p>
          <a:p>
            <a:pPr marL="2457450" lvl="5">
              <a:spcBef>
                <a:spcPts val="0"/>
              </a:spcBef>
              <a:buFont typeface="Arial" panose="020B0604020202020204" pitchFamily="34" charset="0"/>
              <a:buChar char="•"/>
            </a:pPr>
            <a:endParaRPr lang="en-US" sz="1050" dirty="0"/>
          </a:p>
          <a:p>
            <a:pPr lvl="1">
              <a:spcBef>
                <a:spcPts val="0"/>
              </a:spcBef>
              <a:buFont typeface="Arial" panose="020B0604020202020204" pitchFamily="34" charset="0"/>
              <a:buChar char="•"/>
            </a:pPr>
            <a:r>
              <a:rPr lang="en-AU" sz="1600" dirty="0"/>
              <a:t>ACMA - Proposed updates to class licensing arrangements supporting 5G and other technology innovations</a:t>
            </a:r>
          </a:p>
          <a:p>
            <a:pPr lvl="2">
              <a:spcBef>
                <a:spcPts val="0"/>
              </a:spcBef>
              <a:buFont typeface="Arial" panose="020B0604020202020204" pitchFamily="34" charset="0"/>
              <a:buChar char="•"/>
            </a:pPr>
            <a:r>
              <a:rPr lang="en-AU" dirty="0"/>
              <a:t>For more details see </a:t>
            </a:r>
            <a:r>
              <a:rPr lang="en-US" u="sng" dirty="0">
                <a:hlinkClick r:id="rId3"/>
              </a:rPr>
              <a:t>IFC 45/2018 Class licensing updates: Supporting 5G and other technology innovations</a:t>
            </a:r>
            <a:endParaRPr lang="en-US" u="sng" dirty="0"/>
          </a:p>
          <a:p>
            <a:pPr lvl="2">
              <a:spcBef>
                <a:spcPts val="0"/>
              </a:spcBef>
              <a:buFont typeface="Arial" panose="020B0604020202020204" pitchFamily="34" charset="0"/>
              <a:buChar char="•"/>
            </a:pPr>
            <a:r>
              <a:rPr lang="en-US" dirty="0"/>
              <a:t>Status of our comments: 18 comments now on line, link above.</a:t>
            </a:r>
          </a:p>
          <a:p>
            <a:pPr lvl="5">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sz="1800" dirty="0"/>
              <a:t>5GAA claims their test report is incorrect.</a:t>
            </a:r>
          </a:p>
          <a:p>
            <a:pPr lvl="2">
              <a:spcBef>
                <a:spcPts val="0"/>
              </a:spcBef>
              <a:buFont typeface="Arial" panose="020B0604020202020204" pitchFamily="34" charset="0"/>
              <a:buChar char="•"/>
            </a:pPr>
            <a:r>
              <a:rPr lang="en-US" dirty="0"/>
              <a:t>They announced their devices did not utilize receive antenna diversity... </a:t>
            </a:r>
          </a:p>
          <a:p>
            <a:pPr lvl="3">
              <a:spcBef>
                <a:spcPts val="0"/>
              </a:spcBef>
              <a:buFont typeface="Arial" panose="020B0604020202020204" pitchFamily="34" charset="0"/>
              <a:buChar char="•"/>
            </a:pPr>
            <a:r>
              <a:rPr lang="en-US" dirty="0"/>
              <a:t>(no mention though the test report was for 10 MHz and they asked for 20 </a:t>
            </a:r>
            <a:r>
              <a:rPr lang="en-US" dirty="0" err="1"/>
              <a:t>MHz.</a:t>
            </a:r>
            <a:r>
              <a:rPr lang="en-US" dirty="0"/>
              <a:t>)  </a:t>
            </a:r>
          </a:p>
          <a:p>
            <a:pPr lvl="2">
              <a:spcBef>
                <a:spcPts val="0"/>
              </a:spcBef>
              <a:buFont typeface="Arial" panose="020B0604020202020204" pitchFamily="34" charset="0"/>
              <a:buChar char="•"/>
            </a:pPr>
            <a:r>
              <a:rPr lang="en-US" altLang="en-US" sz="1600" dirty="0"/>
              <a:t>But </a:t>
            </a:r>
            <a:r>
              <a:rPr lang="en-US" altLang="en-US" sz="1600" i="1" dirty="0"/>
              <a:t>they</a:t>
            </a:r>
            <a:r>
              <a:rPr lang="en-US" altLang="en-US" sz="1600" dirty="0"/>
              <a:t> say </a:t>
            </a:r>
            <a:r>
              <a:rPr lang="en-US" altLang="en-US" sz="1600" i="1" dirty="0"/>
              <a:t>their</a:t>
            </a:r>
            <a:r>
              <a:rPr lang="en-US" altLang="en-US" sz="1600" dirty="0"/>
              <a:t> conclusions are still valid... … …</a:t>
            </a:r>
            <a:endParaRPr lang="en-US" altLang="en-US" dirty="0"/>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3036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600" dirty="0"/>
              <a:t>  </a:t>
            </a:r>
            <a:endParaRPr lang="en-US" altLang="en-US" sz="14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600" dirty="0"/>
              <a:t>  </a:t>
            </a:r>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solidFill>
                  <a:schemeClr val="tx1"/>
                </a:solidFill>
              </a:rPr>
              <a:t>We recessed until Thursday AM1,  at </a:t>
            </a:r>
            <a:r>
              <a:rPr lang="en-US" altLang="en-US" sz="2000" dirty="0">
                <a:solidFill>
                  <a:schemeClr val="tx1"/>
                </a:solidFill>
                <a:highlight>
                  <a:srgbClr val="FFFF00"/>
                </a:highlight>
              </a:rPr>
              <a:t>11:_____</a:t>
            </a:r>
            <a:r>
              <a:rPr lang="en-US" altLang="en-US" sz="2000" dirty="0">
                <a:solidFill>
                  <a:schemeClr val="tx1"/>
                </a:solidFill>
              </a:rPr>
              <a:t>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600" dirty="0"/>
              <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600" dirty="0"/>
              <a:t>Call for a recording secretary: </a:t>
            </a:r>
            <a:r>
              <a:rPr lang="en-US" altLang="en-US" sz="1600" dirty="0">
                <a:solidFill>
                  <a:schemeClr val="bg1">
                    <a:lumMod val="75000"/>
                  </a:schemeClr>
                </a:solidFill>
              </a:rPr>
              <a:t>Peter Ecclesine </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dirty="0"/>
              <a:t> </a:t>
            </a:r>
          </a:p>
          <a:p>
            <a:pPr>
              <a:buFont typeface="Arial" panose="020B0604020202020204" pitchFamily="34" charset="0"/>
              <a:buChar char="•"/>
            </a:pPr>
            <a:r>
              <a:rPr lang="en-US" altLang="en-US" sz="2000" dirty="0"/>
              <a:t>Teleconferences moving forward</a:t>
            </a:r>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Vice Chair is directed to conduct, as necessary, teleconferences on Thursdays at 15:00 ET through 29 July 2019</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endParaRPr lang="en-US" dirty="0">
              <a:solidFill>
                <a:schemeClr val="bg1">
                  <a:lumMod val="75000"/>
                </a:schemeClr>
              </a:solidFill>
            </a:endParaRPr>
          </a:p>
          <a:p>
            <a:pPr lvl="1">
              <a:buFont typeface="Arial" panose="020B0604020202020204" pitchFamily="34" charset="0"/>
              <a:buChar char="•"/>
            </a:pPr>
            <a:r>
              <a:rPr lang="en-US" dirty="0"/>
              <a:t>Seconded by: 	</a:t>
            </a:r>
            <a:endParaRPr lang="en-US" dirty="0">
              <a:solidFill>
                <a:schemeClr val="bg1">
                  <a:lumMod val="75000"/>
                </a:schemeClr>
              </a:solidFill>
            </a:endParaRPr>
          </a:p>
          <a:p>
            <a:pPr lvl="1">
              <a:buFont typeface="Arial" panose="020B0604020202020204" pitchFamily="34" charset="0"/>
              <a:buChar char="•"/>
            </a:pPr>
            <a:r>
              <a:rPr lang="en-US" dirty="0"/>
              <a:t>Discussion?  </a:t>
            </a:r>
            <a:r>
              <a:rPr lang="en-US" dirty="0">
                <a:solidFill>
                  <a:schemeClr val="bg1">
                    <a:lumMod val="75000"/>
                  </a:schemeClr>
                </a:solidFill>
              </a:rPr>
              <a:t>None</a:t>
            </a:r>
          </a:p>
          <a:p>
            <a:pPr lvl="1">
              <a:buFont typeface="Arial" panose="020B0604020202020204" pitchFamily="34" charset="0"/>
              <a:buChar char="•"/>
            </a:pPr>
            <a:r>
              <a:rPr lang="en-US" dirty="0">
                <a:solidFill>
                  <a:schemeClr val="bg1">
                    <a:lumMod val="75000"/>
                  </a:schemeClr>
                </a:solidFill>
              </a:rPr>
              <a:t>Passed by Unanimous Consent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1600" dirty="0">
                <a:solidFill>
                  <a:schemeClr val="bg1">
                    <a:lumMod val="75000"/>
                  </a:schemeClr>
                </a:solidFill>
              </a:rPr>
              <a:t>Nothing specific at this time.  </a:t>
            </a:r>
          </a:p>
          <a:p>
            <a:pPr>
              <a:buFont typeface="Arial" panose="020B0604020202020204" pitchFamily="34" charset="0"/>
              <a:buChar char="•"/>
            </a:pPr>
            <a:endParaRPr lang="en-US" sz="1600" dirty="0">
              <a:solidFill>
                <a:schemeClr val="bg1">
                  <a:lumMod val="65000"/>
                </a:schemeClr>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solidFill>
                  <a:schemeClr val="bg1">
                    <a:lumMod val="75000"/>
                  </a:schemeClr>
                </a:solidFill>
              </a:rPr>
              <a:t>None </a:t>
            </a:r>
          </a:p>
          <a:p>
            <a:pPr>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a:t>
            </a:r>
          </a:p>
          <a:p>
            <a:pPr lvl="2"/>
            <a:r>
              <a:rPr lang="en-US" sz="2200" dirty="0"/>
              <a:t>No – 	</a:t>
            </a:r>
          </a:p>
          <a:p>
            <a:pPr lvl="1"/>
            <a:r>
              <a:rPr lang="en-US" dirty="0"/>
              <a:t>Like the Social –  		 </a:t>
            </a:r>
          </a:p>
          <a:p>
            <a:pPr lvl="1"/>
            <a:r>
              <a:rPr lang="en-US" dirty="0"/>
              <a:t>Disliked the Social –  	 </a:t>
            </a:r>
          </a:p>
          <a:p>
            <a:pPr lvl="1"/>
            <a:r>
              <a:rPr lang="en-US" dirty="0"/>
              <a:t>Did not go to Social – 	</a:t>
            </a:r>
            <a:r>
              <a:rPr lang="en-US" sz="1800" dirty="0"/>
              <a:t> </a:t>
            </a:r>
          </a:p>
          <a:p>
            <a:pPr>
              <a:buFont typeface="Arial" panose="020B0604020202020204" pitchFamily="34" charset="0"/>
              <a:buChar char="•"/>
            </a:pPr>
            <a:endParaRPr lang="en-US" sz="1800" dirty="0">
              <a:solidFill>
                <a:schemeClr val="bg1">
                  <a:lumMod val="75000"/>
                </a:schemeClr>
              </a:solidFill>
            </a:endParaRPr>
          </a:p>
          <a:p>
            <a:pPr marL="0" indent="0"/>
            <a:r>
              <a:rPr lang="en-US" sz="1800" dirty="0">
                <a:solidFill>
                  <a:schemeClr val="tx1"/>
                </a:solidFill>
              </a:rPr>
              <a:t>#2 – </a:t>
            </a:r>
            <a:r>
              <a:rPr lang="en-US" sz="1800" b="0" dirty="0">
                <a:solidFill>
                  <a:schemeClr val="tx1"/>
                </a:solidFill>
              </a:rPr>
              <a:t>is it worth exploring Australia for a meeting in the future?  (meeting costs and all.)</a:t>
            </a:r>
          </a:p>
          <a:p>
            <a:pPr marL="0" indent="0"/>
            <a:r>
              <a:rPr lang="en-US" sz="1800" b="0" dirty="0">
                <a:solidFill>
                  <a:schemeClr val="tx1"/>
                </a:solidFill>
              </a:rPr>
              <a:t>	Yes –</a:t>
            </a:r>
          </a:p>
          <a:p>
            <a:pPr marL="0" indent="0"/>
            <a:r>
              <a:rPr lang="en-US" sz="1800" b="0" dirty="0">
                <a:solidFill>
                  <a:schemeClr val="tx1"/>
                </a:solidFill>
              </a:rPr>
              <a:t>	No --</a:t>
            </a: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21992" y="12954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44 (9 on EC)</a:t>
            </a:r>
            <a:r>
              <a:rPr lang="en-US" altLang="en-US" sz="1800" dirty="0">
                <a:solidFill>
                  <a:schemeClr val="tx1"/>
                </a:solidFill>
              </a:rPr>
              <a:t>;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12-14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413431842"/>
              </p:ext>
            </p:extLst>
          </p:nvPr>
        </p:nvGraphicFramePr>
        <p:xfrm>
          <a:off x="7248852" y="5794375"/>
          <a:ext cx="2044694" cy="771525"/>
        </p:xfrm>
        <a:graphic>
          <a:graphicData uri="http://schemas.openxmlformats.org/presentationml/2006/ole">
            <mc:AlternateContent xmlns:mc="http://schemas.openxmlformats.org/markup-compatibility/2006">
              <mc:Choice xmlns:v="urn:schemas-microsoft-com:vml" Requires="v">
                <p:oleObj spid="_x0000_s613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48852" y="5794375"/>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21 Mar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08:____ local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Time slots, Tuesday AM2 and Thursday AM1</a:t>
            </a:r>
          </a:p>
          <a:p>
            <a:pPr>
              <a:buFont typeface="Arial" panose="020B0604020202020204" pitchFamily="34" charset="0"/>
              <a:buChar char="•"/>
            </a:pPr>
            <a:r>
              <a:rPr lang="en-US"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12-14 March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12-14 March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Plenary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12-14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a:t>
            </a:r>
            <a:r>
              <a:rPr lang="en-US" altLang="en-US" sz="1400" dirty="0">
                <a:solidFill>
                  <a:schemeClr val="bg1">
                    <a:lumMod val="85000"/>
                  </a:schemeClr>
                </a:solidFill>
              </a:rPr>
              <a:t>, Peter E</a:t>
            </a:r>
            <a:r>
              <a:rPr lang="en-US" altLang="en-US" sz="1400" dirty="0">
                <a:solidFill>
                  <a:schemeClr val="bg1">
                    <a:lumMod val="75000"/>
                  </a:schemeClr>
                </a:solidFill>
              </a:rPr>
              <a:t>.</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err="1">
                <a:solidFill>
                  <a:schemeClr val="tx1"/>
                </a:solidFill>
              </a:rPr>
              <a:t>Ofcom</a:t>
            </a:r>
            <a:r>
              <a:rPr lang="en-US" altLang="en-US" sz="1400" dirty="0">
                <a:solidFill>
                  <a:schemeClr val="tx1"/>
                </a:solidFill>
              </a:rPr>
              <a:t> consultation</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Agenda for Thursday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Teleconferences moving forward</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this week</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err="1"/>
              <a:t>Ofcom</a:t>
            </a:r>
            <a:r>
              <a:rPr lang="en-US" sz="1400" b="0" dirty="0"/>
              <a:t> Consultation on enabling opportunities for innovation, </a:t>
            </a:r>
          </a:p>
          <a:p>
            <a:pPr lvl="1">
              <a:spcBef>
                <a:spcPts val="0"/>
              </a:spcBef>
              <a:buFont typeface="Arial" panose="020B0604020202020204" pitchFamily="34" charset="0"/>
              <a:buChar char="•"/>
            </a:pPr>
            <a:r>
              <a:rPr lang="en-US" sz="1400" dirty="0"/>
              <a:t>Includes 2390-2400 MHz</a:t>
            </a:r>
          </a:p>
          <a:p>
            <a:pPr lvl="1">
              <a:spcBef>
                <a:spcPts val="0"/>
              </a:spcBef>
              <a:buFont typeface="Arial" panose="020B0604020202020204" pitchFamily="34" charset="0"/>
              <a:buChar char="•"/>
            </a:pPr>
            <a:endParaRPr lang="en-US" sz="1000" b="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FCC Open meeting, 15 March, this Friday. </a:t>
            </a:r>
            <a:r>
              <a:rPr lang="en-US" alt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R&amp;O - </a:t>
            </a:r>
            <a:r>
              <a:rPr lang="en-US" sz="1400" dirty="0"/>
              <a:t>Spectrum Horizons, &gt; 95 GHz including 300GHz</a:t>
            </a:r>
          </a:p>
          <a:p>
            <a:pPr lvl="2">
              <a:spcBef>
                <a:spcPts val="0"/>
              </a:spcBef>
              <a:buFont typeface="Arial" panose="020B0604020202020204" pitchFamily="34" charset="0"/>
              <a:buChar char="•"/>
            </a:pPr>
            <a:r>
              <a:rPr lang="en-US" sz="1400" dirty="0"/>
              <a:t>NPRM Expanding Broadband to the 896 / 935 MHz PLMR Band</a:t>
            </a:r>
          </a:p>
          <a:p>
            <a:pPr lvl="1">
              <a:spcBef>
                <a:spcPts val="0"/>
              </a:spcBef>
              <a:buFont typeface="Arial" panose="020B0604020202020204" pitchFamily="34" charset="0"/>
              <a:buChar char="•"/>
            </a:pPr>
            <a:r>
              <a:rPr lang="en-US" sz="1400" dirty="0"/>
              <a:t>FCC NPRM 18-295 , 6 GHz Reply Comments due Monday the 18</a:t>
            </a:r>
            <a:r>
              <a:rPr lang="en-US" sz="1400" baseline="30000" dirty="0"/>
              <a:t>th</a:t>
            </a:r>
            <a:r>
              <a:rPr lang="en-US" sz="1400" dirty="0"/>
              <a:t>. </a:t>
            </a:r>
          </a:p>
          <a:p>
            <a:pPr lvl="1">
              <a:spcBef>
                <a:spcPts val="0"/>
              </a:spcBef>
              <a:buFont typeface="Arial" panose="020B0604020202020204" pitchFamily="34" charset="0"/>
              <a:buChar char="•"/>
            </a:pPr>
            <a:r>
              <a:rPr lang="en-US" sz="1400" dirty="0" err="1"/>
              <a:t>USDoT</a:t>
            </a:r>
            <a:r>
              <a:rPr lang="en-US" sz="1400" dirty="0"/>
              <a:t> Next phases on DSRC Analysis. </a:t>
            </a:r>
          </a:p>
          <a:p>
            <a:pPr lvl="1">
              <a:spcBef>
                <a:spcPts val="0"/>
              </a:spcBef>
              <a:buFont typeface="Arial" panose="020B0604020202020204" pitchFamily="34" charset="0"/>
              <a:buChar char="•"/>
            </a:pPr>
            <a:r>
              <a:rPr lang="en-US" sz="1400" dirty="0"/>
              <a:t>Topics covered in Teleconferences since Jan.</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83089"/>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018076"/>
            <a:ext cx="8229602" cy="4821848"/>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0"/>
              </a:spcBef>
            </a:pPr>
            <a:r>
              <a:rPr lang="en-US" altLang="en-US" sz="1600" b="0" dirty="0"/>
              <a:t>		</a:t>
            </a:r>
            <a:r>
              <a:rPr lang="en-US" altLang="en-US" sz="1600" b="0" dirty="0">
                <a:solidFill>
                  <a:schemeClr val="tx1"/>
                </a:solidFill>
              </a:rPr>
              <a:t>Moved by:  	</a:t>
            </a:r>
            <a:endParaRPr lang="en-US" altLang="en-US" sz="1600" b="0" dirty="0">
              <a:solidFill>
                <a:schemeClr val="bg1">
                  <a:lumMod val="65000"/>
                </a:schemeClr>
              </a:solidFill>
            </a:endParaRPr>
          </a:p>
          <a:p>
            <a:pPr>
              <a:spcBef>
                <a:spcPts val="0"/>
              </a:spcBef>
            </a:pPr>
            <a:r>
              <a:rPr lang="en-US" altLang="en-US" sz="1600" b="0" dirty="0">
                <a:solidFill>
                  <a:schemeClr val="tx1"/>
                </a:solidFill>
              </a:rPr>
              <a:t>		Seconded by:	</a:t>
            </a:r>
            <a:endParaRPr lang="en-US" altLang="en-US" sz="1600" b="0" dirty="0">
              <a:solidFill>
                <a:schemeClr val="bg1">
                  <a:lumMod val="65000"/>
                </a:schemeClr>
              </a:solidFill>
            </a:endParaRPr>
          </a:p>
          <a:p>
            <a:pPr lvl="1">
              <a:spcBef>
                <a:spcPts val="0"/>
              </a:spcBef>
            </a:pPr>
            <a:r>
              <a:rPr lang="en-US" altLang="en-US" sz="1600" dirty="0">
                <a:solidFill>
                  <a:schemeClr val="tx1"/>
                </a:solidFill>
              </a:rPr>
              <a:t>Discussion?  	</a:t>
            </a:r>
            <a:r>
              <a:rPr lang="en-US" altLang="en-US" sz="1600" dirty="0">
                <a:solidFill>
                  <a:schemeClr val="bg1">
                    <a:lumMod val="75000"/>
                  </a:schemeClr>
                </a:solidFill>
              </a:rPr>
              <a:t>None</a:t>
            </a:r>
          </a:p>
          <a:p>
            <a:pPr lvl="1">
              <a:spcBef>
                <a:spcPts val="0"/>
              </a:spcBef>
            </a:pPr>
            <a:r>
              <a:rPr lang="en-US" altLang="en-US" sz="1600" dirty="0">
                <a:solidFill>
                  <a:schemeClr val="tx1"/>
                </a:solidFill>
              </a:rPr>
              <a:t>Vote:  </a:t>
            </a:r>
            <a:r>
              <a:rPr lang="en-US" altLang="en-US" sz="1600" dirty="0">
                <a:solidFill>
                  <a:schemeClr val="bg1">
                    <a:lumMod val="7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Interim meeting 15-17 January 2019 in document: </a:t>
            </a:r>
            <a:r>
              <a:rPr lang="en-US" sz="1600" b="0" u="sng" dirty="0">
                <a:hlinkClick r:id="rId2"/>
              </a:rPr>
              <a:t>https://mentor.ieee.org/802.18/dcn/19/18-19-0009-00-0000-minutes-stl-interim-15-17-jan-2019-rr-tag.docx</a:t>
            </a:r>
            <a:r>
              <a:rPr lang="en-US" sz="1600" b="0" u="sng" dirty="0"/>
              <a:t> </a:t>
            </a:r>
            <a:r>
              <a:rPr lang="en-US" sz="1600" b="0" dirty="0"/>
              <a:t> </a:t>
            </a:r>
            <a:r>
              <a:rPr lang="en-US" sz="1600" b="1" dirty="0"/>
              <a:t> Posted:   </a:t>
            </a:r>
            <a:r>
              <a:rPr lang="en-US" sz="1400" b="0" dirty="0"/>
              <a:t>18-Jan-2019 10:20:19 ET</a:t>
            </a:r>
          </a:p>
          <a:p>
            <a:pPr marL="0" indent="0">
              <a:spcBef>
                <a:spcPts val="0"/>
              </a:spcBef>
            </a:pPr>
            <a:r>
              <a:rPr lang="en-US" altLang="en-US" sz="1600" b="0" dirty="0">
                <a:solidFill>
                  <a:schemeClr val="tx1"/>
                </a:solidFill>
              </a:rPr>
              <a:t>	</a:t>
            </a:r>
            <a:r>
              <a:rPr lang="en-US" altLang="en-US" sz="1600" dirty="0">
                <a:solidFill>
                  <a:schemeClr val="tx1"/>
                </a:solidFill>
              </a:rPr>
              <a:t>Moved by:  	</a:t>
            </a:r>
            <a:endParaRPr lang="en-US" altLang="en-US" sz="1600" dirty="0">
              <a:solidFill>
                <a:schemeClr val="bg1">
                  <a:lumMod val="65000"/>
                </a:schemeClr>
              </a:solidFill>
            </a:endParaRPr>
          </a:p>
          <a:p>
            <a:pPr>
              <a:spcBef>
                <a:spcPts val="0"/>
              </a:spcBef>
            </a:pPr>
            <a:r>
              <a:rPr lang="en-US" altLang="en-US" sz="1600" dirty="0">
                <a:solidFill>
                  <a:schemeClr val="tx1"/>
                </a:solidFill>
              </a:rPr>
              <a:t>		Seconded by:	</a:t>
            </a:r>
          </a:p>
          <a:p>
            <a:pPr>
              <a:spcBef>
                <a:spcPts val="0"/>
              </a:spcBef>
            </a:pPr>
            <a:r>
              <a:rPr lang="en-US" altLang="en-US" sz="1600" b="1" dirty="0">
                <a:solidFill>
                  <a:schemeClr val="tx1"/>
                </a:solidFill>
              </a:rPr>
              <a:t>		</a:t>
            </a:r>
            <a:r>
              <a:rPr lang="en-US" altLang="en-US" sz="1600" b="1" dirty="0"/>
              <a:t>Discussion?  	</a:t>
            </a:r>
            <a:r>
              <a:rPr lang="en-US" altLang="en-US" sz="1600" b="0" dirty="0">
                <a:solidFill>
                  <a:schemeClr val="bg1">
                    <a:lumMod val="75000"/>
                  </a:schemeClr>
                </a:solidFill>
              </a:rPr>
              <a:t>None</a:t>
            </a:r>
          </a:p>
          <a:p>
            <a:pPr>
              <a:spcBef>
                <a:spcPts val="0"/>
              </a:spcBef>
            </a:pPr>
            <a:r>
              <a:rPr lang="en-US" altLang="en-US" sz="1600" dirty="0">
                <a:solidFill>
                  <a:schemeClr val="tx1"/>
                </a:solidFill>
              </a:rPr>
              <a:t>		</a:t>
            </a:r>
            <a:r>
              <a:rPr lang="en-US" altLang="en-US" sz="1600" b="1" dirty="0">
                <a:solidFill>
                  <a:schemeClr val="tx1"/>
                </a:solidFill>
              </a:rPr>
              <a:t>Vote:  </a:t>
            </a:r>
            <a:r>
              <a:rPr lang="en-US" altLang="en-US" sz="1600" b="0" dirty="0">
                <a:solidFill>
                  <a:schemeClr val="bg1">
                    <a:lumMod val="75000"/>
                  </a:schemeClr>
                </a:solidFill>
              </a:rPr>
              <a:t>Unanimous consent</a:t>
            </a:r>
            <a:endParaRPr lang="en-US" altLang="en-US" sz="800" b="0" dirty="0">
              <a:solidFill>
                <a:schemeClr val="tx1"/>
              </a:solidFill>
            </a:endParaRPr>
          </a:p>
          <a:p>
            <a:pPr>
              <a:spcBef>
                <a:spcPts val="0"/>
              </a:spcBef>
            </a:pPr>
            <a:endParaRPr lang="en-US" altLang="en-US" sz="800" dirty="0">
              <a:solidFill>
                <a:schemeClr val="tx1"/>
              </a:solidFill>
            </a:endParaRPr>
          </a:p>
          <a:p>
            <a:pPr>
              <a:spcBef>
                <a:spcPts val="0"/>
              </a:spcBef>
            </a:pPr>
            <a:endParaRPr lang="en-US" altLang="en-US" sz="800" dirty="0">
              <a:solidFill>
                <a:schemeClr val="tx1"/>
              </a:solidFill>
            </a:endParaRPr>
          </a:p>
          <a:p>
            <a:pPr>
              <a:buFont typeface="Arial" panose="020B0604020202020204" pitchFamily="34" charset="0"/>
              <a:buChar char="•"/>
            </a:pPr>
            <a:r>
              <a:rPr lang="en-US" altLang="en-US" sz="1800" dirty="0">
                <a:solidFill>
                  <a:schemeClr val="tx1"/>
                </a:solidFill>
              </a:rPr>
              <a:t>Is anyone able to help as the 802.18 Vice-Chair? </a:t>
            </a:r>
          </a:p>
          <a:p>
            <a:pPr lvl="1">
              <a:buFont typeface="Arial" panose="020B0604020202020204" pitchFamily="34" charset="0"/>
              <a:buChar char="•"/>
            </a:pPr>
            <a:r>
              <a:rPr lang="en-US" altLang="en-US" sz="1800" b="1" dirty="0">
                <a:solidFill>
                  <a:schemeClr val="tx1"/>
                </a:solidFill>
              </a:rPr>
              <a:t>Needs to be a member of the IEEE and also the SA, needs a declaration of term commitment and affiliation letters to the EC. </a:t>
            </a:r>
            <a:r>
              <a:rPr lang="en-US" altLang="en-US" sz="1100" dirty="0">
                <a:solidFill>
                  <a:schemeClr val="bg1"/>
                </a:solidFill>
              </a:rPr>
              <a:t>O</a:t>
            </a:r>
          </a:p>
          <a:p>
            <a:pPr>
              <a:buFont typeface="Arial" panose="020B0604020202020204" pitchFamily="34" charset="0"/>
              <a:buChar char="•"/>
            </a:pPr>
            <a:r>
              <a:rPr lang="en-US" altLang="en-US" sz="1800" dirty="0">
                <a:solidFill>
                  <a:schemeClr val="tx1"/>
                </a:solidFill>
              </a:rPr>
              <a:t>Is anyone able to help as the 802.18 Secretary? </a:t>
            </a:r>
          </a:p>
          <a:p>
            <a:pPr lvl="1">
              <a:buFont typeface="Arial" panose="020B0604020202020204" pitchFamily="34" charset="0"/>
              <a:buChar char="•"/>
            </a:pPr>
            <a:r>
              <a:rPr lang="en-US" altLang="en-US" sz="1800" b="1" dirty="0">
                <a:solidFill>
                  <a:schemeClr val="tx1"/>
                </a:solidFill>
              </a:rPr>
              <a:t>Secretary must be IEEE SA member</a:t>
            </a:r>
            <a:r>
              <a:rPr lang="en-US" altLang="en-US" sz="1800" dirty="0">
                <a:solidFill>
                  <a:schemeClr val="tx1"/>
                </a:solidFill>
              </a:rPr>
              <a:t>, though letters are not needed. </a:t>
            </a:r>
          </a:p>
          <a:p>
            <a:pPr>
              <a:spcBef>
                <a:spcPts val="0"/>
              </a:spcBef>
            </a:pPr>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12-14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12-14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18-21 June, Sophia Antipolis ,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Last week: Consultant approved the 5 GHz standard and then an EC staff member opposed. </a:t>
            </a:r>
          </a:p>
          <a:p>
            <a:pPr lvl="1">
              <a:spcBef>
                <a:spcPts val="0"/>
              </a:spcBef>
              <a:buFont typeface="Arial" panose="020B0604020202020204" pitchFamily="34" charset="0"/>
              <a:buChar char="•"/>
            </a:pPr>
            <a:r>
              <a:rPr lang="en-US" sz="1600" dirty="0">
                <a:solidFill>
                  <a:schemeClr val="tx1"/>
                </a:solidFill>
              </a:rPr>
              <a:t>Bran (19)102003 has an adaptivity document on NR-U, good one to review for next week’s Plenary.   802.11 Co-ex SC liaison has not been sent yet.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__</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9836235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33536</TotalTime>
  <Words>3114</Words>
  <Application>Microsoft Office PowerPoint</Application>
  <PresentationFormat>On-screen Show (4:3)</PresentationFormat>
  <Paragraphs>509</Paragraphs>
  <Slides>28</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6" baseType="lpstr">
      <vt:lpstr>Arial</vt:lpstr>
      <vt:lpstr>Calibri</vt:lpstr>
      <vt:lpstr>Helvetica</vt:lpstr>
      <vt:lpstr>Monotype Sorts</vt:lpstr>
      <vt:lpstr>Times New Roman</vt:lpstr>
      <vt:lpstr>Office Theme</vt:lpstr>
      <vt:lpstr>Document</vt:lpstr>
      <vt:lpstr>Presentation</vt:lpstr>
      <vt:lpstr>IEEE 802.18 RR-TAG Plenary Agenda</vt:lpstr>
      <vt:lpstr>Call to Order / Administrative Items</vt:lpstr>
      <vt:lpstr>Other Guidelines for IEEE WG Meetings</vt:lpstr>
      <vt:lpstr>Participation in IEEE 802 Meetings</vt:lpstr>
      <vt:lpstr>Agenda for Plenary </vt:lpstr>
      <vt:lpstr>Administrative – Motions and more</vt:lpstr>
      <vt:lpstr>Responsibilities of WG Vice Chair</vt:lpstr>
      <vt:lpstr>Responsibilities of WG Secretary</vt:lpstr>
      <vt:lpstr>EU items to share -1</vt:lpstr>
      <vt:lpstr>EU items to share -2 </vt:lpstr>
      <vt:lpstr>Ofcom_Enabling-opportunities-for-innovation_2.4GHz</vt:lpstr>
      <vt:lpstr>General Discussion Items</vt:lpstr>
      <vt:lpstr>General Discussion Items</vt:lpstr>
      <vt:lpstr>General Discussion Items</vt:lpstr>
      <vt:lpstr>Recess</vt:lpstr>
      <vt:lpstr>Thursday Agenda</vt:lpstr>
      <vt:lpstr>Teleconferences</vt:lpstr>
      <vt:lpstr>Actions Required</vt:lpstr>
      <vt:lpstr>Any Other Business</vt:lpstr>
      <vt:lpstr>Adjourn</vt:lpstr>
      <vt:lpstr>PowerPoint Presentation</vt:lpstr>
      <vt:lpstr>Responsibilities of Working Group Officers</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1293</cp:revision>
  <cp:lastPrinted>1601-01-01T00:00:00Z</cp:lastPrinted>
  <dcterms:created xsi:type="dcterms:W3CDTF">2016-03-03T14:54:45Z</dcterms:created>
  <dcterms:modified xsi:type="dcterms:W3CDTF">2019-03-11T02:05:12Z</dcterms:modified>
</cp:coreProperties>
</file>