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516" r:id="rId6"/>
    <p:sldId id="559" r:id="rId7"/>
    <p:sldId id="517" r:id="rId8"/>
    <p:sldId id="486" r:id="rId9"/>
    <p:sldId id="563" r:id="rId10"/>
    <p:sldId id="560" r:id="rId11"/>
    <p:sldId id="562" r:id="rId12"/>
    <p:sldId id="524" r:id="rId13"/>
    <p:sldId id="498" r:id="rId14"/>
    <p:sldId id="402" r:id="rId15"/>
    <p:sldId id="403" r:id="rId16"/>
    <p:sldId id="561" r:id="rId17"/>
    <p:sldId id="533" r:id="rId18"/>
    <p:sldId id="477" r:id="rId19"/>
    <p:sldId id="509" r:id="rId20"/>
    <p:sldId id="523" r:id="rId21"/>
    <p:sldId id="514" r:id="rId22"/>
    <p:sldId id="429"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53" autoAdjust="0"/>
  </p:normalViewPr>
  <p:slideViewPr>
    <p:cSldViewPr>
      <p:cViewPr varScale="1">
        <p:scale>
          <a:sx n="82" d="100"/>
          <a:sy n="82" d="100"/>
        </p:scale>
        <p:origin x="96" y="81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802.18-19/0029r01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ofcom.org.uk/consultations-and-statements/category-1/enabling-opportunities-for-innovation" TargetMode="External"/><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027-00-0000-draft-first-r-o-18-21-spectrum-horizons-95-ghz.pdf" TargetMode="External"/><Relationship Id="rId2" Type="http://schemas.openxmlformats.org/officeDocument/2006/relationships/hyperlink" Target="https://www.fcc.gov/document/promoting-innovation-spectrum-horizons-airwaves"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28-00-0000-draft-nprm-17-200-expanding-broadband-to-896-935-mhz.pdf" TargetMode="External"/><Relationship Id="rId4" Type="http://schemas.openxmlformats.org/officeDocument/2006/relationships/hyperlink" Target="https://www.fcc.gov/document/expanding-broadband-900-mhz-ban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acma.gov.au/theACMA/class-licensing-updates-supporting-5g-and-other-technology-innovations" TargetMode="External"/><Relationship Id="rId2" Type="http://schemas.openxmlformats.org/officeDocument/2006/relationships/hyperlink" Target="https://www.regulations.gov/document?D=DOT-OST-2018-0210-0001"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26-00-0000-minutes-28feb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March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7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2000" dirty="0"/>
              <a:t>FCC NPRM 18-295,  6 GHz</a:t>
            </a:r>
            <a:endParaRPr lang="en-US" sz="2000" dirty="0">
              <a:solidFill>
                <a:schemeClr val="tx1"/>
              </a:solidFill>
            </a:endParaRPr>
          </a:p>
          <a:p>
            <a:pPr lvl="1">
              <a:buFont typeface="Arial" panose="020B0604020202020204" pitchFamily="34" charset="0"/>
              <a:buChar char="•"/>
            </a:pPr>
            <a:r>
              <a:rPr lang="en-US" sz="1600" dirty="0">
                <a:solidFill>
                  <a:schemeClr val="tx1"/>
                </a:solidFill>
              </a:rPr>
              <a:t>Comments in:</a:t>
            </a:r>
          </a:p>
          <a:p>
            <a:pPr lvl="1">
              <a:spcBef>
                <a:spcPts val="0"/>
              </a:spcBef>
              <a:buFont typeface="Arial" panose="020B0604020202020204" pitchFamily="34" charset="0"/>
              <a:buChar char="•"/>
            </a:pPr>
            <a:r>
              <a:rPr lang="en-US" sz="1600" dirty="0">
                <a:solidFill>
                  <a:schemeClr val="tx1"/>
                </a:solidFill>
                <a:hlinkClick r:id="rId2"/>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Reply comments due 18 March, Monday after our Plenary.</a:t>
            </a:r>
          </a:p>
          <a:p>
            <a:pPr lvl="1">
              <a:spcBef>
                <a:spcPts val="0"/>
              </a:spcBef>
              <a:buFont typeface="Arial" panose="020B0604020202020204" pitchFamily="34" charset="0"/>
              <a:buChar char="•"/>
            </a:pPr>
            <a:r>
              <a:rPr lang="en-US" altLang="en-US" sz="1600" dirty="0">
                <a:solidFill>
                  <a:schemeClr val="tx1"/>
                </a:solidFill>
              </a:rPr>
              <a:t>There are 112 entities, into 88 unique filings, 1500+… pages </a:t>
            </a:r>
          </a:p>
          <a:p>
            <a:pPr lvl="1">
              <a:spcBef>
                <a:spcPts val="0"/>
              </a:spcBef>
              <a:buFont typeface="Arial" panose="020B0604020202020204" pitchFamily="34" charset="0"/>
              <a:buChar char="•"/>
            </a:pPr>
            <a:r>
              <a:rPr lang="en-US" altLang="en-US" sz="1600" dirty="0">
                <a:solidFill>
                  <a:schemeClr val="tx1"/>
                </a:solidFill>
              </a:rPr>
              <a:t>Anything to share this week: </a:t>
            </a:r>
          </a:p>
          <a:p>
            <a:pPr lvl="2">
              <a:spcBef>
                <a:spcPts val="0"/>
              </a:spcBef>
              <a:buFont typeface="Arial" panose="020B0604020202020204" pitchFamily="34" charset="0"/>
              <a:buChar char="•"/>
            </a:pPr>
            <a:r>
              <a:rPr lang="en-US" altLang="en-US" sz="1400" dirty="0">
                <a:solidFill>
                  <a:schemeClr val="tx1"/>
                </a:solidFill>
              </a:rPr>
              <a:t>Nothing new.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Per added agenda item, the paper that OFCOM asked the industry to respond to is at: </a:t>
            </a:r>
          </a:p>
          <a:p>
            <a:pPr lvl="1">
              <a:spcBef>
                <a:spcPts val="0"/>
              </a:spcBef>
              <a:buFont typeface="Arial" panose="020B0604020202020204" pitchFamily="34" charset="0"/>
              <a:buChar char="•"/>
            </a:pPr>
            <a:r>
              <a:rPr lang="en-US" sz="1600" u="sng" dirty="0">
                <a:hlinkClick r:id="rId3"/>
              </a:rPr>
              <a:t>https://www.ofcom.org.uk/consultations-and-statements/category-1/enabling-opportunities-for-innovation</a:t>
            </a:r>
            <a:endParaRPr lang="en-US" sz="1600" u="sng" dirty="0"/>
          </a:p>
          <a:p>
            <a:pPr lvl="1">
              <a:spcBef>
                <a:spcPts val="0"/>
              </a:spcBef>
              <a:buFont typeface="Arial" panose="020B0604020202020204" pitchFamily="34" charset="0"/>
              <a:buChar char="•"/>
            </a:pPr>
            <a:r>
              <a:rPr lang="en-US" sz="1600" dirty="0"/>
              <a:t>Response due by March 12</a:t>
            </a:r>
            <a:r>
              <a:rPr lang="en-US" sz="1600" baseline="30000" dirty="0"/>
              <a:t>th</a:t>
            </a:r>
            <a:r>
              <a:rPr lang="en-US" sz="1600" dirty="0"/>
              <a:t>,  completed using  </a:t>
            </a:r>
            <a:r>
              <a:rPr lang="en-US" sz="1600" u="sng" dirty="0">
                <a:hlinkClick r:id="rId4"/>
              </a:rPr>
              <a:t>consultation responses form (RTF, 1.5 MB)</a:t>
            </a:r>
            <a:r>
              <a:rPr lang="en-US" sz="1600" dirty="0"/>
              <a:t>.</a:t>
            </a:r>
          </a:p>
          <a:p>
            <a:pPr lvl="1">
              <a:spcBef>
                <a:spcPts val="0"/>
              </a:spcBef>
              <a:buFont typeface="Arial" panose="020B0604020202020204" pitchFamily="34" charset="0"/>
              <a:buChar char="•"/>
            </a:pPr>
            <a:r>
              <a:rPr lang="en-US" sz="1600" dirty="0"/>
              <a:t>The 2390-2400 MHz discussion starts around page 35</a:t>
            </a:r>
          </a:p>
          <a:p>
            <a:pPr lvl="1">
              <a:spcBef>
                <a:spcPts val="0"/>
              </a:spcBef>
              <a:buFont typeface="Arial" panose="020B0604020202020204" pitchFamily="34" charset="0"/>
              <a:buChar char="•"/>
            </a:pPr>
            <a:r>
              <a:rPr lang="en-US" sz="1600" dirty="0"/>
              <a:t>Handsets 23 dBm, base stations to 42 dBm, some other IOT considerations</a:t>
            </a:r>
          </a:p>
          <a:p>
            <a:pPr>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07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spcBef>
                <a:spcPts val="0"/>
              </a:spcBef>
              <a:buFont typeface="Arial" panose="020B0604020202020204" pitchFamily="34" charset="0"/>
              <a:buChar char="•"/>
            </a:pPr>
            <a:r>
              <a:rPr lang="en-US" altLang="en-US" sz="2000" dirty="0">
                <a:solidFill>
                  <a:schemeClr val="tx1"/>
                </a:solidFill>
              </a:rPr>
              <a:t>Plenary next week: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An 802.11 liaison is needed for Monday’s opening and Wednesday’s mid-week.  </a:t>
            </a:r>
          </a:p>
          <a:p>
            <a:pPr lvl="1">
              <a:spcBef>
                <a:spcPts val="0"/>
              </a:spcBef>
              <a:buFont typeface="Arial" panose="020B0604020202020204" pitchFamily="34" charset="0"/>
              <a:buChar char="•"/>
            </a:pPr>
            <a:r>
              <a:rPr lang="en-US" altLang="en-US" sz="1400" dirty="0">
                <a:solidFill>
                  <a:schemeClr val="tx1"/>
                </a:solidFill>
              </a:rPr>
              <a:t>Anyone?  -  Will let 802.11 chair know someone will be there to talk to the .18 slides, etc. </a:t>
            </a:r>
          </a:p>
          <a:p>
            <a:pPr lvl="4">
              <a:spcBef>
                <a:spcPts val="0"/>
              </a:spcBef>
              <a:buFont typeface="Arial" panose="020B0604020202020204" pitchFamily="34" charset="0"/>
              <a:buChar char="•"/>
            </a:pPr>
            <a:endParaRPr lang="en-US" altLang="en-US" sz="10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Anything we should cover next week at the Plenary? </a:t>
            </a:r>
          </a:p>
          <a:p>
            <a:pPr lvl="1">
              <a:spcBef>
                <a:spcPts val="0"/>
              </a:spcBef>
              <a:buFont typeface="Arial" panose="020B0604020202020204" pitchFamily="34" charset="0"/>
              <a:buChar char="•"/>
            </a:pPr>
            <a:r>
              <a:rPr lang="en-US" altLang="en-US" sz="1600" dirty="0">
                <a:solidFill>
                  <a:schemeClr val="tx1"/>
                </a:solidFill>
              </a:rPr>
              <a:t>Nothing came up   </a:t>
            </a:r>
          </a:p>
          <a:p>
            <a:pPr>
              <a:spcBef>
                <a:spcPts val="0"/>
              </a:spcBef>
              <a:buFont typeface="Arial" panose="020B0604020202020204" pitchFamily="34" charset="0"/>
              <a:buChar char="•"/>
            </a:pPr>
            <a:r>
              <a:rPr lang="en-US" altLang="en-US" sz="1800" dirty="0">
                <a:solidFill>
                  <a:schemeClr val="tx1"/>
                </a:solidFill>
              </a:rPr>
              <a:t>With different audience from teleconferences I will review (quickly) what has transpired since the last f2f, less the weekly EU updates. </a:t>
            </a:r>
            <a:endParaRPr lang="en-US" sz="1800" dirty="0"/>
          </a:p>
          <a:p>
            <a:pPr lvl="1">
              <a:spcBef>
                <a:spcPts val="600"/>
              </a:spcBef>
              <a:buFont typeface="Arial" panose="020B0604020202020204" pitchFamily="34" charset="0"/>
              <a:buChar char="•"/>
            </a:pPr>
            <a:r>
              <a:rPr lang="en-US" sz="1400" dirty="0"/>
              <a:t>Comments done: </a:t>
            </a:r>
          </a:p>
          <a:p>
            <a:pPr lvl="2">
              <a:spcBef>
                <a:spcPts val="600"/>
              </a:spcBef>
              <a:buFont typeface="Arial" panose="020B0604020202020204" pitchFamily="34" charset="0"/>
              <a:buChar char="•"/>
            </a:pPr>
            <a:r>
              <a:rPr lang="en-US" sz="1400" dirty="0"/>
              <a:t>U.S. DoT RFC on V2X Communications</a:t>
            </a:r>
          </a:p>
          <a:p>
            <a:pPr lvl="3">
              <a:spcBef>
                <a:spcPts val="600"/>
              </a:spcBef>
              <a:buFont typeface="Arial" panose="020B0604020202020204" pitchFamily="34" charset="0"/>
              <a:buChar char="•"/>
            </a:pPr>
            <a:r>
              <a:rPr lang="en-US" altLang="en-US" sz="1400" dirty="0">
                <a:solidFill>
                  <a:schemeClr val="tx1"/>
                </a:solidFill>
              </a:rPr>
              <a:t>US DOT, phase 2 field trails. </a:t>
            </a:r>
          </a:p>
          <a:p>
            <a:pPr lvl="2">
              <a:spcBef>
                <a:spcPts val="600"/>
              </a:spcBef>
              <a:buFont typeface="Arial" panose="020B0604020202020204" pitchFamily="34" charset="0"/>
              <a:buChar char="•"/>
            </a:pPr>
            <a:r>
              <a:rPr lang="en-US" altLang="en-US" sz="1400" dirty="0"/>
              <a:t>ACMA consultation 5G &amp; 60GHz band</a:t>
            </a:r>
          </a:p>
          <a:p>
            <a:pPr lvl="1">
              <a:spcBef>
                <a:spcPts val="600"/>
              </a:spcBef>
              <a:buFont typeface="Arial" panose="020B0604020202020204" pitchFamily="34" charset="0"/>
              <a:buChar char="•"/>
            </a:pPr>
            <a:r>
              <a:rPr lang="en-US" altLang="en-US" sz="1400" dirty="0"/>
              <a:t>5GAA claims their test report is incorrect.</a:t>
            </a:r>
          </a:p>
          <a:p>
            <a:pPr lvl="1">
              <a:spcBef>
                <a:spcPts val="600"/>
              </a:spcBef>
              <a:buFont typeface="Arial" panose="020B0604020202020204" pitchFamily="34" charset="0"/>
              <a:buChar char="•"/>
            </a:pPr>
            <a:r>
              <a:rPr lang="en-US" sz="1400" dirty="0"/>
              <a:t>FCC Open meeting, 15 March, this Friday. </a:t>
            </a:r>
            <a:r>
              <a:rPr lang="en-US" altLang="en-US" sz="1400" dirty="0">
                <a:solidFill>
                  <a:schemeClr val="tx1"/>
                </a:solidFill>
              </a:rPr>
              <a:t> </a:t>
            </a:r>
          </a:p>
          <a:p>
            <a:pPr lvl="2">
              <a:spcBef>
                <a:spcPts val="600"/>
              </a:spcBef>
              <a:buFont typeface="Arial" panose="020B0604020202020204" pitchFamily="34" charset="0"/>
              <a:buChar char="•"/>
            </a:pPr>
            <a:r>
              <a:rPr lang="en-US" sz="1400" dirty="0">
                <a:solidFill>
                  <a:schemeClr val="tx1"/>
                </a:solidFill>
              </a:rPr>
              <a:t>R&amp;O - </a:t>
            </a:r>
            <a:r>
              <a:rPr lang="en-US" sz="1400" dirty="0"/>
              <a:t>Spectrum Horizons, &gt; 95 GHz including 300GHz</a:t>
            </a:r>
          </a:p>
          <a:p>
            <a:pPr lvl="2">
              <a:spcBef>
                <a:spcPts val="600"/>
              </a:spcBef>
              <a:buFont typeface="Arial" panose="020B0604020202020204" pitchFamily="34" charset="0"/>
              <a:buChar char="•"/>
            </a:pPr>
            <a:r>
              <a:rPr lang="en-US" sz="1400" dirty="0"/>
              <a:t>NPRM Expanding Broadband to the 896 / 935 MHz PLMR Band</a:t>
            </a:r>
          </a:p>
          <a:p>
            <a:pPr lvl="1">
              <a:spcBef>
                <a:spcPts val="600"/>
              </a:spcBef>
              <a:buFont typeface="Arial" panose="020B0604020202020204" pitchFamily="34" charset="0"/>
              <a:buChar char="•"/>
            </a:pPr>
            <a:r>
              <a:rPr lang="en-US" altLang="en-US" sz="1400" dirty="0">
                <a:solidFill>
                  <a:schemeClr val="tx1"/>
                </a:solidFill>
              </a:rPr>
              <a:t> FCC NPRM 18-295, 6GHz; Reply comments due the 18</a:t>
            </a:r>
            <a:r>
              <a:rPr lang="en-US" altLang="en-US" sz="1400" baseline="30000" dirty="0">
                <a:solidFill>
                  <a:schemeClr val="tx1"/>
                </a:solidFill>
              </a:rPr>
              <a:t>th</a:t>
            </a:r>
            <a:r>
              <a:rPr lang="en-US" altLang="en-US" sz="1400" dirty="0">
                <a:solidFill>
                  <a:schemeClr val="tx1"/>
                </a:solidFill>
              </a:rPr>
              <a:t>, next Monday. </a:t>
            </a: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07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3036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chemeClr val="tx1"/>
                </a:solidFill>
              </a:rPr>
              <a:t>Nothing specific at this time.  </a:t>
            </a:r>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07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tx1"/>
                </a:solidFill>
              </a:rPr>
              <a:t>None</a:t>
            </a:r>
            <a:r>
              <a:rPr lang="en-US" sz="1800" dirty="0">
                <a:solidFill>
                  <a:schemeClr val="bg1">
                    <a:lumMod val="75000"/>
                  </a:schemeClr>
                </a:solidFill>
              </a:rPr>
              <a:t>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15:44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a:t>
            </a:r>
          </a:p>
          <a:p>
            <a:pPr lvl="2">
              <a:buFont typeface="Arial" panose="020B0604020202020204" pitchFamily="34" charset="0"/>
              <a:buChar char="•"/>
            </a:pPr>
            <a:r>
              <a:rPr lang="en-US" sz="1400" dirty="0"/>
              <a:t>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Open meeting, 15 March</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2000" dirty="0"/>
              <a:t>Spectrum Horizons</a:t>
            </a:r>
          </a:p>
          <a:p>
            <a:pPr lvl="1">
              <a:buFont typeface="Arial" panose="020B0604020202020204" pitchFamily="34" charset="0"/>
              <a:buChar char="•"/>
            </a:pPr>
            <a:r>
              <a:rPr lang="en-US" sz="1600" b="0" dirty="0"/>
              <a:t>The Commission will consider a </a:t>
            </a:r>
            <a:r>
              <a:rPr lang="en-US" sz="1600" b="0" dirty="0">
                <a:hlinkClick r:id="rId2"/>
              </a:rPr>
              <a:t>First Report and Order</a:t>
            </a:r>
            <a:r>
              <a:rPr lang="en-US" sz="1600" b="0" dirty="0"/>
              <a:t> that would adopt rules to make available 21.2 GHz of spectrum above 95 GHz for unlicensed operations and create a new class of experimental licenses for the 95 GHz to 3 THz spectrum range. (ET Docket No. 18-21; RM-11795)</a:t>
            </a:r>
          </a:p>
          <a:p>
            <a:pPr lvl="1">
              <a:buFont typeface="Arial" panose="020B0604020202020204" pitchFamily="34" charset="0"/>
              <a:buChar char="•"/>
            </a:pPr>
            <a:r>
              <a:rPr lang="en-US" sz="1600" dirty="0">
                <a:hlinkClick r:id="rId3"/>
              </a:rPr>
              <a:t>https://mentor.ieee.org/802.18/dcn/19/18-19-0027-00-0000-draft-first-r-o-18-21-spectrum-horizons-95-ghz.pdf</a:t>
            </a:r>
            <a:r>
              <a:rPr lang="en-US" sz="16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Expanding Broadband to the 900 MHz Band</a:t>
            </a:r>
          </a:p>
          <a:p>
            <a:pPr lvl="1">
              <a:buFont typeface="Arial" panose="020B0604020202020204" pitchFamily="34" charset="0"/>
              <a:buChar char="•"/>
            </a:pPr>
            <a:r>
              <a:rPr lang="en-US" sz="1800" b="0" dirty="0"/>
              <a:t>The Commission will consider a </a:t>
            </a:r>
            <a:r>
              <a:rPr lang="en-US" sz="1800" b="0" dirty="0">
                <a:hlinkClick r:id="rId4"/>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lvl="1">
              <a:buFont typeface="Arial" panose="020B0604020202020204" pitchFamily="34" charset="0"/>
              <a:buChar char="•"/>
            </a:pPr>
            <a:r>
              <a:rPr lang="en-US" sz="1800" dirty="0">
                <a:solidFill>
                  <a:schemeClr val="tx1"/>
                </a:solidFill>
                <a:hlinkClick r:id="rId5"/>
              </a:rPr>
              <a:t>https://mentor.ieee.org/802.18/dcn/19/18-19-0028-00-0000-draft-nprm-17-200-expanding-broadband-to-896-935-mhz.pdf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This is for the 896-901/935-940MHz land mobile licenses band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4048903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859088"/>
          </a:xfrm>
        </p:spPr>
        <p:txBody>
          <a:bodyPr/>
          <a:lstStyle/>
          <a:p>
            <a:pPr>
              <a:spcBef>
                <a:spcPts val="0"/>
              </a:spcBef>
            </a:pPr>
            <a:r>
              <a:rPr lang="en-US" altLang="en-US" sz="2400" dirty="0"/>
              <a:t>General Discussion Items</a:t>
            </a:r>
            <a:br>
              <a:rPr lang="en-US" altLang="en-US" sz="2400" dirty="0"/>
            </a:br>
            <a:endParaRPr lang="en-US" sz="2400" dirty="0"/>
          </a:p>
        </p:txBody>
      </p:sp>
      <p:sp>
        <p:nvSpPr>
          <p:cNvPr id="3" name="Content Placeholder 2"/>
          <p:cNvSpPr>
            <a:spLocks noGrp="1"/>
          </p:cNvSpPr>
          <p:nvPr>
            <p:ph idx="1"/>
          </p:nvPr>
        </p:nvSpPr>
        <p:spPr>
          <a:xfrm>
            <a:off x="698889" y="1490987"/>
            <a:ext cx="8150031" cy="4449763"/>
          </a:xfrm>
        </p:spPr>
        <p:txBody>
          <a:bodyPr/>
          <a:lstStyle/>
          <a:p>
            <a:pPr marL="285750" indent="-285750">
              <a:buFont typeface="Arial" panose="020B0604020202020204" pitchFamily="34" charset="0"/>
              <a:buChar char="•"/>
            </a:pPr>
            <a:r>
              <a:rPr lang="en-US" sz="1800" dirty="0"/>
              <a:t>U.S. DoT Releases RFC on V2X Communications </a:t>
            </a:r>
          </a:p>
          <a:p>
            <a:pPr marL="685800" lvl="1">
              <a:spcBef>
                <a:spcPts val="0"/>
              </a:spcBef>
              <a:buFont typeface="Arial" panose="020B0604020202020204" pitchFamily="34" charset="0"/>
              <a:buChar char="•"/>
            </a:pPr>
            <a:r>
              <a:rPr lang="en-US" sz="1800" dirty="0"/>
              <a:t>Comments:  </a:t>
            </a:r>
            <a:r>
              <a:rPr lang="en-US" sz="1800" dirty="0">
                <a:hlinkClick r:id="rId2"/>
              </a:rPr>
              <a:t>https://www.regulations.gov/document?D=DOT-OST-2018-0210-0001</a:t>
            </a:r>
            <a:r>
              <a:rPr lang="en-US" sz="1800" dirty="0"/>
              <a:t> </a:t>
            </a:r>
          </a:p>
          <a:p>
            <a:pPr marL="685800" lvl="1">
              <a:spcBef>
                <a:spcPts val="0"/>
              </a:spcBef>
              <a:buFont typeface="Arial" panose="020B0604020202020204" pitchFamily="34" charset="0"/>
              <a:buChar char="•"/>
            </a:pPr>
            <a:r>
              <a:rPr lang="en-US" sz="1800" b="0" dirty="0"/>
              <a:t>Status of our comments: </a:t>
            </a:r>
            <a:r>
              <a:rPr lang="en-US" sz="1800" dirty="0"/>
              <a:t>1 of 133 on the DoT site.</a:t>
            </a:r>
            <a:r>
              <a:rPr lang="en-US" sz="1800" b="0" dirty="0"/>
              <a:t> (date is 2/22)</a:t>
            </a:r>
          </a:p>
          <a:p>
            <a:pPr marL="2000250"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AU" sz="1800" dirty="0"/>
              <a:t>ACMA - Proposed updates to class licensing arrangements supporting 5G and other technology innovations</a:t>
            </a:r>
          </a:p>
          <a:p>
            <a:pPr lvl="1">
              <a:spcBef>
                <a:spcPts val="0"/>
              </a:spcBef>
              <a:buFont typeface="Arial" panose="020B0604020202020204" pitchFamily="34" charset="0"/>
              <a:buChar char="•"/>
            </a:pPr>
            <a:r>
              <a:rPr lang="en-AU" sz="1800" dirty="0"/>
              <a:t>For more details see </a:t>
            </a:r>
            <a:r>
              <a:rPr lang="en-US" sz="1800" u="sng" dirty="0">
                <a:hlinkClick r:id="rId3"/>
              </a:rPr>
              <a:t>IFC 45/2018 Class licensing updates: Supporting 5G and other technology innovations</a:t>
            </a:r>
            <a:endParaRPr lang="en-US" sz="1800" u="sng" dirty="0"/>
          </a:p>
          <a:p>
            <a:pPr lvl="1">
              <a:spcBef>
                <a:spcPts val="0"/>
              </a:spcBef>
              <a:buFont typeface="Arial" panose="020B0604020202020204" pitchFamily="34" charset="0"/>
              <a:buChar char="•"/>
            </a:pPr>
            <a:r>
              <a:rPr lang="en-US" sz="1800" dirty="0"/>
              <a:t>Status of our comments:  Confirmation from help line we are uploaded, though no comments posted yet. </a:t>
            </a:r>
          </a:p>
          <a:p>
            <a:pPr lvl="4">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000" dirty="0"/>
              <a:t>5GAA claims their test report is incorrect.</a:t>
            </a:r>
          </a:p>
          <a:p>
            <a:pPr lvl="1">
              <a:spcBef>
                <a:spcPts val="0"/>
              </a:spcBef>
              <a:buFont typeface="Arial" panose="020B0604020202020204" pitchFamily="34" charset="0"/>
              <a:buChar char="•"/>
            </a:pPr>
            <a:r>
              <a:rPr lang="en-US" sz="1800" dirty="0"/>
              <a:t>They announced their devices did not utilize receive antenna diversity... </a:t>
            </a:r>
          </a:p>
          <a:p>
            <a:pPr lvl="2">
              <a:spcBef>
                <a:spcPts val="0"/>
              </a:spcBef>
              <a:buFont typeface="Arial" panose="020B0604020202020204" pitchFamily="34" charset="0"/>
              <a:buChar char="•"/>
            </a:pPr>
            <a:r>
              <a:rPr lang="en-US" sz="1600" dirty="0"/>
              <a:t>(no mention though the test report was for 10 MHz and they asked for 20 </a:t>
            </a:r>
            <a:r>
              <a:rPr lang="en-US" sz="1600" dirty="0" err="1"/>
              <a:t>MHz.</a:t>
            </a:r>
            <a:r>
              <a:rPr lang="en-US" sz="1600" dirty="0"/>
              <a:t>)  </a:t>
            </a:r>
          </a:p>
          <a:p>
            <a:pPr lvl="1">
              <a:spcBef>
                <a:spcPts val="0"/>
              </a:spcBef>
              <a:buFont typeface="Arial" panose="020B0604020202020204" pitchFamily="34" charset="0"/>
              <a:buChar char="•"/>
            </a:pPr>
            <a:r>
              <a:rPr lang="en-US" altLang="en-US" sz="1600" dirty="0"/>
              <a:t>But </a:t>
            </a:r>
            <a:r>
              <a:rPr lang="en-US" altLang="en-US" sz="1600" i="1" dirty="0"/>
              <a:t>they</a:t>
            </a:r>
            <a:r>
              <a:rPr lang="en-US" altLang="en-US" sz="1600" dirty="0"/>
              <a:t> say </a:t>
            </a:r>
            <a:r>
              <a:rPr lang="en-US" altLang="en-US" sz="1600" i="1" dirty="0"/>
              <a:t>their</a:t>
            </a:r>
            <a:r>
              <a:rPr lang="en-US" altLang="en-US" sz="1600" dirty="0"/>
              <a:t> conclusions are still valid... … …</a:t>
            </a: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12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07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March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Fellowship Monday AM2 at the plenary</a:t>
            </a: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today</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 Fellowship Monday AM2 at the plenary</a:t>
            </a:r>
          </a:p>
          <a:p>
            <a:pPr lvl="1">
              <a:spcBef>
                <a:spcPts val="0"/>
              </a:spcBef>
              <a:buFont typeface="Arial" panose="020B0604020202020204" pitchFamily="34" charset="0"/>
              <a:buChar char="•"/>
            </a:pPr>
            <a:r>
              <a:rPr lang="en-US" sz="1400" b="0" dirty="0"/>
              <a:t>Review of the updates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NPRM 18-295 , 6 GHz</a:t>
            </a:r>
          </a:p>
          <a:p>
            <a:pPr lvl="1">
              <a:spcBef>
                <a:spcPts val="0"/>
              </a:spcBef>
              <a:buFont typeface="Arial" panose="020B0604020202020204" pitchFamily="34" charset="0"/>
              <a:buChar char="•"/>
            </a:pPr>
            <a:r>
              <a:rPr lang="en-US" sz="1400" dirty="0"/>
              <a:t>Anything to cover at the Plenary?</a:t>
            </a:r>
          </a:p>
          <a:p>
            <a:pPr lvl="1">
              <a:spcBef>
                <a:spcPts val="0"/>
              </a:spcBef>
              <a:buFont typeface="Arial" panose="020B0604020202020204" pitchFamily="34" charset="0"/>
              <a:buChar char="•"/>
            </a:pPr>
            <a:r>
              <a:rPr lang="en-US" sz="1400" dirty="0" err="1"/>
              <a:t>Ofcom</a:t>
            </a:r>
            <a:r>
              <a:rPr lang="en-US" sz="1400" dirty="0"/>
              <a:t> consultation, 3.8 – 4.2 GHz.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 E. </a:t>
            </a:r>
            <a:endParaRPr lang="en-US" altLang="en-US" sz="1600" dirty="0">
              <a:solidFill>
                <a:schemeClr val="bg1">
                  <a:lumMod val="65000"/>
                </a:schemeClr>
              </a:solidFill>
            </a:endParaRPr>
          </a:p>
          <a:p>
            <a:r>
              <a:rPr lang="en-US" altLang="en-US" sz="1600" b="1" dirty="0">
                <a:solidFill>
                  <a:schemeClr val="tx1"/>
                </a:solidFill>
              </a:rPr>
              <a:t>		Seconded by:	Stuart </a:t>
            </a:r>
            <a:endParaRPr lang="en-US" altLang="en-US" sz="1600" dirty="0">
              <a:solidFill>
                <a:schemeClr val="bg1">
                  <a:lumMod val="65000"/>
                </a:schemeClr>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28 February 2019 in document: </a:t>
            </a:r>
            <a:r>
              <a:rPr lang="en-US" sz="1600" b="0" u="sng" dirty="0">
                <a:hlinkClick r:id="rId2"/>
              </a:rPr>
              <a:t>https://mentor.ieee.org/802.18/dcn/19/18-19-0026-00-0000-minutes-28feb19-rrtag-teleconference.docx</a:t>
            </a:r>
            <a:r>
              <a:rPr lang="en-US" sz="1600" b="0" u="sng" dirty="0"/>
              <a:t>  </a:t>
            </a:r>
            <a:r>
              <a:rPr lang="en-US" sz="1600" b="0" dirty="0"/>
              <a:t> </a:t>
            </a:r>
            <a:r>
              <a:rPr lang="en-US" sz="1600" b="1" dirty="0"/>
              <a:t> Posted:   </a:t>
            </a:r>
            <a:r>
              <a:rPr lang="en-US" sz="1600" b="0" dirty="0"/>
              <a:t>01-Mar-2019 16:41:43 ET</a:t>
            </a:r>
          </a:p>
          <a:p>
            <a:pPr marL="0" indent="0"/>
            <a:r>
              <a:rPr lang="en-US" altLang="en-US" sz="1600" b="0" dirty="0">
                <a:solidFill>
                  <a:schemeClr val="tx1"/>
                </a:solidFill>
              </a:rPr>
              <a:t>	</a:t>
            </a:r>
            <a:r>
              <a:rPr lang="en-US" altLang="en-US" sz="1600" dirty="0">
                <a:solidFill>
                  <a:schemeClr val="tx1"/>
                </a:solidFill>
              </a:rPr>
              <a:t>Moved by:  	Stuart</a:t>
            </a:r>
          </a:p>
          <a:p>
            <a:r>
              <a:rPr lang="en-US" altLang="en-US" sz="1600" dirty="0">
                <a:solidFill>
                  <a:schemeClr val="tx1"/>
                </a:solidFill>
              </a:rPr>
              <a:t>		Seconded by:	Jay</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07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18-21 June, Sophia Antipolis , </a:t>
            </a:r>
          </a:p>
          <a:p>
            <a:pPr lvl="1">
              <a:spcBef>
                <a:spcPts val="0"/>
              </a:spcBef>
              <a:buFont typeface="Arial" panose="020B0604020202020204" pitchFamily="34" charset="0"/>
              <a:buChar char="•"/>
            </a:pPr>
            <a:r>
              <a:rPr lang="en-US" sz="1800" dirty="0">
                <a:solidFill>
                  <a:schemeClr val="tx1"/>
                </a:solidFill>
              </a:rPr>
              <a:t>Consultant approved the 5 GHz standard and then an EC staff member opposed. </a:t>
            </a:r>
          </a:p>
          <a:p>
            <a:pPr lvl="1">
              <a:spcBef>
                <a:spcPts val="0"/>
              </a:spcBef>
              <a:buFont typeface="Arial" panose="020B0604020202020204" pitchFamily="34" charset="0"/>
              <a:buChar char="•"/>
            </a:pPr>
            <a:r>
              <a:rPr lang="en-US" sz="1800" dirty="0">
                <a:solidFill>
                  <a:schemeClr val="tx1"/>
                </a:solidFill>
              </a:rPr>
              <a:t>Bran (19)102003 has an adaptivity document on NR-U, good one to review for next week’s Plenary.   802.11 Co-ex SC liaison has not been sent yet.  </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600" dirty="0">
                <a:solidFill>
                  <a:schemeClr val="tx1"/>
                </a:solidFill>
              </a:rPr>
              <a:t>Nothing new this week.</a:t>
            </a:r>
          </a:p>
          <a:p>
            <a:pPr lvl="1">
              <a:spcBef>
                <a:spcPts val="0"/>
              </a:spcBef>
              <a:buFont typeface="Arial" panose="020B0604020202020204" pitchFamily="34" charset="0"/>
              <a:buChar char="•"/>
            </a:pPr>
            <a:r>
              <a:rPr lang="en-US" sz="1400" dirty="0">
                <a:solidFill>
                  <a:schemeClr val="tx1"/>
                </a:solidFill>
              </a:rPr>
              <a:t>Last Week: April #55 cancelled; 2 web meeting setup instead. </a:t>
            </a:r>
          </a:p>
          <a:p>
            <a:pPr lvl="2">
              <a:spcBef>
                <a:spcPts val="0"/>
              </a:spcBef>
              <a:buFont typeface="Arial" panose="020B0604020202020204" pitchFamily="34" charset="0"/>
              <a:buChar char="•"/>
            </a:pPr>
            <a:r>
              <a:rPr lang="en-US" sz="1400" dirty="0">
                <a:solidFill>
                  <a:schemeClr val="tx1"/>
                </a:solidFill>
              </a:rPr>
              <a:t>09 Apr – call on Rx requirements</a:t>
            </a:r>
          </a:p>
          <a:p>
            <a:pPr lvl="2">
              <a:spcBef>
                <a:spcPts val="0"/>
              </a:spcBef>
              <a:buFont typeface="Arial" panose="020B0604020202020204" pitchFamily="34" charset="0"/>
              <a:buChar char="•"/>
            </a:pPr>
            <a:r>
              <a:rPr lang="en-US" sz="1400" dirty="0">
                <a:solidFill>
                  <a:schemeClr val="tx1"/>
                </a:solidFill>
              </a:rPr>
              <a:t>11 Apr – call on </a:t>
            </a:r>
            <a:r>
              <a:rPr lang="en-US" sz="1400" dirty="0" err="1">
                <a:solidFill>
                  <a:schemeClr val="tx1"/>
                </a:solidFill>
              </a:rPr>
              <a:t>SRDoc</a:t>
            </a:r>
            <a:r>
              <a:rPr lang="en-US" sz="1400" dirty="0">
                <a:solidFill>
                  <a:schemeClr val="tx1"/>
                </a:solidFill>
              </a:rPr>
              <a:t> on 2.4 GHz WBDS</a:t>
            </a:r>
          </a:p>
          <a:p>
            <a:pPr lvl="2">
              <a:spcBef>
                <a:spcPts val="0"/>
              </a:spcBef>
              <a:buFont typeface="Arial" panose="020B0604020202020204" pitchFamily="34" charset="0"/>
              <a:buChar char="•"/>
            </a:pPr>
            <a:r>
              <a:rPr lang="en-US" sz="1400" dirty="0">
                <a:solidFill>
                  <a:schemeClr val="tx1"/>
                </a:solidFill>
              </a:rPr>
              <a:t>These are to work on response to consultants.  </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___</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Public consultation is in process, its due date confirmed on 01 April</a:t>
            </a:r>
          </a:p>
          <a:p>
            <a:pPr lvl="1">
              <a:buFont typeface="Arial" panose="020B0604020202020204" pitchFamily="34" charset="0"/>
              <a:buChar char="•"/>
            </a:pPr>
            <a:r>
              <a:rPr lang="en-US" sz="1800" dirty="0">
                <a:solidFill>
                  <a:schemeClr val="tx1"/>
                </a:solidFill>
              </a:rPr>
              <a:t>Nothing new this week</a:t>
            </a:r>
            <a:r>
              <a:rPr lang="en-US" sz="1800" dirty="0">
                <a:solidFill>
                  <a:schemeClr val="bg1">
                    <a:lumMod val="75000"/>
                  </a:schemeClr>
                </a:solidFill>
              </a:rPr>
              <a:t>. </a:t>
            </a:r>
          </a:p>
          <a:p>
            <a:pPr lvl="1">
              <a:buFont typeface="Arial" panose="020B0604020202020204" pitchFamily="34" charset="0"/>
              <a:buChar char="•"/>
            </a:pPr>
            <a:r>
              <a:rPr lang="en-US" sz="1800" dirty="0">
                <a:solidFill>
                  <a:schemeClr val="tx1"/>
                </a:solidFill>
              </a:rPr>
              <a:t>before: Coming soon is a contribution to improve the Exec. Summary of ECC Report 302.   (Like the FM57 web meeting contribution recently.) </a:t>
            </a:r>
          </a:p>
          <a:p>
            <a:pPr lvl="2">
              <a:buFont typeface="Arial" panose="020B0604020202020204" pitchFamily="34" charset="0"/>
              <a:buChar char="•"/>
            </a:pPr>
            <a:r>
              <a:rPr lang="en-US" sz="1600" dirty="0">
                <a:solidFill>
                  <a:schemeClr val="tx1"/>
                </a:solidFill>
              </a:rPr>
              <a:t>A key is the Exec Summary is not representing all the Exec. Summaries of the different sections by particular uses. </a:t>
            </a:r>
          </a:p>
          <a:p>
            <a:pPr lvl="2">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12-13 March, Maisons-Alfort</a:t>
            </a:r>
          </a:p>
          <a:p>
            <a:pPr lvl="1">
              <a:buFont typeface="Arial" panose="020B0604020202020204" pitchFamily="34" charset="0"/>
              <a:buChar char="•"/>
            </a:pPr>
            <a:r>
              <a:rPr lang="en-US" sz="1800" dirty="0">
                <a:solidFill>
                  <a:schemeClr val="tx1"/>
                </a:solidFill>
              </a:rPr>
              <a:t>Nothing new this week. </a:t>
            </a:r>
          </a:p>
          <a:p>
            <a:pPr lvl="1">
              <a:buFont typeface="Arial" panose="020B0604020202020204" pitchFamily="34" charset="0"/>
              <a:buChar char="•"/>
            </a:pPr>
            <a:r>
              <a:rPr lang="en-US" sz="1800" dirty="0">
                <a:solidFill>
                  <a:schemeClr val="tx1"/>
                </a:solidFill>
              </a:rPr>
              <a:t>before: The meeting coming up is same time as IEEE Plenary. </a:t>
            </a:r>
          </a:p>
          <a:p>
            <a:pPr lvl="2">
              <a:buFont typeface="Arial" panose="020B0604020202020204" pitchFamily="34" charset="0"/>
              <a:buChar char="•"/>
            </a:pPr>
            <a:r>
              <a:rPr lang="en-US" sz="1600" dirty="0">
                <a:solidFill>
                  <a:schemeClr val="tx1"/>
                </a:solidFill>
              </a:rPr>
              <a:t>Satellite and RLAN was the main topic however most technical folks will be at IEEE meeting, so how this will work out we will see.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Fellowship Tutorial</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Plenary - Monday PM2 is the 802.18 Fellowship Tutorial </a:t>
            </a:r>
          </a:p>
          <a:p>
            <a:pPr>
              <a:buFont typeface="Arial" panose="020B0604020202020204" pitchFamily="34" charset="0"/>
              <a:buChar char="•"/>
            </a:pPr>
            <a:r>
              <a:rPr lang="en-US" sz="1800" dirty="0">
                <a:solidFill>
                  <a:schemeClr val="tx1"/>
                </a:solidFill>
              </a:rPr>
              <a:t>Would like to review the current draft overall, and updates from last week. </a:t>
            </a:r>
          </a:p>
          <a:p>
            <a:pPr>
              <a:buFont typeface="Arial" panose="020B0604020202020204" pitchFamily="34" charset="0"/>
              <a:buChar char="•"/>
            </a:pPr>
            <a:r>
              <a:rPr lang="en-US" sz="1800" dirty="0">
                <a:solidFill>
                  <a:schemeClr val="tx1"/>
                </a:solidFill>
              </a:rPr>
              <a:t> And any other topics that could be added?</a:t>
            </a:r>
          </a:p>
          <a:p>
            <a:pPr lvl="1">
              <a:buFont typeface="Arial" panose="020B0604020202020204" pitchFamily="34" charset="0"/>
              <a:buChar char="•"/>
            </a:pPr>
            <a:r>
              <a:rPr lang="en-US" sz="1600" dirty="0">
                <a:solidFill>
                  <a:schemeClr val="tx1"/>
                </a:solidFill>
              </a:rPr>
              <a:t>Discussed some good inputs on the world economic data and charts.</a:t>
            </a:r>
          </a:p>
          <a:p>
            <a:pPr lvl="1">
              <a:buFont typeface="Arial" panose="020B0604020202020204" pitchFamily="34" charset="0"/>
              <a:buChar char="•"/>
            </a:pPr>
            <a:r>
              <a:rPr lang="en-US" sz="1600" dirty="0">
                <a:solidFill>
                  <a:schemeClr val="tx1"/>
                </a:solidFill>
              </a:rPr>
              <a:t>And some on spectrum sharing and narrow band license-exempt.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March 2019</a:t>
            </a:r>
            <a:endParaRPr lang="en-GB" dirty="0"/>
          </a:p>
        </p:txBody>
      </p:sp>
    </p:spTree>
    <p:extLst>
      <p:ext uri="{BB962C8B-B14F-4D97-AF65-F5344CB8AC3E}">
        <p14:creationId xmlns:p14="http://schemas.microsoft.com/office/powerpoint/2010/main" val="4110953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33531</TotalTime>
  <Words>2689</Words>
  <Application>Microsoft Office PowerPoint</Application>
  <PresentationFormat>On-screen Show (4:3)</PresentationFormat>
  <Paragraphs>379</Paragraphs>
  <Slides>22</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0"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Fellowship Tutorial</vt:lpstr>
      <vt:lpstr>General Discussion Items</vt:lpstr>
      <vt:lpstr>General Discussion Items</vt:lpstr>
      <vt:lpstr>Actions Required</vt:lpstr>
      <vt:lpstr>Any Other Business</vt:lpstr>
      <vt:lpstr>Adjourn</vt:lpstr>
      <vt:lpstr>PowerPoint Presentation</vt:lpstr>
      <vt:lpstr>FCC Open meeting, 15 March</vt:lpstr>
      <vt:lpstr>General Discussion Items </vt:lpstr>
      <vt:lpstr>General Discussion Items -4</vt:lpstr>
      <vt:lpstr>General Discussion Items -4a of 6</vt:lpstr>
      <vt:lpstr>General Discussion Items -4b of 6</vt:lpstr>
      <vt:lpstr>General Discussion Items -4c of 6</vt:lpstr>
      <vt:lpstr>Potential reference document when doing comments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1288</cp:revision>
  <cp:lastPrinted>1601-01-01T00:00:00Z</cp:lastPrinted>
  <dcterms:created xsi:type="dcterms:W3CDTF">2016-03-03T14:54:45Z</dcterms:created>
  <dcterms:modified xsi:type="dcterms:W3CDTF">2019-03-09T19:13:53Z</dcterms:modified>
</cp:coreProperties>
</file>