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341" r:id="rId3"/>
    <p:sldId id="329" r:id="rId4"/>
    <p:sldId id="330" r:id="rId5"/>
    <p:sldId id="516" r:id="rId6"/>
    <p:sldId id="559" r:id="rId7"/>
    <p:sldId id="517" r:id="rId8"/>
    <p:sldId id="486" r:id="rId9"/>
    <p:sldId id="561" r:id="rId10"/>
    <p:sldId id="562" r:id="rId11"/>
    <p:sldId id="560" r:id="rId12"/>
    <p:sldId id="533" r:id="rId13"/>
    <p:sldId id="524" r:id="rId14"/>
    <p:sldId id="498" r:id="rId15"/>
    <p:sldId id="402" r:id="rId16"/>
    <p:sldId id="403" r:id="rId17"/>
    <p:sldId id="477" r:id="rId18"/>
    <p:sldId id="509" r:id="rId19"/>
    <p:sldId id="523" r:id="rId20"/>
    <p:sldId id="514" r:id="rId21"/>
    <p:sldId id="429" r:id="rId22"/>
    <p:sldId id="399"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2" autoAdjust="0"/>
    <p:restoredTop sz="96353" autoAdjust="0"/>
  </p:normalViewPr>
  <p:slideViewPr>
    <p:cSldViewPr>
      <p:cViewPr varScale="1">
        <p:scale>
          <a:sx n="111" d="100"/>
          <a:sy n="111" d="100"/>
        </p:scale>
        <p:origin x="372"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01-Mar-19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 February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28 February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 February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802.18-19/0025r01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www.fcc.gov/ecfs/search/filings?proceedings_name=18-295&amp;sort=date_disseminated,DESC"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acma.gov.au/theACMA/class-licensing-updates-supporting-5g-and-other-technology-innovations" TargetMode="External"/><Relationship Id="rId2" Type="http://schemas.openxmlformats.org/officeDocument/2006/relationships/hyperlink" Target="https://www.regulations.gov/document?D=DOT-OST-2018-0210-0001"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24-00-0000-minutes-21feb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fm/fm-57/client/introduction/"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9/18-19-0027-00-0000-draft-first-r-o-18-21-spectrum-horizons-95-ghz.pdf" TargetMode="External"/><Relationship Id="rId2" Type="http://schemas.openxmlformats.org/officeDocument/2006/relationships/hyperlink" Target="https://www.fcc.gov/document/promoting-innovation-spectrum-horizons-airwaves" TargetMode="External"/><Relationship Id="rId1" Type="http://schemas.openxmlformats.org/officeDocument/2006/relationships/slideLayout" Target="../slideLayouts/slideLayout1.xml"/><Relationship Id="rId5" Type="http://schemas.openxmlformats.org/officeDocument/2006/relationships/hyperlink" Target="https://mentor.ieee.org/802.18/dcn/19/18-19-0028-00-0000-draft-nprm-17-200-expanding-broadband-to-896-935-mhz.pdf" TargetMode="External"/><Relationship Id="rId4" Type="http://schemas.openxmlformats.org/officeDocument/2006/relationships/hyperlink" Target="https://www.fcc.gov/document/expanding-broadband-900-mhz-ban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28 February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28 February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25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Fellowship Tutorial</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Plenary - Monday PM2 is the 802.18 Fellowship Tutorial </a:t>
            </a:r>
          </a:p>
          <a:p>
            <a:pPr>
              <a:buFont typeface="Arial" panose="020B0604020202020204" pitchFamily="34" charset="0"/>
              <a:buChar char="•"/>
            </a:pPr>
            <a:r>
              <a:rPr lang="en-US" sz="1800" dirty="0">
                <a:solidFill>
                  <a:schemeClr val="tx1"/>
                </a:solidFill>
              </a:rPr>
              <a:t>Would like to review the current draft overall, few points need to be clarified. </a:t>
            </a:r>
          </a:p>
          <a:p>
            <a:pPr>
              <a:buFont typeface="Arial" panose="020B0604020202020204" pitchFamily="34" charset="0"/>
              <a:buChar char="•"/>
            </a:pPr>
            <a:r>
              <a:rPr lang="en-US" sz="1800" dirty="0">
                <a:solidFill>
                  <a:schemeClr val="tx1"/>
                </a:solidFill>
              </a:rPr>
              <a:t> And any other topics that could be added?</a:t>
            </a:r>
          </a:p>
          <a:p>
            <a:pPr lvl="1">
              <a:buFont typeface="Arial" panose="020B0604020202020204" pitchFamily="34" charset="0"/>
              <a:buChar char="•"/>
            </a:pPr>
            <a:r>
              <a:rPr lang="en-US" sz="1400" dirty="0">
                <a:solidFill>
                  <a:schemeClr val="tx1"/>
                </a:solidFill>
              </a:rPr>
              <a:t>Yes, should look at updating the GDP country ranking and it ETSI, FCC or other focused. </a:t>
            </a:r>
          </a:p>
          <a:p>
            <a:pPr lvl="1">
              <a:buFont typeface="Arial" panose="020B0604020202020204" pitchFamily="34" charset="0"/>
              <a:buChar char="•"/>
            </a:pPr>
            <a:r>
              <a:rPr lang="en-US" sz="1400" dirty="0">
                <a:solidFill>
                  <a:schemeClr val="tx1"/>
                </a:solidFill>
              </a:rPr>
              <a:t>And the info on the spectrum crunch is now out dated, so will review that more if could we add something else. </a:t>
            </a:r>
          </a:p>
          <a:p>
            <a:pPr marL="0" indent="0"/>
            <a:endParaRPr lang="en-US" sz="1800" dirty="0">
              <a:solidFill>
                <a:schemeClr val="tx1"/>
              </a:solidFill>
            </a:endParaRP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4110953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FCC NPRM 18-295,  6 GHz</a:t>
            </a:r>
          </a:p>
        </p:txBody>
      </p:sp>
      <p:sp>
        <p:nvSpPr>
          <p:cNvPr id="3" name="Content Placeholder 2"/>
          <p:cNvSpPr>
            <a:spLocks noGrp="1"/>
          </p:cNvSpPr>
          <p:nvPr>
            <p:ph idx="1"/>
          </p:nvPr>
        </p:nvSpPr>
        <p:spPr>
          <a:xfrm>
            <a:off x="698889" y="947774"/>
            <a:ext cx="8150031" cy="5059552"/>
          </a:xfrm>
        </p:spPr>
        <p:txBody>
          <a:bodyPr/>
          <a:lstStyle/>
          <a:p>
            <a:pPr>
              <a:buFont typeface="Arial" panose="020B0604020202020204" pitchFamily="34" charset="0"/>
              <a:buChar char="•"/>
            </a:pPr>
            <a:r>
              <a:rPr lang="en-US" sz="1800" dirty="0">
                <a:solidFill>
                  <a:schemeClr val="tx1"/>
                </a:solidFill>
              </a:rPr>
              <a:t>Comments in:</a:t>
            </a:r>
          </a:p>
          <a:p>
            <a:pPr>
              <a:spcBef>
                <a:spcPts val="0"/>
              </a:spcBef>
              <a:buFont typeface="Arial" panose="020B0604020202020204" pitchFamily="34" charset="0"/>
              <a:buChar char="•"/>
            </a:pPr>
            <a:r>
              <a:rPr lang="en-US" sz="1800" dirty="0">
                <a:solidFill>
                  <a:schemeClr val="tx1"/>
                </a:solidFill>
                <a:hlinkClick r:id="rId2"/>
              </a:rPr>
              <a:t>https://www.fcc.gov/ecfs/search/filings?proceedings_name=18-295&amp;sort=date_disseminated,DESC</a:t>
            </a: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Reply comments due 18 March, Monday after our Plenary.</a:t>
            </a:r>
          </a:p>
          <a:p>
            <a:pPr>
              <a:spcBef>
                <a:spcPts val="0"/>
              </a:spcBef>
              <a:buFont typeface="Arial" panose="020B0604020202020204" pitchFamily="34" charset="0"/>
              <a:buChar char="•"/>
            </a:pPr>
            <a:r>
              <a:rPr lang="en-US" altLang="en-US" sz="2000" dirty="0">
                <a:solidFill>
                  <a:schemeClr val="tx1"/>
                </a:solidFill>
              </a:rPr>
              <a:t>There are 112 entities, into 88 unique filings, 1500+… pages </a:t>
            </a:r>
          </a:p>
          <a:p>
            <a:pPr>
              <a:spcBef>
                <a:spcPts val="0"/>
              </a:spcBef>
              <a:buFont typeface="Arial" panose="020B0604020202020204" pitchFamily="34" charset="0"/>
              <a:buChar char="•"/>
            </a:pPr>
            <a:r>
              <a:rPr lang="en-US" altLang="en-US" sz="2000" dirty="0">
                <a:solidFill>
                  <a:schemeClr val="tx1"/>
                </a:solidFill>
              </a:rPr>
              <a:t>Nothing new this week, will move to general discussion items now.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28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859088"/>
          </a:xfrm>
        </p:spPr>
        <p:txBody>
          <a:bodyPr/>
          <a:lstStyle/>
          <a:p>
            <a:pPr>
              <a:spcBef>
                <a:spcPts val="0"/>
              </a:spcBef>
            </a:pPr>
            <a:r>
              <a:rPr lang="en-US" altLang="en-US" sz="2400" dirty="0"/>
              <a:t>General Discussion Items</a:t>
            </a:r>
            <a:br>
              <a:rPr lang="en-US" altLang="en-US" sz="2400" dirty="0"/>
            </a:br>
            <a:endParaRPr lang="en-US" sz="2400" dirty="0"/>
          </a:p>
        </p:txBody>
      </p:sp>
      <p:sp>
        <p:nvSpPr>
          <p:cNvPr id="3" name="Content Placeholder 2"/>
          <p:cNvSpPr>
            <a:spLocks noGrp="1"/>
          </p:cNvSpPr>
          <p:nvPr>
            <p:ph idx="1"/>
          </p:nvPr>
        </p:nvSpPr>
        <p:spPr>
          <a:xfrm>
            <a:off x="698889" y="1490987"/>
            <a:ext cx="8150031" cy="4449763"/>
          </a:xfrm>
        </p:spPr>
        <p:txBody>
          <a:bodyPr/>
          <a:lstStyle/>
          <a:p>
            <a:pPr marL="285750" indent="-285750">
              <a:buFont typeface="Arial" panose="020B0604020202020204" pitchFamily="34" charset="0"/>
              <a:buChar char="•"/>
            </a:pPr>
            <a:r>
              <a:rPr lang="en-US" sz="1800" dirty="0"/>
              <a:t>U.S. DoT Releases RFC on V2X Communications </a:t>
            </a:r>
          </a:p>
          <a:p>
            <a:pPr marL="685800" lvl="1">
              <a:spcBef>
                <a:spcPts val="0"/>
              </a:spcBef>
              <a:buFont typeface="Arial" panose="020B0604020202020204" pitchFamily="34" charset="0"/>
              <a:buChar char="•"/>
            </a:pPr>
            <a:r>
              <a:rPr lang="en-US" sz="1800" dirty="0"/>
              <a:t>Comments:  </a:t>
            </a:r>
            <a:r>
              <a:rPr lang="en-US" sz="1800" dirty="0">
                <a:hlinkClick r:id="rId2"/>
              </a:rPr>
              <a:t>https://www.regulations.gov/document?D=DOT-OST-2018-0210-0001</a:t>
            </a:r>
            <a:r>
              <a:rPr lang="en-US" sz="1800" dirty="0"/>
              <a:t> </a:t>
            </a:r>
          </a:p>
          <a:p>
            <a:pPr marL="685800" lvl="1">
              <a:spcBef>
                <a:spcPts val="0"/>
              </a:spcBef>
              <a:buFont typeface="Arial" panose="020B0604020202020204" pitchFamily="34" charset="0"/>
              <a:buChar char="•"/>
            </a:pPr>
            <a:r>
              <a:rPr lang="en-US" sz="1800" b="0" dirty="0"/>
              <a:t>Status of our comments: </a:t>
            </a:r>
            <a:r>
              <a:rPr lang="en-US" sz="1800" dirty="0"/>
              <a:t>1 of 133 on the DoT site.</a:t>
            </a:r>
            <a:r>
              <a:rPr lang="en-US" sz="1800" b="0" dirty="0"/>
              <a:t> (date is 2/22)</a:t>
            </a:r>
          </a:p>
          <a:p>
            <a:pPr marL="2000250"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AU" sz="1800" dirty="0"/>
              <a:t>ACMA - Proposed updates to class licensing arrangements supporting 5G and other technology innovations</a:t>
            </a:r>
          </a:p>
          <a:p>
            <a:pPr lvl="1">
              <a:spcBef>
                <a:spcPts val="0"/>
              </a:spcBef>
              <a:buFont typeface="Arial" panose="020B0604020202020204" pitchFamily="34" charset="0"/>
              <a:buChar char="•"/>
            </a:pPr>
            <a:r>
              <a:rPr lang="en-AU" sz="1800" dirty="0"/>
              <a:t>For more details see </a:t>
            </a:r>
            <a:r>
              <a:rPr lang="en-US" sz="1800" u="sng" dirty="0">
                <a:hlinkClick r:id="rId3"/>
              </a:rPr>
              <a:t>IFC 45/2018 Class licensing updates: Supporting 5G and other technology innovations</a:t>
            </a:r>
            <a:endParaRPr lang="en-US" sz="1800" u="sng" dirty="0"/>
          </a:p>
          <a:p>
            <a:pPr lvl="1">
              <a:spcBef>
                <a:spcPts val="0"/>
              </a:spcBef>
              <a:buFont typeface="Arial" panose="020B0604020202020204" pitchFamily="34" charset="0"/>
              <a:buChar char="•"/>
            </a:pPr>
            <a:r>
              <a:rPr lang="en-US" sz="1800" dirty="0"/>
              <a:t>Status of our comments:  Confirmation from help line we are uploaded, though no comments posted yet. </a:t>
            </a:r>
          </a:p>
          <a:p>
            <a:pPr lvl="4">
              <a:spcBef>
                <a:spcPts val="0"/>
              </a:spcBef>
              <a:buFont typeface="Arial" panose="020B0604020202020204" pitchFamily="34" charset="0"/>
              <a:buChar char="•"/>
            </a:pPr>
            <a:endParaRPr lang="en-US" altLang="en-US" sz="1400" dirty="0"/>
          </a:p>
          <a:p>
            <a:pPr>
              <a:spcBef>
                <a:spcPts val="0"/>
              </a:spcBef>
              <a:buFont typeface="Arial" panose="020B0604020202020204" pitchFamily="34" charset="0"/>
              <a:buChar char="•"/>
            </a:pPr>
            <a:r>
              <a:rPr lang="en-US" altLang="en-US" sz="2200" dirty="0"/>
              <a:t>5GAA claims their test report is incorrect.</a:t>
            </a:r>
          </a:p>
          <a:p>
            <a:pPr lvl="1">
              <a:spcBef>
                <a:spcPts val="0"/>
              </a:spcBef>
              <a:buFont typeface="Arial" panose="020B0604020202020204" pitchFamily="34" charset="0"/>
              <a:buChar char="•"/>
            </a:pPr>
            <a:r>
              <a:rPr lang="en-US" dirty="0"/>
              <a:t>They announced their devices did not utilize receive antenna diversity... </a:t>
            </a:r>
          </a:p>
          <a:p>
            <a:pPr lvl="2">
              <a:spcBef>
                <a:spcPts val="0"/>
              </a:spcBef>
              <a:buFont typeface="Arial" panose="020B0604020202020204" pitchFamily="34" charset="0"/>
              <a:buChar char="•"/>
            </a:pPr>
            <a:r>
              <a:rPr lang="en-US" dirty="0"/>
              <a:t>(no mention though the test report </a:t>
            </a:r>
            <a:r>
              <a:rPr lang="en-US"/>
              <a:t>was for </a:t>
            </a:r>
            <a:r>
              <a:rPr lang="en-US" dirty="0"/>
              <a:t>10 MHz and they asked for 20 </a:t>
            </a:r>
            <a:r>
              <a:rPr lang="en-US" dirty="0" err="1"/>
              <a:t>MHz.</a:t>
            </a:r>
            <a:r>
              <a:rPr lang="en-US" dirty="0"/>
              <a:t>)  </a:t>
            </a:r>
          </a:p>
          <a:p>
            <a:pPr lvl="1">
              <a:spcBef>
                <a:spcPts val="0"/>
              </a:spcBef>
              <a:buFont typeface="Arial" panose="020B0604020202020204" pitchFamily="34" charset="0"/>
              <a:buChar char="•"/>
            </a:pPr>
            <a:r>
              <a:rPr lang="en-US" altLang="en-US" sz="1800" dirty="0"/>
              <a:t>But </a:t>
            </a:r>
            <a:r>
              <a:rPr lang="en-US" altLang="en-US" sz="1800" i="1" dirty="0"/>
              <a:t>they</a:t>
            </a:r>
            <a:r>
              <a:rPr lang="en-US" altLang="en-US" sz="1800" dirty="0"/>
              <a:t> say </a:t>
            </a:r>
            <a:r>
              <a:rPr lang="en-US" altLang="en-US" sz="1800" i="1" dirty="0"/>
              <a:t>their</a:t>
            </a:r>
            <a:r>
              <a:rPr lang="en-US" altLang="en-US" sz="1800" dirty="0"/>
              <a:t> conclusions are still valid... …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28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1600" dirty="0">
                <a:solidFill>
                  <a:schemeClr val="tx1"/>
                </a:solidFill>
              </a:rPr>
              <a:t>Nothing specific at this time.  </a:t>
            </a:r>
          </a:p>
          <a:p>
            <a:pPr>
              <a:buFont typeface="Arial" panose="020B0604020202020204" pitchFamily="34" charset="0"/>
              <a:buChar char="•"/>
            </a:pPr>
            <a:endParaRPr lang="en-US" sz="1600" dirty="0">
              <a:solidFill>
                <a:schemeClr val="bg1">
                  <a:lumMod val="65000"/>
                </a:schemeClr>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t>
            </a:r>
            <a:r>
              <a:rPr lang="en-US" sz="1400" u="sng" dirty="0">
                <a:hlinkClick r:id="rId2"/>
              </a:rPr>
              <a:t>https://www.cisco.com/c/en/us/solutions/collateral/service-provider/visual-networking-index-vni/white-paper-c11-738429.pdf</a:t>
            </a:r>
            <a:r>
              <a:rPr lang="en-US" sz="1400" u="sng" dirty="0"/>
              <a:t> </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28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solidFill>
                  <a:schemeClr val="tx1"/>
                </a:solidFill>
              </a:rPr>
              <a:t>None </a:t>
            </a:r>
          </a:p>
          <a:p>
            <a:pPr marL="0" indent="0"/>
            <a:endParaRPr lang="en-US" sz="1800" dirty="0">
              <a:solidFill>
                <a:schemeClr val="tx1"/>
              </a:solidFill>
            </a:endParaRP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28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07 Mar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15:53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11-15 March 19 the Plenary in the Hyatt Regency Vancouver and Fairmont Hotel Vancouver, Vancouver, BC, Canada</a:t>
            </a:r>
          </a:p>
          <a:p>
            <a:pPr lvl="1">
              <a:buFont typeface="Arial" panose="020B0604020202020204" pitchFamily="34" charset="0"/>
              <a:buChar char="•"/>
            </a:pPr>
            <a:r>
              <a:rPr lang="en-US" sz="1600" dirty="0"/>
              <a:t>Time slots, Tuesday AM2 and Thursday AM1</a:t>
            </a:r>
          </a:p>
          <a:p>
            <a:pPr lvl="1">
              <a:buFont typeface="Arial" panose="020B0604020202020204" pitchFamily="34" charset="0"/>
              <a:buChar char="•"/>
            </a:pPr>
            <a:r>
              <a:rPr lang="en-US" sz="1600" dirty="0"/>
              <a:t>Note: this Plenary has Fellowship attendees; </a:t>
            </a:r>
          </a:p>
          <a:p>
            <a:pPr lvl="2">
              <a:buFont typeface="Arial" panose="020B0604020202020204" pitchFamily="34" charset="0"/>
              <a:buChar char="•"/>
            </a:pPr>
            <a:r>
              <a:rPr lang="en-US" sz="1400" dirty="0"/>
              <a:t>Monday AM2 is the 802.18 tutorial for them.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 February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LeaderCon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a:t>O’Reily’s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3;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28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6105"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28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28 February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28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FCC open meeting, 15 March</a:t>
            </a:r>
          </a:p>
          <a:p>
            <a:pPr lvl="1">
              <a:buFont typeface="Arial" panose="020B0604020202020204" pitchFamily="34" charset="0"/>
              <a:buChar char="•"/>
            </a:pPr>
            <a:r>
              <a:rPr lang="en-US" sz="1400" dirty="0"/>
              <a:t>Fellowship Tutorial review</a:t>
            </a:r>
          </a:p>
          <a:p>
            <a:pPr lvl="1">
              <a:buFont typeface="Arial" panose="020B0604020202020204" pitchFamily="34" charset="0"/>
              <a:buChar char="•"/>
            </a:pPr>
            <a:r>
              <a:rPr lang="en-US" sz="1400" dirty="0"/>
              <a:t>FCC NPRM 18-295 </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from today</a:t>
            </a:r>
          </a:p>
          <a:p>
            <a:pPr lvl="1">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t>FCC open meeting, 15 March</a:t>
            </a:r>
          </a:p>
          <a:p>
            <a:pPr lvl="1">
              <a:spcBef>
                <a:spcPts val="0"/>
              </a:spcBef>
              <a:buFont typeface="Arial" panose="020B0604020202020204" pitchFamily="34" charset="0"/>
              <a:buChar char="•"/>
            </a:pPr>
            <a:r>
              <a:rPr lang="en-US" sz="1400" dirty="0"/>
              <a:t>Spectrum Horizons</a:t>
            </a:r>
          </a:p>
          <a:p>
            <a:pPr lvl="1">
              <a:spcBef>
                <a:spcPts val="0"/>
              </a:spcBef>
              <a:buFont typeface="Arial" panose="020B0604020202020204" pitchFamily="34" charset="0"/>
              <a:buChar char="•"/>
            </a:pPr>
            <a:r>
              <a:rPr lang="en-US" sz="1400" b="0" dirty="0"/>
              <a:t>Expanding Broadband to the 900MHz Band</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Fellowship Tutorial review</a:t>
            </a:r>
          </a:p>
          <a:p>
            <a:pPr lvl="1">
              <a:spcBef>
                <a:spcPts val="0"/>
              </a:spcBef>
              <a:buFont typeface="Arial" panose="020B0604020202020204" pitchFamily="34" charset="0"/>
              <a:buChar char="•"/>
            </a:pPr>
            <a:r>
              <a:rPr lang="en-US" sz="1400" dirty="0"/>
              <a:t>Monday AM2 at the plenary</a:t>
            </a:r>
            <a:endParaRPr lang="en-US" sz="1400" b="0" dirty="0"/>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FCC NPRM 18-295 , 6 GHz</a:t>
            </a:r>
          </a:p>
          <a:p>
            <a:pPr lvl="1">
              <a:spcBef>
                <a:spcPts val="0"/>
              </a:spcBef>
              <a:buFont typeface="Arial" panose="020B0604020202020204" pitchFamily="34" charset="0"/>
              <a:buChar char="•"/>
            </a:pPr>
            <a:r>
              <a:rPr lang="en-US" altLang="en-US" sz="1400" kern="0" dirty="0"/>
              <a:t>Reply comments due 18 March</a:t>
            </a:r>
            <a:endParaRPr lang="en-US" altLang="en-US" sz="1400" b="0" kern="0" dirty="0"/>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US DoT comment status</a:t>
            </a:r>
          </a:p>
          <a:p>
            <a:pPr lvl="1">
              <a:spcBef>
                <a:spcPts val="0"/>
              </a:spcBef>
              <a:buFont typeface="Arial" panose="020B0604020202020204" pitchFamily="34" charset="0"/>
              <a:buChar char="•"/>
            </a:pPr>
            <a:r>
              <a:rPr lang="en-US" sz="1400" dirty="0"/>
              <a:t>ACMA comment status</a:t>
            </a:r>
          </a:p>
          <a:p>
            <a:pPr lvl="1">
              <a:spcBef>
                <a:spcPts val="0"/>
              </a:spcBef>
              <a:buFont typeface="Arial" panose="020B0604020202020204" pitchFamily="34" charset="0"/>
              <a:buChar char="•"/>
            </a:pPr>
            <a:r>
              <a:rPr lang="en-US" sz="1400" dirty="0"/>
              <a:t>5GAA claims their test report incorrect</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018076"/>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RR-TAG is in need of a vice-chair and secretary, is there anyone that can help? ________</a:t>
            </a:r>
          </a:p>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Peter </a:t>
            </a:r>
            <a:endParaRPr lang="en-US" altLang="en-US" sz="1600" dirty="0">
              <a:solidFill>
                <a:schemeClr val="bg1">
                  <a:lumMod val="65000"/>
                </a:schemeClr>
              </a:solidFill>
            </a:endParaRPr>
          </a:p>
          <a:p>
            <a:r>
              <a:rPr lang="en-US" altLang="en-US" sz="1600" b="1" dirty="0">
                <a:solidFill>
                  <a:schemeClr val="tx1"/>
                </a:solidFill>
              </a:rPr>
              <a:t>		Seconded by:	James</a:t>
            </a:r>
            <a:endParaRPr lang="en-US" altLang="en-US" sz="1600" dirty="0">
              <a:solidFill>
                <a:schemeClr val="bg1">
                  <a:lumMod val="65000"/>
                </a:schemeClr>
              </a:solidFill>
            </a:endParaRPr>
          </a:p>
          <a:p>
            <a:pPr lvl="1"/>
            <a:r>
              <a:rPr lang="en-US" altLang="en-US" sz="1600" b="1" dirty="0">
                <a:solidFill>
                  <a:schemeClr val="tx1"/>
                </a:solidFill>
              </a:rPr>
              <a:t>Discussion?  	None</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21 February 2019 in document: </a:t>
            </a:r>
            <a:r>
              <a:rPr lang="en-US" sz="1600" b="0" u="sng" dirty="0">
                <a:hlinkClick r:id="rId2"/>
              </a:rPr>
              <a:t>https://mentor.ieee.org/802.18/dcn/19/18-19-0024-00-0000-minutes-21feb19-rrtag-teleconference.docx</a:t>
            </a:r>
            <a:r>
              <a:rPr lang="en-US" sz="1600" b="0" u="sng" dirty="0"/>
              <a:t> </a:t>
            </a:r>
            <a:r>
              <a:rPr lang="en-US" sz="1600" b="0" dirty="0"/>
              <a:t> </a:t>
            </a:r>
            <a:r>
              <a:rPr lang="en-US" sz="1600" b="1" dirty="0"/>
              <a:t> Posted:   </a:t>
            </a:r>
            <a:r>
              <a:rPr lang="en-US" sz="1600" b="0" dirty="0"/>
              <a:t>22-Feb-2019 08:08:54 ET</a:t>
            </a:r>
            <a:endParaRPr lang="en-US" sz="1100" b="0" dirty="0"/>
          </a:p>
          <a:p>
            <a:pPr marL="0" indent="0"/>
            <a:r>
              <a:rPr lang="en-US" altLang="en-US" sz="1600" b="0" dirty="0">
                <a:solidFill>
                  <a:schemeClr val="tx1"/>
                </a:solidFill>
              </a:rPr>
              <a:t>	</a:t>
            </a:r>
            <a:r>
              <a:rPr lang="en-US" altLang="en-US" sz="1600" dirty="0">
                <a:solidFill>
                  <a:schemeClr val="tx1"/>
                </a:solidFill>
              </a:rPr>
              <a:t>Moved by:  	Jay</a:t>
            </a:r>
            <a:endParaRPr lang="en-US" altLang="en-US" sz="1600" dirty="0">
              <a:solidFill>
                <a:schemeClr val="bg1">
                  <a:lumMod val="65000"/>
                </a:schemeClr>
              </a:solidFill>
            </a:endParaRPr>
          </a:p>
          <a:p>
            <a:r>
              <a:rPr lang="en-US" altLang="en-US" sz="1600" dirty="0">
                <a:solidFill>
                  <a:schemeClr val="tx1"/>
                </a:solidFill>
              </a:rPr>
              <a:t>		Seconded by:	James</a:t>
            </a:r>
          </a:p>
          <a:p>
            <a:r>
              <a:rPr lang="en-US" altLang="en-US" sz="1600" b="1" dirty="0">
                <a:solidFill>
                  <a:schemeClr val="tx1"/>
                </a:solidFill>
              </a:rPr>
              <a:t>		</a:t>
            </a:r>
            <a:r>
              <a:rPr lang="en-US" altLang="en-US" sz="1600" b="1" dirty="0"/>
              <a:t>Discussion?  	</a:t>
            </a:r>
            <a:r>
              <a:rPr lang="en-US" altLang="en-US" sz="1600" b="1" dirty="0">
                <a:solidFill>
                  <a:schemeClr val="tx1"/>
                </a:solidFill>
              </a:rPr>
              <a:t>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pPr lvl="4">
              <a:buFont typeface="Arial" panose="020B0604020202020204" pitchFamily="34" charset="0"/>
              <a:buChar char="•"/>
            </a:pPr>
            <a:endParaRPr lang="en-US" altLang="en-US" sz="8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28 February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18-21 June, Sophia Antipolis , </a:t>
            </a:r>
          </a:p>
          <a:p>
            <a:pPr lvl="1">
              <a:spcBef>
                <a:spcPts val="0"/>
              </a:spcBef>
              <a:buFont typeface="Arial" panose="020B0604020202020204" pitchFamily="34" charset="0"/>
              <a:buChar char="•"/>
            </a:pPr>
            <a:r>
              <a:rPr lang="en-US" sz="1800" dirty="0">
                <a:solidFill>
                  <a:schemeClr val="tx1"/>
                </a:solidFill>
              </a:rPr>
              <a:t>Meeting #101 just finished with TN 301631 on 6 GHz approved for publication.</a:t>
            </a:r>
          </a:p>
          <a:p>
            <a:pPr lvl="1">
              <a:spcBef>
                <a:spcPts val="0"/>
              </a:spcBef>
              <a:buFont typeface="Arial" panose="020B0604020202020204" pitchFamily="34" charset="0"/>
              <a:buChar char="•"/>
            </a:pPr>
            <a:r>
              <a:rPr lang="en-US" sz="1800" dirty="0">
                <a:solidFill>
                  <a:schemeClr val="tx1"/>
                </a:solidFill>
              </a:rPr>
              <a:t>Adaptivity discussions continue, how much detail is really needed?</a:t>
            </a:r>
          </a:p>
          <a:p>
            <a:pPr lvl="1">
              <a:spcBef>
                <a:spcPts val="0"/>
              </a:spcBef>
              <a:buFont typeface="Arial" panose="020B0604020202020204" pitchFamily="34" charset="0"/>
              <a:buChar char="•"/>
            </a:pPr>
            <a:r>
              <a:rPr lang="en-US" sz="1800" dirty="0">
                <a:solidFill>
                  <a:schemeClr val="tx1"/>
                </a:solidFill>
              </a:rPr>
              <a:t>BRAN responded to liaison from IEEE 802.11 about the July meeting. It is BRAN doc (19) 101-037r1. Some detail in the response.  Should be in 802.11 private area next week. </a:t>
            </a: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a:t>
            </a:r>
            <a:r>
              <a:rPr lang="en-US" sz="1800" strike="dblStrike" dirty="0">
                <a:solidFill>
                  <a:schemeClr val="tx1"/>
                </a:solidFill>
              </a:rPr>
              <a:t>08-11 Apr, Sophia Antipolis</a:t>
            </a:r>
          </a:p>
          <a:p>
            <a:pPr lvl="1">
              <a:spcBef>
                <a:spcPts val="0"/>
              </a:spcBef>
              <a:buFont typeface="Arial" panose="020B0604020202020204" pitchFamily="34" charset="0"/>
              <a:buChar char="•"/>
            </a:pPr>
            <a:r>
              <a:rPr lang="en-US" sz="1600" dirty="0">
                <a:solidFill>
                  <a:schemeClr val="tx1"/>
                </a:solidFill>
              </a:rPr>
              <a:t> April #55 cancelled; 2 web meeting setup instead.  F2F now 27-28 June - or in July, </a:t>
            </a:r>
            <a:r>
              <a:rPr lang="en-US" sz="1600" dirty="0" err="1">
                <a:solidFill>
                  <a:schemeClr val="tx1"/>
                </a:solidFill>
              </a:rPr>
              <a:t>tbd</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rPr>
              <a:t>09 Apr – call on Rx requirements</a:t>
            </a:r>
          </a:p>
          <a:p>
            <a:pPr lvl="2">
              <a:spcBef>
                <a:spcPts val="0"/>
              </a:spcBef>
              <a:buFont typeface="Arial" panose="020B0604020202020204" pitchFamily="34" charset="0"/>
              <a:buChar char="•"/>
            </a:pPr>
            <a:r>
              <a:rPr lang="en-US" sz="1400" dirty="0">
                <a:solidFill>
                  <a:schemeClr val="tx1"/>
                </a:solidFill>
              </a:rPr>
              <a:t>11 Apr – call on </a:t>
            </a:r>
            <a:r>
              <a:rPr lang="en-US" sz="1400" dirty="0" err="1">
                <a:solidFill>
                  <a:schemeClr val="tx1"/>
                </a:solidFill>
              </a:rPr>
              <a:t>SRDoc</a:t>
            </a:r>
            <a:r>
              <a:rPr lang="en-US" sz="1400" dirty="0">
                <a:solidFill>
                  <a:schemeClr val="tx1"/>
                </a:solidFill>
              </a:rPr>
              <a:t> on 2.4 GHz WBDS</a:t>
            </a:r>
          </a:p>
          <a:p>
            <a:pPr lvl="1">
              <a:spcBef>
                <a:spcPts val="0"/>
              </a:spcBef>
              <a:buFont typeface="Arial" panose="020B0604020202020204" pitchFamily="34" charset="0"/>
              <a:buChar char="•"/>
            </a:pPr>
            <a:r>
              <a:rPr lang="en-US" sz="1600" dirty="0">
                <a:solidFill>
                  <a:schemeClr val="tx1"/>
                </a:solidFill>
              </a:rPr>
              <a:t>These are to work on response to consultants.  </a:t>
            </a:r>
          </a:p>
          <a:p>
            <a:pPr lvl="1">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#48, 05-07 Mar, </a:t>
            </a:r>
            <a:r>
              <a:rPr lang="en-US" sz="1600" dirty="0">
                <a:solidFill>
                  <a:schemeClr val="tx1"/>
                </a:solidFill>
              </a:rPr>
              <a:t>Sophia Antipolis</a:t>
            </a:r>
          </a:p>
          <a:p>
            <a:pPr lvl="1">
              <a:spcBef>
                <a:spcPts val="0"/>
              </a:spcBef>
              <a:buFont typeface="Arial" panose="020B0604020202020204" pitchFamily="34" charset="0"/>
              <a:buChar char="•"/>
            </a:pPr>
            <a:r>
              <a:rPr lang="en-US" sz="1600" dirty="0">
                <a:solidFill>
                  <a:schemeClr val="tx1"/>
                </a:solidFill>
              </a:rPr>
              <a:t>Nothing reported this week, meeting next week.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next meeting #7, 24-25 Apr, Copenhagen </a:t>
            </a:r>
          </a:p>
          <a:p>
            <a:pPr lvl="1">
              <a:buFont typeface="Arial" panose="020B0604020202020204" pitchFamily="34" charset="0"/>
              <a:buChar char="•"/>
            </a:pPr>
            <a:r>
              <a:rPr lang="en-US" sz="1800" dirty="0">
                <a:solidFill>
                  <a:schemeClr val="tx1"/>
                </a:solidFill>
              </a:rPr>
              <a:t>Public consultation is in process, its due date confirmed on 01 April</a:t>
            </a:r>
          </a:p>
          <a:p>
            <a:pPr lvl="1">
              <a:buFont typeface="Arial" panose="020B0604020202020204" pitchFamily="34" charset="0"/>
              <a:buChar char="•"/>
            </a:pPr>
            <a:r>
              <a:rPr lang="en-US" sz="1800" dirty="0">
                <a:solidFill>
                  <a:schemeClr val="tx1"/>
                </a:solidFill>
              </a:rPr>
              <a:t>Nothing new this week. </a:t>
            </a:r>
          </a:p>
          <a:p>
            <a:pPr lvl="1">
              <a:buFont typeface="Arial" panose="020B0604020202020204" pitchFamily="34" charset="0"/>
              <a:buChar char="•"/>
            </a:pPr>
            <a:r>
              <a:rPr lang="en-US" sz="1800" dirty="0">
                <a:solidFill>
                  <a:schemeClr val="tx1"/>
                </a:solidFill>
              </a:rPr>
              <a:t>Last week: Coming soon is a contribution to improve the Exec. Summary of ECC Report 302.   (Like the FM57 web meeting contribution recently.) </a:t>
            </a:r>
          </a:p>
          <a:p>
            <a:pPr lvl="2">
              <a:buFont typeface="Arial" panose="020B0604020202020204" pitchFamily="34" charset="0"/>
              <a:buChar char="•"/>
            </a:pPr>
            <a:r>
              <a:rPr lang="en-US" sz="1600" dirty="0">
                <a:solidFill>
                  <a:schemeClr val="tx1"/>
                </a:solidFill>
              </a:rPr>
              <a:t>A key is the Exec Summary is not representing all the Exec. Summaries of the different sections by particular uses. </a:t>
            </a:r>
          </a:p>
          <a:p>
            <a:pPr lvl="2">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&lt;FM57&gt;</a:t>
            </a:r>
            <a:r>
              <a:rPr lang="en-US" altLang="en-US" sz="1800" b="0" dirty="0"/>
              <a:t> </a:t>
            </a:r>
            <a:r>
              <a:rPr lang="en-US" altLang="en-US" sz="1600" b="0" dirty="0"/>
              <a:t> </a:t>
            </a:r>
            <a:r>
              <a:rPr lang="en-US" sz="1600" dirty="0"/>
              <a:t>next meeting #5, 12-13 March, Maisons-Alfort</a:t>
            </a:r>
          </a:p>
          <a:p>
            <a:pPr lvl="1">
              <a:buFont typeface="Arial" panose="020B0604020202020204" pitchFamily="34" charset="0"/>
              <a:buChar char="•"/>
            </a:pPr>
            <a:r>
              <a:rPr lang="en-US" sz="1800" dirty="0">
                <a:solidFill>
                  <a:schemeClr val="tx1"/>
                </a:solidFill>
              </a:rPr>
              <a:t>Nothing new this week. </a:t>
            </a:r>
          </a:p>
          <a:p>
            <a:pPr lvl="1">
              <a:buFont typeface="Arial" panose="020B0604020202020204" pitchFamily="34" charset="0"/>
              <a:buChar char="•"/>
            </a:pPr>
            <a:r>
              <a:rPr lang="en-US" sz="1800" dirty="0">
                <a:solidFill>
                  <a:schemeClr val="tx1"/>
                </a:solidFill>
              </a:rPr>
              <a:t>Last week: The meeting coming up is same time as IEEE Plenary. </a:t>
            </a:r>
          </a:p>
          <a:p>
            <a:pPr lvl="2">
              <a:buFont typeface="Arial" panose="020B0604020202020204" pitchFamily="34" charset="0"/>
              <a:buChar char="•"/>
            </a:pPr>
            <a:r>
              <a:rPr lang="en-US" sz="1600" dirty="0">
                <a:solidFill>
                  <a:schemeClr val="tx1"/>
                </a:solidFill>
              </a:rPr>
              <a:t>Satellite and RLAN was the main topic however most technical folks will be at IEEE meeting, so how this will work out we will see.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FCC Open meeting, 15 March</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2000" dirty="0"/>
              <a:t>Spectrum Horizons</a:t>
            </a:r>
          </a:p>
          <a:p>
            <a:pPr lvl="1">
              <a:buFont typeface="Arial" panose="020B0604020202020204" pitchFamily="34" charset="0"/>
              <a:buChar char="•"/>
            </a:pPr>
            <a:r>
              <a:rPr lang="en-US" sz="1600" b="0" dirty="0"/>
              <a:t>The Commission will consider a </a:t>
            </a:r>
            <a:r>
              <a:rPr lang="en-US" sz="1600" b="0" dirty="0">
                <a:hlinkClick r:id="rId2"/>
              </a:rPr>
              <a:t>First Report and Order</a:t>
            </a:r>
            <a:r>
              <a:rPr lang="en-US" sz="1600" b="0" dirty="0"/>
              <a:t> that would adopt rules to make available 21.2 GHz of spectrum above 95 GHz for unlicensed operations and create a new class of experimental licenses for the 95 GHz to 3 THz spectrum range. (ET Docket No. 18-21; RM-11795)</a:t>
            </a:r>
          </a:p>
          <a:p>
            <a:pPr lvl="1">
              <a:buFont typeface="Arial" panose="020B0604020202020204" pitchFamily="34" charset="0"/>
              <a:buChar char="•"/>
            </a:pPr>
            <a:r>
              <a:rPr lang="en-US" sz="1600" dirty="0">
                <a:hlinkClick r:id="rId3"/>
              </a:rPr>
              <a:t>https://mentor.ieee.org/802.18/dcn/19/18-19-0027-00-0000-draft-first-r-o-18-21-spectrum-horizons-95-ghz.pdf</a:t>
            </a:r>
            <a:r>
              <a:rPr lang="en-US" sz="16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Expanding Broadband to the 900 MHz Band</a:t>
            </a:r>
          </a:p>
          <a:p>
            <a:pPr lvl="1">
              <a:buFont typeface="Arial" panose="020B0604020202020204" pitchFamily="34" charset="0"/>
              <a:buChar char="•"/>
            </a:pPr>
            <a:r>
              <a:rPr lang="en-US" sz="1800" b="0" dirty="0"/>
              <a:t>The Commission will consider a </a:t>
            </a:r>
            <a:r>
              <a:rPr lang="en-US" sz="1800" b="0" dirty="0">
                <a:hlinkClick r:id="rId4"/>
              </a:rPr>
              <a:t>Notice of Proposed Rulemaking</a:t>
            </a:r>
            <a:r>
              <a:rPr lang="en-US" sz="1800" b="0" dirty="0"/>
              <a:t> that would propose to reconfigure the 900 MHz band to create a broadband segment to facilitate technologies and services for a wide variety of businesses, including critical infrastructure, as well as seek comment on various transition mechanisms to achieve this goal. (WT Docket No. 17-200)</a:t>
            </a:r>
          </a:p>
          <a:p>
            <a:pPr lvl="1">
              <a:buFont typeface="Arial" panose="020B0604020202020204" pitchFamily="34" charset="0"/>
              <a:buChar char="•"/>
            </a:pPr>
            <a:r>
              <a:rPr lang="en-US" sz="1800" dirty="0">
                <a:solidFill>
                  <a:schemeClr val="tx1"/>
                </a:solidFill>
                <a:hlinkClick r:id="rId5"/>
              </a:rPr>
              <a:t>https://mentor.ieee.org/802.18/dcn/19/18-19-0028-00-0000-draft-nprm-17-200-expanding-broadband-to-896-935-mhz.pdf</a:t>
            </a:r>
            <a:r>
              <a:rPr lang="en-US" sz="1800" dirty="0">
                <a:solidFill>
                  <a:schemeClr val="tx1"/>
                </a:solidFill>
              </a:rPr>
              <a:t> </a:t>
            </a:r>
          </a:p>
          <a:p>
            <a:pPr lvl="1">
              <a:buFont typeface="Arial" panose="020B0604020202020204" pitchFamily="34" charset="0"/>
              <a:buChar char="•"/>
            </a:pPr>
            <a:r>
              <a:rPr lang="en-US" sz="1800" dirty="0">
                <a:solidFill>
                  <a:schemeClr val="tx1"/>
                </a:solidFill>
              </a:rPr>
              <a:t>This is for the 896-901/935-940MHz land mobile licenses band today.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 February 2019</a:t>
            </a:r>
            <a:endParaRPr lang="en-GB" dirty="0"/>
          </a:p>
        </p:txBody>
      </p:sp>
    </p:spTree>
    <p:extLst>
      <p:ext uri="{BB962C8B-B14F-4D97-AF65-F5344CB8AC3E}">
        <p14:creationId xmlns:p14="http://schemas.microsoft.com/office/powerpoint/2010/main" val="404890330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33384</TotalTime>
  <Words>2727</Words>
  <Application>Microsoft Office PowerPoint</Application>
  <PresentationFormat>On-screen Show (4:3)</PresentationFormat>
  <Paragraphs>371</Paragraphs>
  <Slides>22</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30"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FCC Open meeting, 15 March</vt:lpstr>
      <vt:lpstr>Fellowship Tutorial</vt:lpstr>
      <vt:lpstr>FCC NPRM 18-295,  6 GHz</vt:lpstr>
      <vt:lpstr>General Discussion Items </vt:lpstr>
      <vt:lpstr>Actions Required</vt:lpstr>
      <vt:lpstr>Any Other Business</vt:lpstr>
      <vt:lpstr>Adjourn</vt:lpstr>
      <vt:lpstr>PowerPoint Presentation</vt:lpstr>
      <vt:lpstr>General Discussion Items -4</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1269</cp:revision>
  <cp:lastPrinted>1601-01-01T00:00:00Z</cp:lastPrinted>
  <dcterms:created xsi:type="dcterms:W3CDTF">2016-03-03T14:54:45Z</dcterms:created>
  <dcterms:modified xsi:type="dcterms:W3CDTF">2019-03-01T21:06:06Z</dcterms:modified>
</cp:coreProperties>
</file>