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341" r:id="rId3"/>
    <p:sldId id="329" r:id="rId4"/>
    <p:sldId id="330" r:id="rId5"/>
    <p:sldId id="516" r:id="rId6"/>
    <p:sldId id="559" r:id="rId7"/>
    <p:sldId id="517" r:id="rId8"/>
    <p:sldId id="486" r:id="rId9"/>
    <p:sldId id="561" r:id="rId10"/>
    <p:sldId id="562" r:id="rId11"/>
    <p:sldId id="560" r:id="rId12"/>
    <p:sldId id="533" r:id="rId13"/>
    <p:sldId id="524" r:id="rId14"/>
    <p:sldId id="498" r:id="rId15"/>
    <p:sldId id="402" r:id="rId16"/>
    <p:sldId id="403" r:id="rId17"/>
    <p:sldId id="477" r:id="rId18"/>
    <p:sldId id="509" r:id="rId19"/>
    <p:sldId id="523" r:id="rId20"/>
    <p:sldId id="514" r:id="rId21"/>
    <p:sldId id="429" r:id="rId22"/>
    <p:sldId id="399" r:id="rId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42" autoAdjust="0"/>
    <p:restoredTop sz="96353" autoAdjust="0"/>
  </p:normalViewPr>
  <p:slideViewPr>
    <p:cSldViewPr>
      <p:cViewPr varScale="1">
        <p:scale>
          <a:sx n="110" d="100"/>
          <a:sy n="110" d="100"/>
        </p:scale>
        <p:origin x="360" y="96"/>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0" d="100"/>
          <a:sy n="80" d="100"/>
        </p:scale>
        <p:origin x="2226"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27-Feb-19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5384912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9097746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212266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28 February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28 February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28 February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802.18-19/0025r00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s://www.fcc.gov/ecfs/search/filings?proceedings_name=18-295&amp;sort=date_disseminated,DESC"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acma.gov.au/theACMA/class-licensing-updates-supporting-5g-and-other-technology-innovations" TargetMode="External"/><Relationship Id="rId2" Type="http://schemas.openxmlformats.org/officeDocument/2006/relationships/hyperlink" Target="https://www.regulations.gov/document?D=DOT-OST-2018-0210-0001"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8/dcn/16/18-16-0038-11-0000-teleconference-call-in-info.pptx"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18/18-18-0140-00-0000-phase-i-testing-of-prototype-u-nii-4-devic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www.fcc.gov/document/fcc-requests-comment-59-ghz-phase-i-testing-data"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8" Type="http://schemas.openxmlformats.org/officeDocument/2006/relationships/hyperlink" Target="https://urldefense.proofpoint.com/v2/url?u=https-3A__docs.fcc.gov_public_attachments_DOC-2D354830A1.txt&amp;d=DwMFaQ&amp;c=pqcuzKEN_84c78MOSc5_fw&amp;r=z8R-nWJ8GIxwjOjNKhEFByb-tZ6XE3GZXWSggNdVo-w&amp;m=QqQYwQBq_lh7H7B6FkxUVdjhBxJ6kAhsNOD-tgjszSk&amp;s=T-gvZk31InU6u7cBPbxLyuxBGKfxWAtrijcq_uwJUT8&amp;e=" TargetMode="External"/><Relationship Id="rId3" Type="http://schemas.openxmlformats.org/officeDocument/2006/relationships/hyperlink" Target="https://urldefense.proofpoint.com/v2/url?u=https-3A__docs.fcc.gov_public_attachments_DOC-2D354831A1.docx&amp;d=DwMFaQ&amp;c=pqcuzKEN_84c78MOSc5_fw&amp;r=z8R-nWJ8GIxwjOjNKhEFByb-tZ6XE3GZXWSggNdVo-w&amp;m=QqQYwQBq_lh7H7B6FkxUVdjhBxJ6kAhsNOD-tgjszSk&amp;s=7xkegpF18AxG6dfOzIMn5AfIOGsUPbvsbnUwQwDq6GU&amp;e=" TargetMode="External"/><Relationship Id="rId7" Type="http://schemas.openxmlformats.org/officeDocument/2006/relationships/hyperlink" Target="https://urldefense.proofpoint.com/v2/url?u=https-3A__docs.fcc.gov_public_attachments_DOC-2D354830A1.pdf&amp;d=DwMFaQ&amp;c=pqcuzKEN_84c78MOSc5_fw&amp;r=z8R-nWJ8GIxwjOjNKhEFByb-tZ6XE3GZXWSggNdVo-w&amp;m=QqQYwQBq_lh7H7B6FkxUVdjhBxJ6kAhsNOD-tgjszSk&amp;s=7TPRfVjxS7MujO4axNsQIIq_bFYaUKPtrASPSprimo4&amp;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urldefense.proofpoint.com/v2/url?u=https-3A__docs.fcc.gov_public_attachments_DOC-2D354830A1.docx&amp;d=DwMFaQ&amp;c=pqcuzKEN_84c78MOSc5_fw&amp;r=z8R-nWJ8GIxwjOjNKhEFByb-tZ6XE3GZXWSggNdVo-w&amp;m=QqQYwQBq_lh7H7B6FkxUVdjhBxJ6kAhsNOD-tgjszSk&amp;s=qLss7uFj--zdhnfqVF0eBE2QkXL79-ImOkB_vqJgNK8&amp;e=" TargetMode="External"/><Relationship Id="rId5" Type="http://schemas.openxmlformats.org/officeDocument/2006/relationships/hyperlink" Target="https://urldefense.proofpoint.com/v2/url?u=https-3A__docs.fcc.gov_public_attachments_DOC-2D354831A1.txt&amp;d=DwMFaQ&amp;c=pqcuzKEN_84c78MOSc5_fw&amp;r=z8R-nWJ8GIxwjOjNKhEFByb-tZ6XE3GZXWSggNdVo-w&amp;m=QqQYwQBq_lh7H7B6FkxUVdjhBxJ6kAhsNOD-tgjszSk&amp;s=keDPoTelTk_fQ0X_ExpEcYDUpcOu8X04kN04BCVJNW8&amp;e=" TargetMode="External"/><Relationship Id="rId4" Type="http://schemas.openxmlformats.org/officeDocument/2006/relationships/hyperlink" Target="https://urldefense.proofpoint.com/v2/url?u=https-3A__docs.fcc.gov_public_attachments_DOC-2D354831A1.pdf&amp;d=DwMFaQ&amp;c=pqcuzKEN_84c78MOSc5_fw&amp;r=z8R-nWJ8GIxwjOjNKhEFByb-tZ6XE3GZXWSggNdVo-w&amp;m=QqQYwQBq_lh7H7B6FkxUVdjhBxJ6kAhsNOD-tgjszSk&amp;s=3RwS8FjwI5l5v9yuSbXjMeMAQK0T0eoq_Zhi7-Mgyg8&amp;e="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024-00-0000-minutes-21feb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ec.europa.eu/growth/single-market/european-standards/harmonised-standards/" TargetMode="External"/><Relationship Id="rId2" Type="http://schemas.openxmlformats.org/officeDocument/2006/relationships/hyperlink" Target="https://eur-lex.europa.eu/oj/direct-access.html" TargetMode="External"/><Relationship Id="rId1" Type="http://schemas.openxmlformats.org/officeDocument/2006/relationships/slideLayout" Target="../slideLayouts/slideLayout1.xml"/><Relationship Id="rId6" Type="http://schemas.openxmlformats.org/officeDocument/2006/relationships/hyperlink" Target="https://portal.etsi.org/tb.aspx?tbid=729&amp;SubTB=729" TargetMode="External"/><Relationship Id="rId5" Type="http://schemas.openxmlformats.org/officeDocument/2006/relationships/hyperlink" Target="https://portal.etsi.org/tb.aspx?tbid=442&amp;SubTB=442" TargetMode="External"/><Relationship Id="rId4" Type="http://schemas.openxmlformats.org/officeDocument/2006/relationships/hyperlink" Target="https://portal.etsi.org/tb.aspx?tbid=287&amp;SubTB=287"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ept.org/ecc/groups/ecc/wg-fm/fm-57/client/introduction/" TargetMode="External"/><Relationship Id="rId2" Type="http://schemas.openxmlformats.org/officeDocument/2006/relationships/hyperlink" Target="https://cept.org/ecc/groups/ecc/wg-se/se-45/client/introduction/"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19/18-19-0027-00-0000-draft-first-r-o-18-21-spectrum-horizons-95-ghz.pdf" TargetMode="External"/><Relationship Id="rId2" Type="http://schemas.openxmlformats.org/officeDocument/2006/relationships/hyperlink" Target="https://www.fcc.gov/document/promoting-innovation-spectrum-horizons-airwaves" TargetMode="External"/><Relationship Id="rId1" Type="http://schemas.openxmlformats.org/officeDocument/2006/relationships/slideLayout" Target="../slideLayouts/slideLayout1.xml"/><Relationship Id="rId5" Type="http://schemas.openxmlformats.org/officeDocument/2006/relationships/hyperlink" Target="https://mentor.ieee.org/802.18/dcn/19/18-19-0028-00-0000-draft-nprm-17-200-expanding-broadband-to-896-935-mhz.pdf" TargetMode="External"/><Relationship Id="rId4" Type="http://schemas.openxmlformats.org/officeDocument/2006/relationships/hyperlink" Target="https://www.fcc.gov/document/expanding-broadband-900-mhz-ban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28 February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28 February 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238"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Fellowship Tutorial</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Plenary - Monday PM2 is the 802.18 Fellowship Tutorial </a:t>
            </a:r>
          </a:p>
          <a:p>
            <a:pPr>
              <a:buFont typeface="Arial" panose="020B0604020202020204" pitchFamily="34" charset="0"/>
              <a:buChar char="•"/>
            </a:pPr>
            <a:r>
              <a:rPr lang="en-US" sz="1800" dirty="0">
                <a:solidFill>
                  <a:schemeClr val="tx1"/>
                </a:solidFill>
              </a:rPr>
              <a:t>Would like to review the current draft overall, few points need to be clarified. </a:t>
            </a:r>
          </a:p>
          <a:p>
            <a:pPr>
              <a:buFont typeface="Arial" panose="020B0604020202020204" pitchFamily="34" charset="0"/>
              <a:buChar char="•"/>
            </a:pPr>
            <a:r>
              <a:rPr lang="en-US" sz="1800" dirty="0">
                <a:solidFill>
                  <a:schemeClr val="tx1"/>
                </a:solidFill>
              </a:rPr>
              <a:t> And any other topics that could be added. </a:t>
            </a:r>
          </a:p>
          <a:p>
            <a:pPr>
              <a:buFont typeface="Arial" panose="020B0604020202020204" pitchFamily="34" charset="0"/>
              <a:buChar char="•"/>
            </a:pPr>
            <a:r>
              <a:rPr lang="en-US" sz="1800" dirty="0">
                <a:solidFill>
                  <a:schemeClr val="tx1"/>
                </a:solidFill>
              </a:rPr>
              <a:t> </a:t>
            </a:r>
          </a:p>
          <a:p>
            <a:pPr>
              <a:buFont typeface="Arial" panose="020B0604020202020204" pitchFamily="34" charset="0"/>
              <a:buChar char="•"/>
            </a:pPr>
            <a:r>
              <a:rPr lang="en-US" sz="1800" dirty="0">
                <a:solidFill>
                  <a:schemeClr val="tx1"/>
                </a:solidFill>
              </a:rPr>
              <a:t> </a:t>
            </a:r>
          </a:p>
          <a:p>
            <a:pPr>
              <a:buFont typeface="Arial" panose="020B0604020202020204" pitchFamily="34" charset="0"/>
              <a:buChar char="•"/>
            </a:pPr>
            <a:r>
              <a:rPr lang="en-US" sz="1800" dirty="0">
                <a:solidFill>
                  <a:schemeClr val="tx1"/>
                </a:solidFill>
              </a:rPr>
              <a:t> </a:t>
            </a:r>
          </a:p>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 February 2019</a:t>
            </a:r>
            <a:endParaRPr lang="en-GB" dirty="0"/>
          </a:p>
        </p:txBody>
      </p:sp>
    </p:spTree>
    <p:extLst>
      <p:ext uri="{BB962C8B-B14F-4D97-AF65-F5344CB8AC3E}">
        <p14:creationId xmlns:p14="http://schemas.microsoft.com/office/powerpoint/2010/main" val="41109534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sz="2400" dirty="0"/>
              <a:t>FCC NPRM 18-295,  6 GHz</a:t>
            </a:r>
          </a:p>
        </p:txBody>
      </p:sp>
      <p:sp>
        <p:nvSpPr>
          <p:cNvPr id="3" name="Content Placeholder 2"/>
          <p:cNvSpPr>
            <a:spLocks noGrp="1"/>
          </p:cNvSpPr>
          <p:nvPr>
            <p:ph idx="1"/>
          </p:nvPr>
        </p:nvSpPr>
        <p:spPr>
          <a:xfrm>
            <a:off x="698889" y="947774"/>
            <a:ext cx="8150031" cy="5059552"/>
          </a:xfrm>
        </p:spPr>
        <p:txBody>
          <a:bodyPr/>
          <a:lstStyle/>
          <a:p>
            <a:pPr>
              <a:buFont typeface="Arial" panose="020B0604020202020204" pitchFamily="34" charset="0"/>
              <a:buChar char="•"/>
            </a:pPr>
            <a:r>
              <a:rPr lang="en-US" sz="1800" dirty="0">
                <a:solidFill>
                  <a:schemeClr val="tx1"/>
                </a:solidFill>
              </a:rPr>
              <a:t>Comments in:</a:t>
            </a:r>
          </a:p>
          <a:p>
            <a:pPr>
              <a:spcBef>
                <a:spcPts val="0"/>
              </a:spcBef>
              <a:buFont typeface="Arial" panose="020B0604020202020204" pitchFamily="34" charset="0"/>
              <a:buChar char="•"/>
            </a:pPr>
            <a:r>
              <a:rPr lang="en-US" sz="1800" dirty="0">
                <a:solidFill>
                  <a:schemeClr val="tx1"/>
                </a:solidFill>
                <a:hlinkClick r:id="rId2"/>
              </a:rPr>
              <a:t>https://www.fcc.gov/ecfs/search/filings?proceedings_name=18-295&amp;sort=date_disseminated,DESC</a:t>
            </a:r>
            <a:r>
              <a:rPr lang="en-US" sz="1800" dirty="0">
                <a:solidFill>
                  <a:schemeClr val="tx1"/>
                </a:solidFill>
              </a:rPr>
              <a:t>  </a:t>
            </a:r>
          </a:p>
          <a:p>
            <a:pPr>
              <a:spcBef>
                <a:spcPts val="0"/>
              </a:spcBef>
              <a:buFont typeface="Arial" panose="020B0604020202020204" pitchFamily="34" charset="0"/>
              <a:buChar char="•"/>
            </a:pPr>
            <a:r>
              <a:rPr lang="en-US" sz="1800" dirty="0">
                <a:solidFill>
                  <a:schemeClr val="tx1"/>
                </a:solidFill>
              </a:rPr>
              <a:t>Reply comments due 18 March, Monday after our Plenary.</a:t>
            </a:r>
          </a:p>
          <a:p>
            <a:pPr>
              <a:spcBef>
                <a:spcPts val="0"/>
              </a:spcBef>
              <a:buFont typeface="Arial" panose="020B0604020202020204" pitchFamily="34" charset="0"/>
              <a:buChar char="•"/>
            </a:pPr>
            <a:r>
              <a:rPr lang="en-US" altLang="en-US" sz="2000" dirty="0">
                <a:solidFill>
                  <a:schemeClr val="tx1"/>
                </a:solidFill>
              </a:rPr>
              <a:t>There are 112 entities, into 88 unique filings, 1500+… pages </a:t>
            </a:r>
          </a:p>
          <a:p>
            <a:pPr>
              <a:spcBef>
                <a:spcPts val="0"/>
              </a:spcBef>
              <a:buFont typeface="Arial" panose="020B0604020202020204" pitchFamily="34" charset="0"/>
              <a:buChar char="•"/>
            </a:pPr>
            <a:r>
              <a:rPr lang="en-US" altLang="en-US" sz="2000" dirty="0">
                <a:solidFill>
                  <a:schemeClr val="tx1"/>
                </a:solidFill>
              </a:rPr>
              <a:t> </a:t>
            </a:r>
          </a:p>
          <a:p>
            <a:pPr>
              <a:spcBef>
                <a:spcPts val="0"/>
              </a:spcBef>
              <a:buFont typeface="Arial" panose="020B0604020202020204" pitchFamily="34" charset="0"/>
              <a:buChar char="•"/>
            </a:pPr>
            <a:r>
              <a:rPr lang="en-US" altLang="en-US" sz="2000" dirty="0">
                <a:solidFill>
                  <a:schemeClr val="tx1"/>
                </a:solidFill>
              </a:rPr>
              <a:t> </a:t>
            </a:r>
          </a:p>
          <a:p>
            <a:pPr>
              <a:spcBef>
                <a:spcPts val="0"/>
              </a:spcBef>
              <a:buFont typeface="Arial" panose="020B0604020202020204" pitchFamily="34" charset="0"/>
              <a:buChar char="•"/>
            </a:pPr>
            <a:r>
              <a:rPr lang="en-US" altLang="en-US" sz="2000" dirty="0">
                <a:solidFill>
                  <a:schemeClr val="tx1"/>
                </a:solidFill>
              </a:rPr>
              <a:t> </a:t>
            </a:r>
          </a:p>
          <a:p>
            <a:pPr>
              <a:spcBef>
                <a:spcPts val="0"/>
              </a:spcBef>
              <a:buFont typeface="Arial" panose="020B0604020202020204" pitchFamily="34" charset="0"/>
              <a:buChar char="•"/>
            </a:pPr>
            <a:r>
              <a:rPr lang="en-US" altLang="en-US" sz="2000" dirty="0">
                <a:solidFill>
                  <a:schemeClr val="tx1"/>
                </a:solidFill>
              </a:rPr>
              <a:t> </a:t>
            </a:r>
          </a:p>
          <a:p>
            <a:pPr>
              <a:spcBef>
                <a:spcPts val="0"/>
              </a:spcBef>
              <a:buFont typeface="Arial" panose="020B0604020202020204" pitchFamily="34" charset="0"/>
              <a:buChar char="•"/>
            </a:pPr>
            <a:r>
              <a:rPr lang="en-US" altLang="en-US" sz="2000" dirty="0">
                <a:solidFill>
                  <a:schemeClr val="tx1"/>
                </a:solidFill>
              </a:rPr>
              <a:t> </a:t>
            </a:r>
          </a:p>
          <a:p>
            <a:pPr>
              <a:spcBef>
                <a:spcPts val="0"/>
              </a:spcBef>
              <a:buFont typeface="Arial" panose="020B0604020202020204" pitchFamily="34" charset="0"/>
              <a:buChar char="•"/>
            </a:pPr>
            <a:endParaRPr lang="en-US" altLang="en-US" sz="2000" dirty="0">
              <a:solidFill>
                <a:schemeClr val="tx1"/>
              </a:solidFill>
            </a:endParaRPr>
          </a:p>
          <a:p>
            <a:pPr lvl="1">
              <a:spcBef>
                <a:spcPts val="0"/>
              </a:spcBef>
              <a:buFont typeface="Arial" panose="020B0604020202020204" pitchFamily="34" charset="0"/>
              <a:buChar char="•"/>
            </a:pPr>
            <a:r>
              <a:rPr lang="en-US" altLang="en-US" sz="800" dirty="0">
                <a:solidFill>
                  <a:schemeClr val="tx1"/>
                </a:solidFill>
              </a:rPr>
              <a:t>Microwave – FWCC filing is the one of note. </a:t>
            </a:r>
          </a:p>
          <a:p>
            <a:pPr lvl="2">
              <a:buFont typeface="Arial" panose="020B0604020202020204" pitchFamily="34" charset="0"/>
              <a:buChar char="•"/>
            </a:pPr>
            <a:r>
              <a:rPr lang="en-US" altLang="en-US" sz="800" dirty="0">
                <a:solidFill>
                  <a:schemeClr val="tx1"/>
                </a:solidFill>
              </a:rPr>
              <a:t>Look at the </a:t>
            </a:r>
            <a:r>
              <a:rPr lang="en-US" altLang="en-US" sz="800" dirty="0" err="1">
                <a:solidFill>
                  <a:schemeClr val="tx1"/>
                </a:solidFill>
              </a:rPr>
              <a:t>Comsearch</a:t>
            </a:r>
            <a:r>
              <a:rPr lang="en-US" altLang="en-US" sz="800" dirty="0">
                <a:solidFill>
                  <a:schemeClr val="tx1"/>
                </a:solidFill>
              </a:rPr>
              <a:t> filing, the FCC data base is not sufficient, use us. </a:t>
            </a:r>
          </a:p>
          <a:p>
            <a:pPr lvl="3">
              <a:buFont typeface="Arial" panose="020B0604020202020204" pitchFamily="34" charset="0"/>
              <a:buChar char="•"/>
            </a:pPr>
            <a:r>
              <a:rPr lang="en-US" altLang="en-US" sz="800" dirty="0">
                <a:solidFill>
                  <a:schemeClr val="tx1"/>
                </a:solidFill>
              </a:rPr>
              <a:t>Coals data base the FCC stopped using in 2014</a:t>
            </a:r>
          </a:p>
          <a:p>
            <a:pPr lvl="2">
              <a:buFont typeface="Arial" panose="020B0604020202020204" pitchFamily="34" charset="0"/>
              <a:buChar char="•"/>
            </a:pPr>
            <a:r>
              <a:rPr lang="en-US" altLang="en-US" sz="800" dirty="0">
                <a:solidFill>
                  <a:schemeClr val="tx1"/>
                </a:solidFill>
              </a:rPr>
              <a:t>End result - use our data base and we will “control” you.  </a:t>
            </a:r>
          </a:p>
          <a:p>
            <a:pPr lvl="1">
              <a:buFont typeface="Arial" panose="020B0604020202020204" pitchFamily="34" charset="0"/>
              <a:buChar char="•"/>
            </a:pPr>
            <a:r>
              <a:rPr lang="en-US" altLang="en-US" sz="800" dirty="0">
                <a:solidFill>
                  <a:schemeClr val="tx1"/>
                </a:solidFill>
              </a:rPr>
              <a:t>Public safety &amp; Utilities – many pointed to earlier FWCC filings and making same points.  Both have microwave uses and cannot deal with interference….. </a:t>
            </a:r>
          </a:p>
          <a:p>
            <a:pPr lvl="1">
              <a:buFont typeface="Arial" panose="020B0604020202020204" pitchFamily="34" charset="0"/>
              <a:buChar char="•"/>
            </a:pPr>
            <a:r>
              <a:rPr lang="en-US" altLang="en-US" sz="800" dirty="0">
                <a:solidFill>
                  <a:schemeClr val="tx1"/>
                </a:solidFill>
              </a:rPr>
              <a:t>Broadcast – NAB is the prime.  A house divided.  They run a minimal link margin. </a:t>
            </a:r>
          </a:p>
          <a:p>
            <a:pPr lvl="1">
              <a:buFont typeface="Arial" panose="020B0604020202020204" pitchFamily="34" charset="0"/>
              <a:buChar char="•"/>
            </a:pPr>
            <a:r>
              <a:rPr lang="en-US" altLang="en-US" sz="800" dirty="0">
                <a:solidFill>
                  <a:schemeClr val="tx1"/>
                </a:solidFill>
              </a:rPr>
              <a:t>Auto makers – Very concerned with the 5925MHz and below.  </a:t>
            </a:r>
          </a:p>
          <a:p>
            <a:pPr lvl="1">
              <a:buFont typeface="Arial" panose="020B0604020202020204" pitchFamily="34" charset="0"/>
              <a:buChar char="•"/>
            </a:pPr>
            <a:r>
              <a:rPr lang="en-US" altLang="en-US" sz="800" dirty="0">
                <a:solidFill>
                  <a:schemeClr val="tx1"/>
                </a:solidFill>
              </a:rPr>
              <a:t>RLAN – a few filings here also, easily found. </a:t>
            </a:r>
          </a:p>
          <a:p>
            <a:pPr lvl="1">
              <a:buFont typeface="Arial" panose="020B0604020202020204" pitchFamily="34" charset="0"/>
              <a:buChar char="•"/>
            </a:pPr>
            <a:r>
              <a:rPr lang="en-US" altLang="en-US" sz="800" dirty="0">
                <a:solidFill>
                  <a:schemeClr val="tx1"/>
                </a:solidFill>
              </a:rPr>
              <a:t>Other incumbents also.</a:t>
            </a:r>
          </a:p>
          <a:p>
            <a:pPr>
              <a:buFont typeface="Arial" panose="020B0604020202020204" pitchFamily="34" charset="0"/>
              <a:buChar char="•"/>
            </a:pPr>
            <a:r>
              <a:rPr lang="en-US" altLang="en-US" sz="800" dirty="0">
                <a:solidFill>
                  <a:schemeClr val="tx1"/>
                </a:solidFill>
              </a:rPr>
              <a:t>For IEEE 802.18 at this time we will monitor the process and will not be doing comments.  (Considering what was learned in the past year on considering IEEE 802 as a whole, there are other parties covering the different IEEE 802 interests) </a:t>
            </a:r>
            <a:endParaRPr lang="en-US" altLang="en-US" sz="800" dirty="0"/>
          </a:p>
          <a:p>
            <a:pPr>
              <a:buFont typeface="Arial" panose="020B0604020202020204" pitchFamily="34" charset="0"/>
              <a:buChar char="•"/>
            </a:pP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28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07358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859088"/>
          </a:xfrm>
        </p:spPr>
        <p:txBody>
          <a:bodyPr/>
          <a:lstStyle/>
          <a:p>
            <a:pPr>
              <a:spcBef>
                <a:spcPts val="0"/>
              </a:spcBef>
            </a:pPr>
            <a:r>
              <a:rPr lang="en-US" altLang="en-US" sz="2400" dirty="0"/>
              <a:t>General Discussion Items</a:t>
            </a:r>
            <a:br>
              <a:rPr lang="en-US" altLang="en-US" sz="2400" dirty="0"/>
            </a:br>
            <a:endParaRPr lang="en-US" sz="2400" dirty="0"/>
          </a:p>
        </p:txBody>
      </p:sp>
      <p:sp>
        <p:nvSpPr>
          <p:cNvPr id="3" name="Content Placeholder 2"/>
          <p:cNvSpPr>
            <a:spLocks noGrp="1"/>
          </p:cNvSpPr>
          <p:nvPr>
            <p:ph idx="1"/>
          </p:nvPr>
        </p:nvSpPr>
        <p:spPr>
          <a:xfrm>
            <a:off x="698889" y="1490987"/>
            <a:ext cx="8150031" cy="4449763"/>
          </a:xfrm>
        </p:spPr>
        <p:txBody>
          <a:bodyPr/>
          <a:lstStyle/>
          <a:p>
            <a:pPr marL="285750" indent="-285750">
              <a:buFont typeface="Arial" panose="020B0604020202020204" pitchFamily="34" charset="0"/>
              <a:buChar char="•"/>
            </a:pPr>
            <a:r>
              <a:rPr lang="en-US" sz="1800" dirty="0"/>
              <a:t>U.S. DoT Releases RFC on V2X Communications </a:t>
            </a:r>
          </a:p>
          <a:p>
            <a:pPr marL="685800" lvl="1">
              <a:spcBef>
                <a:spcPts val="0"/>
              </a:spcBef>
              <a:buFont typeface="Arial" panose="020B0604020202020204" pitchFamily="34" charset="0"/>
              <a:buChar char="•"/>
            </a:pPr>
            <a:r>
              <a:rPr lang="en-US" sz="1800" dirty="0"/>
              <a:t>Comments:  </a:t>
            </a:r>
            <a:r>
              <a:rPr lang="en-US" sz="1800" dirty="0">
                <a:hlinkClick r:id="rId2"/>
              </a:rPr>
              <a:t>https://www.regulations.gov/document?D=DOT-OST-2018-0210-0001</a:t>
            </a:r>
            <a:r>
              <a:rPr lang="en-US" sz="1800" dirty="0"/>
              <a:t> </a:t>
            </a:r>
          </a:p>
          <a:p>
            <a:pPr marL="685800" lvl="1">
              <a:spcBef>
                <a:spcPts val="0"/>
              </a:spcBef>
              <a:buFont typeface="Arial" panose="020B0604020202020204" pitchFamily="34" charset="0"/>
              <a:buChar char="•"/>
            </a:pPr>
            <a:r>
              <a:rPr lang="en-US" sz="1800" b="0" dirty="0"/>
              <a:t>Status of our comments: </a:t>
            </a:r>
            <a:r>
              <a:rPr lang="en-US" sz="1800" dirty="0"/>
              <a:t>1 of 133 on the DoT site.</a:t>
            </a:r>
            <a:r>
              <a:rPr lang="en-US" sz="1800" b="0" dirty="0"/>
              <a:t> (date is 2/22)</a:t>
            </a:r>
          </a:p>
          <a:p>
            <a:pPr marL="285750" indent="-285750">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AU" sz="1800" dirty="0"/>
              <a:t>ACMA - Proposed updates to class licensing arrangements supporting 5G and other technology innovations</a:t>
            </a:r>
          </a:p>
          <a:p>
            <a:pPr lvl="1">
              <a:spcBef>
                <a:spcPts val="0"/>
              </a:spcBef>
              <a:buFont typeface="Arial" panose="020B0604020202020204" pitchFamily="34" charset="0"/>
              <a:buChar char="•"/>
            </a:pPr>
            <a:r>
              <a:rPr lang="en-AU" sz="1800" dirty="0"/>
              <a:t>For more details see </a:t>
            </a:r>
            <a:r>
              <a:rPr lang="en-US" sz="1800" u="sng" dirty="0">
                <a:hlinkClick r:id="rId3"/>
              </a:rPr>
              <a:t>IFC 45/2018 Class licensing updates: Supporting 5G and other technology innovations</a:t>
            </a:r>
            <a:endParaRPr lang="en-US" sz="1800" u="sng" dirty="0"/>
          </a:p>
          <a:p>
            <a:pPr lvl="1">
              <a:spcBef>
                <a:spcPts val="0"/>
              </a:spcBef>
              <a:buFont typeface="Arial" panose="020B0604020202020204" pitchFamily="34" charset="0"/>
              <a:buChar char="•"/>
            </a:pPr>
            <a:r>
              <a:rPr lang="en-US" sz="1800" dirty="0"/>
              <a:t>Status of our comments:  Confirmation from help line we are uploaded,  though no comments posted yet. </a:t>
            </a:r>
          </a:p>
          <a:p>
            <a:pPr>
              <a:spcBef>
                <a:spcPts val="0"/>
              </a:spcBef>
              <a:buFont typeface="Arial" panose="020B0604020202020204" pitchFamily="34" charset="0"/>
              <a:buChar char="•"/>
            </a:pPr>
            <a:endParaRPr lang="en-US" altLang="en-US" sz="2200" dirty="0"/>
          </a:p>
          <a:p>
            <a:pPr>
              <a:spcBef>
                <a:spcPts val="0"/>
              </a:spcBef>
              <a:buFont typeface="Arial" panose="020B0604020202020204" pitchFamily="34" charset="0"/>
              <a:buChar char="•"/>
            </a:pPr>
            <a:r>
              <a:rPr lang="en-US" altLang="en-US" sz="2200" dirty="0"/>
              <a:t>5GAA claims their test report is incorrect.</a:t>
            </a:r>
          </a:p>
          <a:p>
            <a:pPr lvl="1">
              <a:spcBef>
                <a:spcPts val="0"/>
              </a:spcBef>
              <a:buFont typeface="Arial" panose="020B0604020202020204" pitchFamily="34" charset="0"/>
              <a:buChar char="•"/>
            </a:pPr>
            <a:r>
              <a:rPr lang="en-US" dirty="0"/>
              <a:t>Their devices did not utilize receive antenna diversity... </a:t>
            </a:r>
          </a:p>
          <a:p>
            <a:pPr lvl="1">
              <a:spcBef>
                <a:spcPts val="0"/>
              </a:spcBef>
              <a:buFont typeface="Arial" panose="020B0604020202020204" pitchFamily="34" charset="0"/>
              <a:buChar char="•"/>
            </a:pPr>
            <a:r>
              <a:rPr lang="en-US" altLang="en-US" sz="1800" dirty="0"/>
              <a:t>But conclusions are still valid... …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28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032937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059552"/>
          </a:xfrm>
        </p:spPr>
        <p:txBody>
          <a:bodyPr/>
          <a:lstStyle/>
          <a:p>
            <a:pPr>
              <a:buFont typeface="Arial" panose="020B0604020202020204" pitchFamily="34" charset="0"/>
              <a:buChar char="•"/>
            </a:pPr>
            <a:r>
              <a:rPr lang="en-US" sz="1600" dirty="0">
                <a:solidFill>
                  <a:schemeClr val="bg1">
                    <a:lumMod val="65000"/>
                  </a:schemeClr>
                </a:solidFill>
              </a:rPr>
              <a:t>Nothing specific at this time.  </a:t>
            </a:r>
          </a:p>
          <a:p>
            <a:pPr>
              <a:buFont typeface="Arial" panose="020B0604020202020204" pitchFamily="34" charset="0"/>
              <a:buChar char="•"/>
            </a:pPr>
            <a:endParaRPr lang="en-US" sz="1600" dirty="0">
              <a:solidFill>
                <a:schemeClr val="bg1">
                  <a:lumMod val="65000"/>
                </a:schemeClr>
              </a:solidFill>
            </a:endParaRP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updated 21Feb19. </a:t>
            </a:r>
            <a:r>
              <a:rPr lang="en-US" sz="1400" u="sng" dirty="0">
                <a:hlinkClick r:id="rId2"/>
              </a:rPr>
              <a:t>https://www.cisco.com/c/en/us/solutions/collateral/service-provider/visual-networking-index-vni/white-paper-c11-738429.pdf</a:t>
            </a:r>
            <a:r>
              <a:rPr lang="en-US" sz="1400" u="sng" dirty="0"/>
              <a:t> </a:t>
            </a:r>
            <a:endParaRPr lang="en-US" sz="1400" dirty="0"/>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28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1800" dirty="0">
                <a:solidFill>
                  <a:schemeClr val="bg1">
                    <a:lumMod val="65000"/>
                  </a:schemeClr>
                </a:solidFill>
              </a:rPr>
              <a:t>None </a:t>
            </a:r>
          </a:p>
          <a:p>
            <a:pPr marL="0" indent="0"/>
            <a:endParaRPr lang="en-US" sz="1800" dirty="0">
              <a:solidFill>
                <a:schemeClr val="tx1"/>
              </a:solidFill>
            </a:endParaRPr>
          </a:p>
          <a:p>
            <a:pPr>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28 February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teleconference:07 Mar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https://mentor.ieee.org/802.18/dcn/16/18-16-0038-11-0000-teleconference-call-in-info.pptx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a:t>
            </a:r>
            <a:r>
              <a:rPr lang="en-US" sz="1800" dirty="0">
                <a:highlight>
                  <a:srgbClr val="FFFF00"/>
                </a:highlight>
              </a:rPr>
              <a:t>15:____ 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11-15 March 19 the Plenary in the Hyatt Regency Vancouver and Fairmont Hotel Vancouver, Vancouver, BC, Canada</a:t>
            </a:r>
          </a:p>
          <a:p>
            <a:pPr lvl="1">
              <a:buFont typeface="Arial" panose="020B0604020202020204" pitchFamily="34" charset="0"/>
              <a:buChar char="•"/>
            </a:pPr>
            <a:r>
              <a:rPr lang="en-US" sz="1600" dirty="0"/>
              <a:t>Time slots, Tuesday AM2 and Thursday AM1</a:t>
            </a:r>
          </a:p>
          <a:p>
            <a:pPr lvl="1">
              <a:buFont typeface="Arial" panose="020B0604020202020204" pitchFamily="34" charset="0"/>
              <a:buChar char="•"/>
            </a:pPr>
            <a:r>
              <a:rPr lang="en-US" sz="1600" dirty="0"/>
              <a:t>Note: this Plenary has Fellowship attendees; </a:t>
            </a:r>
          </a:p>
          <a:p>
            <a:pPr lvl="2">
              <a:buFont typeface="Arial" panose="020B0604020202020204" pitchFamily="34" charset="0"/>
              <a:buChar char="•"/>
            </a:pPr>
            <a:r>
              <a:rPr lang="en-US" sz="1400" dirty="0"/>
              <a:t>Monday AM2 is the 802.18 tutorial for them. </a:t>
            </a:r>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 February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28 February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LeaderCon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 February 2019</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-4a of 6</a:t>
            </a:r>
            <a:endParaRPr lang="en-US" sz="1600" dirty="0"/>
          </a:p>
        </p:txBody>
      </p:sp>
      <p:sp>
        <p:nvSpPr>
          <p:cNvPr id="3" name="Content Placeholder 2"/>
          <p:cNvSpPr>
            <a:spLocks noGrp="1"/>
          </p:cNvSpPr>
          <p:nvPr>
            <p:ph idx="1"/>
          </p:nvPr>
        </p:nvSpPr>
        <p:spPr>
          <a:xfrm>
            <a:off x="685800" y="1078535"/>
            <a:ext cx="8153400" cy="5322266"/>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-1 of 3</a:t>
            </a:r>
            <a:endParaRPr lang="en-US" sz="1800" dirty="0"/>
          </a:p>
          <a:p>
            <a:pPr>
              <a:spcBef>
                <a:spcPts val="0"/>
              </a:spcBef>
              <a:buFont typeface="Arial" panose="020B0604020202020204" pitchFamily="34" charset="0"/>
              <a:buChar char="•"/>
            </a:pPr>
            <a:r>
              <a:rPr lang="en-US" sz="1800" dirty="0"/>
              <a:t>The Commission’s Office of Engineering and Technology (OET) is requesting comment on the report for Phase I of tests performed to evaluate potential sharing solutions between the proposed Unlicensed National Information Infrastructure (U-NII) devices and Dedicated Short Range Communications (DSRC) operations in the 5850-5925 MHz (U-NII-4) frequency band.  The attached report provides a detailed summary of the testing methodology, measurements, and observations.</a:t>
            </a:r>
          </a:p>
          <a:p>
            <a:pPr>
              <a:spcBef>
                <a:spcPts val="0"/>
              </a:spcBef>
              <a:buFont typeface="Arial" panose="020B0604020202020204" pitchFamily="34" charset="0"/>
              <a:buChar char="•"/>
            </a:pPr>
            <a:r>
              <a:rPr lang="en-US" sz="1800" dirty="0"/>
              <a:t>Request for comments: </a:t>
            </a:r>
          </a:p>
          <a:p>
            <a:pPr lvl="1">
              <a:spcBef>
                <a:spcPts val="0"/>
              </a:spcBef>
              <a:buFont typeface="Arial" panose="020B0604020202020204" pitchFamily="34" charset="0"/>
              <a:buChar char="•"/>
            </a:pPr>
            <a:r>
              <a:rPr lang="en-US" sz="1200" dirty="0">
                <a:hlinkClick r:id="rId3"/>
              </a:rPr>
              <a:t>https://mentor.ieee.org/802.18/dcn/18/18-18-0140-00-0000-phase-i-testing-of-prototype-u-nii-4-devices.docx</a:t>
            </a:r>
            <a:endParaRPr lang="en-US" sz="1200" dirty="0"/>
          </a:p>
          <a:p>
            <a:pPr>
              <a:spcBef>
                <a:spcPts val="0"/>
              </a:spcBef>
              <a:buFont typeface="Arial" panose="020B0604020202020204" pitchFamily="34" charset="0"/>
              <a:buChar char="•"/>
            </a:pPr>
            <a:r>
              <a:rPr lang="en-US" sz="1600" dirty="0"/>
              <a:t>Report:</a:t>
            </a:r>
            <a:endParaRPr lang="en-US" sz="1600" u="sng" dirty="0">
              <a:hlinkClick r:id="rId4"/>
            </a:endParaRPr>
          </a:p>
          <a:p>
            <a:pPr lvl="1">
              <a:spcBef>
                <a:spcPts val="0"/>
              </a:spcBef>
              <a:buFont typeface="Arial" panose="020B0604020202020204" pitchFamily="34" charset="0"/>
              <a:buChar char="•"/>
            </a:pPr>
            <a:r>
              <a:rPr lang="en-US" sz="1200" u="sng" dirty="0">
                <a:hlinkClick r:id="rId4"/>
              </a:rPr>
              <a:t>https://mentor.ieee.org/802.18/dcn/18/18-18-0141-00-0000-phase-i-testing-of-prototype-u-nii-4-devices-report.pdf</a:t>
            </a:r>
            <a:endParaRPr lang="en-US" sz="1600" u="sng" dirty="0">
              <a:hlinkClick r:id="rId4"/>
            </a:endParaRPr>
          </a:p>
          <a:p>
            <a:pPr>
              <a:spcBef>
                <a:spcPts val="0"/>
              </a:spcBef>
              <a:buFont typeface="Arial" panose="020B0604020202020204" pitchFamily="34" charset="0"/>
              <a:buChar char="•"/>
            </a:pPr>
            <a:r>
              <a:rPr lang="en-US" sz="1600" dirty="0"/>
              <a:t>Proceeding:</a:t>
            </a:r>
            <a:endParaRPr lang="en-US" sz="1600" u="sng" dirty="0">
              <a:hlinkClick r:id="rId4"/>
            </a:endParaRPr>
          </a:p>
          <a:p>
            <a:pPr lvl="1">
              <a:spcBef>
                <a:spcPts val="0"/>
              </a:spcBef>
              <a:buFont typeface="Arial" panose="020B0604020202020204" pitchFamily="34" charset="0"/>
              <a:buChar char="•"/>
            </a:pPr>
            <a:r>
              <a:rPr lang="en-US" sz="1400" u="sng" dirty="0">
                <a:hlinkClick r:id="rId4"/>
              </a:rPr>
              <a:t>https://www.fcc.gov/ecfs/search/filings?proceedings_name=13-49&amp;sort=date_disseminated,DESC</a:t>
            </a:r>
          </a:p>
          <a:p>
            <a:pPr lvl="1">
              <a:spcBef>
                <a:spcPts val="0"/>
              </a:spcBef>
              <a:buFont typeface="Arial" panose="020B0604020202020204" pitchFamily="34" charset="0"/>
              <a:buChar char="•"/>
            </a:pPr>
            <a:r>
              <a:rPr lang="en-US" sz="1600" u="sng" dirty="0">
                <a:hlinkClick r:id="rId4"/>
              </a:rPr>
              <a:t>https://www.fcc.gov/document/fcc-requests-comment-59-ghz-phase-i-testing-data</a:t>
            </a:r>
            <a:endParaRPr lang="en-US" sz="1600" u="sng" dirty="0"/>
          </a:p>
          <a:p>
            <a:pPr>
              <a:spcBef>
                <a:spcPts val="0"/>
              </a:spcBef>
              <a:buFont typeface="Arial" panose="020B0604020202020204" pitchFamily="34" charset="0"/>
              <a:buChar char="•"/>
            </a:pPr>
            <a:endParaRPr lang="en-US" sz="1600" kern="1200" dirty="0">
              <a:latin typeface="Times New Roman" pitchFamily="16" charset="0"/>
            </a:endParaRPr>
          </a:p>
          <a:p>
            <a:pPr>
              <a:spcBef>
                <a:spcPts val="0"/>
              </a:spcBef>
              <a:buFont typeface="Arial" panose="020B0604020202020204" pitchFamily="34" charset="0"/>
              <a:buChar char="•"/>
            </a:pPr>
            <a:r>
              <a:rPr lang="en-US" sz="2000" dirty="0">
                <a:solidFill>
                  <a:srgbClr val="FF0000"/>
                </a:solidFill>
              </a:rPr>
              <a:t>Comment Date:  28 November 2018 </a:t>
            </a:r>
          </a:p>
          <a:p>
            <a:pPr lvl="1">
              <a:spcBef>
                <a:spcPts val="0"/>
              </a:spcBef>
              <a:buFont typeface="Arial" panose="020B0604020202020204" pitchFamily="34" charset="0"/>
              <a:buChar char="•"/>
            </a:pPr>
            <a:r>
              <a:rPr lang="en-US" sz="1600" dirty="0">
                <a:solidFill>
                  <a:srgbClr val="FF0000"/>
                </a:solidFill>
              </a:rPr>
              <a:t>EC vote 16nov, or do reply comments.</a:t>
            </a:r>
            <a:endParaRPr lang="en-US" dirty="0">
              <a:solidFill>
                <a:srgbClr val="FF0000"/>
              </a:solidFill>
            </a:endParaRPr>
          </a:p>
          <a:p>
            <a:pPr>
              <a:spcBef>
                <a:spcPts val="0"/>
              </a:spcBef>
              <a:buFont typeface="Arial" panose="020B0604020202020204" pitchFamily="34" charset="0"/>
              <a:buChar char="•"/>
            </a:pPr>
            <a:r>
              <a:rPr lang="en-US" sz="2000" dirty="0"/>
              <a:t>Reply Comments Date:  13 December 2018</a:t>
            </a:r>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 February 2019</a:t>
            </a:r>
            <a:endParaRPr lang="en-GB" dirty="0"/>
          </a:p>
        </p:txBody>
      </p:sp>
    </p:spTree>
    <p:extLst>
      <p:ext uri="{BB962C8B-B14F-4D97-AF65-F5344CB8AC3E}">
        <p14:creationId xmlns:p14="http://schemas.microsoft.com/office/powerpoint/2010/main" val="21927866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-4b of 6</a:t>
            </a:r>
            <a:endParaRPr lang="en-US" sz="1600" dirty="0"/>
          </a:p>
        </p:txBody>
      </p:sp>
      <p:sp>
        <p:nvSpPr>
          <p:cNvPr id="3" name="Content Placeholder 2"/>
          <p:cNvSpPr>
            <a:spLocks noGrp="1"/>
          </p:cNvSpPr>
          <p:nvPr>
            <p:ph idx="1"/>
          </p:nvPr>
        </p:nvSpPr>
        <p:spPr>
          <a:xfrm>
            <a:off x="682625" y="777875"/>
            <a:ext cx="8382000" cy="5322266"/>
          </a:xfrm>
        </p:spPr>
        <p:txBody>
          <a:bodyPr/>
          <a:lstStyle/>
          <a:p>
            <a:pPr marL="0" indent="0">
              <a:spcBef>
                <a:spcPts val="0"/>
              </a:spcBef>
            </a:pPr>
            <a:endParaRPr lang="en-US" sz="1800" kern="1200" dirty="0">
              <a:latin typeface="Times New Roman" pitchFamily="16" charset="0"/>
            </a:endParaRPr>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-2 of 3</a:t>
            </a:r>
          </a:p>
          <a:p>
            <a:pPr>
              <a:spcBef>
                <a:spcPts val="0"/>
              </a:spcBef>
              <a:buFont typeface="Arial" panose="020B0604020202020204" pitchFamily="34" charset="0"/>
              <a:buChar char="•"/>
            </a:pPr>
            <a:r>
              <a:rPr lang="en-US" sz="1800" dirty="0"/>
              <a:t>As summarized in the report, we found the prototype devices reliably detected DSRC signals.  The report includes the results of the evaluation of the Wi-Fi sharing techniques since one of the proposed band sharing methods would require re-channelization of the DSRC spectrum.  In brief, the test results show that the prototype U-NII-4 devices were able to detect a co-channel DSRC signal and implement post detection steps as claimed by the submitters.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b="0" dirty="0"/>
              <a:t>Knowing history, can we get agreement on points to comment on?   </a:t>
            </a:r>
            <a:endParaRPr lang="en-US" b="0" dirty="0"/>
          </a:p>
          <a:p>
            <a:pPr lvl="1">
              <a:spcBef>
                <a:spcPts val="0"/>
              </a:spcBef>
              <a:buFont typeface="Arial" panose="020B0604020202020204" pitchFamily="34" charset="0"/>
              <a:buChar char="•"/>
            </a:pPr>
            <a:r>
              <a:rPr lang="en-US" dirty="0"/>
              <a:t>What would they be?   </a:t>
            </a:r>
          </a:p>
          <a:p>
            <a:pPr>
              <a:spcBef>
                <a:spcPts val="0"/>
              </a:spcBef>
              <a:buFont typeface="Arial" panose="020B0604020202020204" pitchFamily="34" charset="0"/>
              <a:buChar char="•"/>
            </a:pPr>
            <a:r>
              <a:rPr lang="en-US" sz="1800" b="0" dirty="0"/>
              <a:t>Detect and vacate mentioned above, is not covering if there is any harmful interference.  </a:t>
            </a:r>
          </a:p>
          <a:p>
            <a:pPr>
              <a:spcBef>
                <a:spcPts val="0"/>
              </a:spcBef>
              <a:buFont typeface="Arial" panose="020B0604020202020204" pitchFamily="34" charset="0"/>
              <a:buChar char="•"/>
            </a:pPr>
            <a:r>
              <a:rPr lang="en-US" sz="1800" b="0" dirty="0"/>
              <a:t>Mitigation seems to still be open. </a:t>
            </a:r>
          </a:p>
          <a:p>
            <a:pPr>
              <a:spcBef>
                <a:spcPts val="0"/>
              </a:spcBef>
              <a:buFont typeface="Arial" panose="020B0604020202020204" pitchFamily="34" charset="0"/>
              <a:buChar char="•"/>
            </a:pPr>
            <a:r>
              <a:rPr lang="en-US" sz="1800" b="0" dirty="0"/>
              <a:t>DOT will be the judge on safety of transportation.  They get the say what is needed.  The report is just a testing report, and not on the safety of transportation.  </a:t>
            </a:r>
          </a:p>
          <a:p>
            <a:pPr>
              <a:spcBef>
                <a:spcPts val="0"/>
              </a:spcBef>
              <a:buFont typeface="Arial" panose="020B0604020202020204" pitchFamily="34" charset="0"/>
              <a:buChar char="•"/>
            </a:pPr>
            <a:r>
              <a:rPr lang="en-US" sz="1800" b="0" dirty="0"/>
              <a:t>O’Reily’s comment does not consider there is CV2X, C-V2X, …. …. coming along now, that is being discussed elsewhere.  </a:t>
            </a:r>
          </a:p>
          <a:p>
            <a:pPr lvl="4">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US" sz="1800" dirty="0"/>
              <a:t>In the end for those on the earlier call, not looking like there is interest for IEEE 802 to comment.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 February 2019</a:t>
            </a:r>
            <a:endParaRPr lang="en-GB" dirty="0"/>
          </a:p>
        </p:txBody>
      </p:sp>
    </p:spTree>
    <p:extLst>
      <p:ext uri="{BB962C8B-B14F-4D97-AF65-F5344CB8AC3E}">
        <p14:creationId xmlns:p14="http://schemas.microsoft.com/office/powerpoint/2010/main" val="3192471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looking for someone</a:t>
            </a:r>
          </a:p>
          <a:p>
            <a:pPr lvl="1">
              <a:defRPr/>
            </a:pPr>
            <a:r>
              <a:rPr lang="en-US" sz="1600" dirty="0"/>
              <a:t>Secretary, looking for someone</a:t>
            </a:r>
          </a:p>
          <a:p>
            <a:pPr>
              <a:buFont typeface="Arial" panose="020B0604020202020204" pitchFamily="34" charset="0"/>
              <a:buChar char="•"/>
            </a:pPr>
            <a:r>
              <a:rPr lang="en-US" altLang="en-US" sz="2000" dirty="0"/>
              <a:t>Voters: </a:t>
            </a:r>
            <a:r>
              <a:rPr lang="en-US" altLang="en-US" sz="1800" dirty="0"/>
              <a:t>41 (9 on EC)</a:t>
            </a:r>
            <a:r>
              <a:rPr lang="en-US" altLang="en-US" sz="1800" dirty="0">
                <a:solidFill>
                  <a:schemeClr val="tx1"/>
                </a:solidFill>
              </a:rPr>
              <a:t>;  Nearly Voters: 3;   Aspirant members: 14</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28 February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6092"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6113"/>
          </a:xfrm>
        </p:spPr>
        <p:txBody>
          <a:bodyPr/>
          <a:lstStyle/>
          <a:p>
            <a:r>
              <a:rPr lang="en-US" sz="2400" dirty="0"/>
              <a:t>General Discussion Items </a:t>
            </a:r>
            <a:r>
              <a:rPr lang="en-US" sz="1200" dirty="0"/>
              <a:t>-4c of 6</a:t>
            </a:r>
            <a:endParaRPr lang="en-US" sz="1600" dirty="0"/>
          </a:p>
        </p:txBody>
      </p:sp>
      <p:sp>
        <p:nvSpPr>
          <p:cNvPr id="3" name="Content Placeholder 2"/>
          <p:cNvSpPr>
            <a:spLocks noGrp="1"/>
          </p:cNvSpPr>
          <p:nvPr>
            <p:ph idx="1"/>
          </p:nvPr>
        </p:nvSpPr>
        <p:spPr>
          <a:xfrm>
            <a:off x="685800" y="1066800"/>
            <a:ext cx="8382000" cy="5322266"/>
          </a:xfrm>
        </p:spPr>
        <p:txBody>
          <a:bodyPr/>
          <a:lstStyle/>
          <a:p>
            <a:pPr>
              <a:spcBef>
                <a:spcPts val="0"/>
              </a:spcBef>
              <a:buFont typeface="Arial" panose="020B0604020202020204" pitchFamily="34" charset="0"/>
              <a:buChar char="•"/>
            </a:pPr>
            <a:r>
              <a:rPr lang="en-US" sz="2000" dirty="0"/>
              <a:t>Phase I testing of prototype U-NII-4 devices</a:t>
            </a:r>
            <a:r>
              <a:rPr lang="en-US" sz="1600" dirty="0"/>
              <a:t> </a:t>
            </a:r>
            <a:r>
              <a:rPr lang="en-US" sz="1400" dirty="0"/>
              <a:t>-3 of 3</a:t>
            </a:r>
            <a:endParaRPr lang="en-US" sz="2000" dirty="0"/>
          </a:p>
          <a:p>
            <a:pPr>
              <a:spcBef>
                <a:spcPts val="0"/>
              </a:spcBef>
              <a:buFont typeface="Arial" panose="020B0604020202020204" pitchFamily="34" charset="0"/>
              <a:buChar char="•"/>
            </a:pPr>
            <a:r>
              <a:rPr lang="en-US" sz="2000" dirty="0"/>
              <a:t>Statement of commissioner Michael O’Rielly on 5.9 GHz phase I testing data </a:t>
            </a:r>
          </a:p>
          <a:p>
            <a:pPr lvl="1">
              <a:spcBef>
                <a:spcPts val="0"/>
              </a:spcBef>
              <a:buFont typeface="Arial" panose="020B0604020202020204" pitchFamily="34" charset="0"/>
              <a:buChar char="•"/>
            </a:pPr>
            <a:r>
              <a:rPr lang="en-US" sz="1800" u="sng" kern="1200" dirty="0">
                <a:hlinkClick r:id="rId3"/>
              </a:rPr>
              <a:t>DOC-354831A1.docx</a:t>
            </a:r>
            <a:r>
              <a:rPr lang="en-US" sz="1800" kern="1200" dirty="0"/>
              <a:t> </a:t>
            </a:r>
            <a:r>
              <a:rPr lang="en-US" sz="1800" u="sng" kern="1200" dirty="0">
                <a:hlinkClick r:id="rId4"/>
              </a:rPr>
              <a:t>DOC-354831A1.pdf</a:t>
            </a:r>
            <a:r>
              <a:rPr lang="en-US" sz="1800" kern="1200" dirty="0"/>
              <a:t> </a:t>
            </a:r>
            <a:r>
              <a:rPr lang="en-US" sz="1800" u="sng" kern="1200" dirty="0">
                <a:hlinkClick r:id="rId5"/>
              </a:rPr>
              <a:t>DOC-354831A1.txt</a:t>
            </a:r>
            <a:r>
              <a:rPr lang="en-US" sz="1800" kern="1200" dirty="0"/>
              <a:t> </a:t>
            </a:r>
          </a:p>
          <a:p>
            <a:pPr>
              <a:spcBef>
                <a:spcPts val="0"/>
              </a:spcBef>
              <a:buFont typeface="Arial" panose="020B0604020202020204" pitchFamily="34" charset="0"/>
              <a:buChar char="•"/>
            </a:pPr>
            <a:r>
              <a:rPr lang="en-US" sz="1800" dirty="0"/>
              <a:t>While I appreciate release of the 5.9 GHz Phase I testing data, the results are not all that surprising given the simple questions posed.  The reality is that the entire debate has gravitated away from the type of sharing regime envisioned in the testing.  Instead, the Commission should move past this and initiate a rulemaking to reallocate at least 45 megahertz of the band, which is completely unused today for automobile safety</a:t>
            </a:r>
            <a:endParaRPr lang="en-US" sz="1800" kern="1200" dirty="0"/>
          </a:p>
          <a:p>
            <a:pPr>
              <a:spcBef>
                <a:spcPts val="0"/>
              </a:spcBef>
              <a:buFont typeface="Arial" panose="020B0604020202020204" pitchFamily="34" charset="0"/>
              <a:buChar char="•"/>
            </a:pPr>
            <a:endParaRPr lang="en-US" sz="2000" kern="1200" dirty="0"/>
          </a:p>
          <a:p>
            <a:pPr>
              <a:spcBef>
                <a:spcPts val="0"/>
              </a:spcBef>
              <a:buFont typeface="Arial" panose="020B0604020202020204" pitchFamily="34" charset="0"/>
              <a:buChar char="•"/>
            </a:pPr>
            <a:r>
              <a:rPr lang="en-US" sz="2000" kern="1200" dirty="0"/>
              <a:t>Commissioner Rosenworcel on phase I test report of prototype U-N-II-4 devices.</a:t>
            </a:r>
          </a:p>
          <a:p>
            <a:pPr lvl="1">
              <a:spcBef>
                <a:spcPts val="0"/>
              </a:spcBef>
              <a:buFont typeface="Arial" panose="020B0604020202020204" pitchFamily="34" charset="0"/>
              <a:buChar char="•"/>
            </a:pPr>
            <a:r>
              <a:rPr lang="en-US" sz="1800" u="sng" kern="1200" dirty="0">
                <a:hlinkClick r:id="rId6"/>
              </a:rPr>
              <a:t>DOC-354830A1.docx</a:t>
            </a:r>
            <a:r>
              <a:rPr lang="en-US" sz="1800" kern="1200" dirty="0"/>
              <a:t> </a:t>
            </a:r>
            <a:r>
              <a:rPr lang="en-US" sz="1800" u="sng" kern="1200" dirty="0">
                <a:hlinkClick r:id="rId7"/>
              </a:rPr>
              <a:t>DOC-354830A1.pdf</a:t>
            </a:r>
            <a:r>
              <a:rPr lang="en-US" sz="1800" kern="1200" dirty="0"/>
              <a:t> </a:t>
            </a:r>
            <a:r>
              <a:rPr lang="en-US" sz="1800" u="sng" kern="1200" dirty="0">
                <a:hlinkClick r:id="rId8"/>
              </a:rPr>
              <a:t>DOC-354830A1.txt</a:t>
            </a:r>
            <a:r>
              <a:rPr lang="en-US" sz="1800" kern="1200" dirty="0"/>
              <a:t> </a:t>
            </a:r>
          </a:p>
          <a:p>
            <a:pPr>
              <a:spcBef>
                <a:spcPts val="0"/>
              </a:spcBef>
              <a:buFont typeface="Arial" panose="020B0604020202020204" pitchFamily="34" charset="0"/>
              <a:buChar char="•"/>
            </a:pPr>
            <a:r>
              <a:rPr lang="en-US" sz="1800" dirty="0"/>
              <a:t>“Nearly two years after the deadline for completing a three-phase test plan to determine whether auto safety and Wi-Fi can share the 5.9 GHz band, this agency is releasing the results of its lab testing.  These results are long overdue.  But we need to do more than just make our work public.  We need to start a rulemaking to take a fresh look at this band and its real possibilities.”</a:t>
            </a:r>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 February 2019</a:t>
            </a:r>
            <a:endParaRPr lang="en-GB" dirty="0"/>
          </a:p>
        </p:txBody>
      </p:sp>
    </p:spTree>
    <p:extLst>
      <p:ext uri="{BB962C8B-B14F-4D97-AF65-F5344CB8AC3E}">
        <p14:creationId xmlns:p14="http://schemas.microsoft.com/office/powerpoint/2010/main" val="38704593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0" y="392504"/>
            <a:ext cx="2356839" cy="188521"/>
          </a:xfrm>
          <a:prstGeom prst="rect">
            <a:avLst/>
          </a:prstGeom>
        </p:spPr>
        <p:txBody>
          <a:bodyPr/>
          <a:lstStyle/>
          <a:p>
            <a:pPr>
              <a:defRPr/>
            </a:pPr>
            <a:r>
              <a:rPr lang="en-US"/>
              <a:t>28 February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 February 2019</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28 February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 February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28 February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5" y="998020"/>
            <a:ext cx="3875088" cy="527577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Peter E.</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sz="1400" dirty="0"/>
              <a:t>FCC open meeting, 15 March</a:t>
            </a:r>
          </a:p>
          <a:p>
            <a:pPr lvl="1">
              <a:buFont typeface="Arial" panose="020B0604020202020204" pitchFamily="34" charset="0"/>
              <a:buChar char="•"/>
            </a:pPr>
            <a:r>
              <a:rPr lang="en-US" sz="1400" dirty="0"/>
              <a:t>Fellowship Tutorial review</a:t>
            </a:r>
          </a:p>
          <a:p>
            <a:pPr lvl="1">
              <a:buFont typeface="Arial" panose="020B0604020202020204" pitchFamily="34" charset="0"/>
              <a:buChar char="•"/>
            </a:pPr>
            <a:r>
              <a:rPr lang="en-US" sz="1400" dirty="0"/>
              <a:t>FCC NPRM 18-295 </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Anything new from today</a:t>
            </a:r>
          </a:p>
          <a:p>
            <a:pPr lvl="1">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66799"/>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t>Discussion items, few more details:  </a:t>
            </a:r>
            <a:endParaRPr lang="en-US" sz="16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marL="0" indent="0">
              <a:spcBef>
                <a:spcPts val="0"/>
              </a:spcBef>
            </a:pPr>
            <a:endParaRPr lang="en-US" sz="1400" b="0" dirty="0"/>
          </a:p>
          <a:p>
            <a:pPr>
              <a:spcBef>
                <a:spcPts val="0"/>
              </a:spcBef>
              <a:buFont typeface="Arial" panose="020B0604020202020204" pitchFamily="34" charset="0"/>
              <a:buChar char="•"/>
            </a:pPr>
            <a:r>
              <a:rPr lang="en-US" sz="1400" b="0" dirty="0"/>
              <a:t>FCC open meeting, 15 March</a:t>
            </a:r>
          </a:p>
          <a:p>
            <a:pPr lvl="1">
              <a:spcBef>
                <a:spcPts val="0"/>
              </a:spcBef>
              <a:buFont typeface="Arial" panose="020B0604020202020204" pitchFamily="34" charset="0"/>
              <a:buChar char="•"/>
            </a:pPr>
            <a:r>
              <a:rPr lang="en-US" sz="1400" dirty="0"/>
              <a:t>Spectrum Horizons</a:t>
            </a:r>
          </a:p>
          <a:p>
            <a:pPr lvl="1">
              <a:spcBef>
                <a:spcPts val="0"/>
              </a:spcBef>
              <a:buFont typeface="Arial" panose="020B0604020202020204" pitchFamily="34" charset="0"/>
              <a:buChar char="•"/>
            </a:pPr>
            <a:r>
              <a:rPr lang="en-US" sz="1400" b="0" dirty="0"/>
              <a:t>Expanding Broadband to the 900MHz Band</a:t>
            </a:r>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US" sz="1400" b="0" dirty="0"/>
              <a:t>Fellowship Tutorial review</a:t>
            </a:r>
          </a:p>
          <a:p>
            <a:pPr lvl="1">
              <a:spcBef>
                <a:spcPts val="0"/>
              </a:spcBef>
              <a:buFont typeface="Arial" panose="020B0604020202020204" pitchFamily="34" charset="0"/>
              <a:buChar char="•"/>
            </a:pPr>
            <a:r>
              <a:rPr lang="en-US" sz="1400" dirty="0"/>
              <a:t>Monday night at the plenary</a:t>
            </a:r>
            <a:endParaRPr lang="en-US" sz="1400" b="0" dirty="0"/>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US" sz="1400" b="0" dirty="0"/>
              <a:t>FCC NPRM 18-295 , 6 GHz</a:t>
            </a:r>
          </a:p>
          <a:p>
            <a:pPr lvl="1">
              <a:spcBef>
                <a:spcPts val="0"/>
              </a:spcBef>
              <a:buFont typeface="Arial" panose="020B0604020202020204" pitchFamily="34" charset="0"/>
              <a:buChar char="•"/>
            </a:pPr>
            <a:r>
              <a:rPr lang="en-US" altLang="en-US" sz="1400" kern="0" dirty="0"/>
              <a:t>Reply comments due 18 March</a:t>
            </a:r>
            <a:endParaRPr lang="en-US" altLang="en-US" sz="1400" b="0" kern="0" dirty="0"/>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sz="1400" dirty="0"/>
              <a:t>US DoT comment status</a:t>
            </a:r>
          </a:p>
          <a:p>
            <a:pPr lvl="1">
              <a:spcBef>
                <a:spcPts val="0"/>
              </a:spcBef>
              <a:buFont typeface="Arial" panose="020B0604020202020204" pitchFamily="34" charset="0"/>
              <a:buChar char="•"/>
            </a:pPr>
            <a:r>
              <a:rPr lang="en-US" sz="1400" dirty="0"/>
              <a:t>ACMA comment status</a:t>
            </a:r>
          </a:p>
          <a:p>
            <a:pPr lvl="1">
              <a:spcBef>
                <a:spcPts val="0"/>
              </a:spcBef>
              <a:buFont typeface="Arial" panose="020B0604020202020204" pitchFamily="34" charset="0"/>
              <a:buChar char="•"/>
            </a:pPr>
            <a:r>
              <a:rPr lang="en-US" sz="1400" dirty="0"/>
              <a:t>5GAA claims their test report incorrect</a:t>
            </a:r>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1018076"/>
            <a:ext cx="8229602" cy="4821848"/>
          </a:xfrm>
        </p:spPr>
        <p:txBody>
          <a:bodyPr/>
          <a:lstStyle/>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RR-TAG is in need of a vice-chair and secretary, is there anyone that can help? ________</a:t>
            </a:r>
          </a:p>
          <a:p>
            <a:pPr lvl="4">
              <a:buFont typeface="Arial" panose="020B0604020202020204" pitchFamily="34" charset="0"/>
              <a:buChar char="•"/>
            </a:pPr>
            <a:endParaRPr lang="en-US" altLang="en-US" sz="800" dirty="0"/>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solidFill>
                  <a:schemeClr val="tx1"/>
                </a:solidFill>
              </a:rPr>
              <a:t>Moved by:  	</a:t>
            </a:r>
            <a:r>
              <a:rPr lang="en-US" altLang="en-US" sz="1600" dirty="0">
                <a:solidFill>
                  <a:schemeClr val="bg1">
                    <a:lumMod val="65000"/>
                  </a:schemeClr>
                </a:solidFill>
              </a:rPr>
              <a:t>Stuart</a:t>
            </a:r>
          </a:p>
          <a:p>
            <a:r>
              <a:rPr lang="en-US" altLang="en-US" sz="1600" b="1" dirty="0">
                <a:solidFill>
                  <a:schemeClr val="tx1"/>
                </a:solidFill>
              </a:rPr>
              <a:t>		Seconded by:	</a:t>
            </a:r>
            <a:r>
              <a:rPr lang="en-US" altLang="en-US" sz="1600" b="1" dirty="0">
                <a:solidFill>
                  <a:schemeClr val="bg1">
                    <a:lumMod val="65000"/>
                  </a:schemeClr>
                </a:solidFill>
              </a:rPr>
              <a:t>Hassan</a:t>
            </a:r>
            <a:endParaRPr lang="en-US" altLang="en-US" sz="1600" dirty="0">
              <a:solidFill>
                <a:schemeClr val="bg1">
                  <a:lumMod val="65000"/>
                </a:schemeClr>
              </a:solidFill>
            </a:endParaRPr>
          </a:p>
          <a:p>
            <a:pPr lvl="1"/>
            <a:r>
              <a:rPr lang="en-US" altLang="en-US" sz="1600" b="1" dirty="0"/>
              <a:t>Discussion?  	</a:t>
            </a:r>
            <a:r>
              <a:rPr lang="en-US" altLang="en-US" sz="1600" b="1" dirty="0">
                <a:solidFill>
                  <a:schemeClr val="bg1">
                    <a:lumMod val="65000"/>
                  </a:schemeClr>
                </a:solidFill>
              </a:rPr>
              <a:t>None</a:t>
            </a:r>
          </a:p>
          <a:p>
            <a:pPr lvl="1"/>
            <a:r>
              <a:rPr lang="en-US" altLang="en-US" sz="1600" b="1" dirty="0">
                <a:solidFill>
                  <a:schemeClr val="tx1"/>
                </a:solidFill>
              </a:rPr>
              <a:t>Vote:  </a:t>
            </a:r>
            <a:r>
              <a:rPr lang="en-US" altLang="en-US" sz="1600" b="1" dirty="0">
                <a:solidFill>
                  <a:schemeClr val="bg1">
                    <a:lumMod val="65000"/>
                  </a:schemeClr>
                </a:solidFill>
              </a:rPr>
              <a:t>Unanimous consent</a:t>
            </a:r>
          </a:p>
          <a:p>
            <a:pPr lvl="4">
              <a:buFont typeface="Arial" panose="020B0604020202020204" pitchFamily="34" charset="0"/>
              <a:buChar char="•"/>
            </a:pPr>
            <a:endParaRPr lang="en-US" altLang="en-US" sz="8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21 February 2019 in document: </a:t>
            </a:r>
            <a:r>
              <a:rPr lang="en-US" sz="1600" b="0" u="sng" dirty="0">
                <a:hlinkClick r:id="rId2"/>
              </a:rPr>
              <a:t>https://mentor.ieee.org/802.18/dcn/19/18-19-0024-00-0000-minutes-21feb19-rrtag-teleconference.docx</a:t>
            </a:r>
            <a:r>
              <a:rPr lang="en-US" sz="1600" b="0" u="sng" dirty="0"/>
              <a:t> </a:t>
            </a:r>
            <a:r>
              <a:rPr lang="en-US" sz="1600" b="0" dirty="0"/>
              <a:t> </a:t>
            </a:r>
            <a:r>
              <a:rPr lang="en-US" sz="1600" b="1" dirty="0"/>
              <a:t> Posted:   </a:t>
            </a:r>
            <a:r>
              <a:rPr lang="en-US" sz="1600" b="0" dirty="0"/>
              <a:t>22-Feb-2019 08:08:54 ET</a:t>
            </a:r>
            <a:endParaRPr lang="en-US" sz="1100" b="0" dirty="0"/>
          </a:p>
          <a:p>
            <a:pPr marL="0" indent="0"/>
            <a:r>
              <a:rPr lang="en-US" altLang="en-US" sz="1600" b="0" dirty="0">
                <a:solidFill>
                  <a:schemeClr val="tx1"/>
                </a:solidFill>
              </a:rPr>
              <a:t>	</a:t>
            </a:r>
            <a:r>
              <a:rPr lang="en-US" altLang="en-US" sz="1600" dirty="0">
                <a:solidFill>
                  <a:schemeClr val="tx1"/>
                </a:solidFill>
              </a:rPr>
              <a:t>Moved by:  	</a:t>
            </a:r>
            <a:r>
              <a:rPr lang="en-US" altLang="en-US" sz="1600" dirty="0">
                <a:solidFill>
                  <a:schemeClr val="bg1">
                    <a:lumMod val="65000"/>
                  </a:schemeClr>
                </a:solidFill>
              </a:rPr>
              <a:t>Mike</a:t>
            </a:r>
          </a:p>
          <a:p>
            <a:r>
              <a:rPr lang="en-US" altLang="en-US" sz="1600" dirty="0">
                <a:solidFill>
                  <a:schemeClr val="tx1"/>
                </a:solidFill>
              </a:rPr>
              <a:t>		Seconded by:	</a:t>
            </a:r>
            <a:r>
              <a:rPr lang="en-US" altLang="en-US" sz="1600" dirty="0">
                <a:solidFill>
                  <a:schemeClr val="bg1">
                    <a:lumMod val="65000"/>
                  </a:schemeClr>
                </a:solidFill>
              </a:rPr>
              <a:t>Peter </a:t>
            </a:r>
          </a:p>
          <a:p>
            <a:r>
              <a:rPr lang="en-US" altLang="en-US" sz="1600" b="1" dirty="0">
                <a:solidFill>
                  <a:schemeClr val="tx1"/>
                </a:solidFill>
              </a:rPr>
              <a:t>		</a:t>
            </a:r>
            <a:r>
              <a:rPr lang="en-US" altLang="en-US" sz="1600" b="1" dirty="0"/>
              <a:t>Discussion?  	</a:t>
            </a:r>
            <a:r>
              <a:rPr lang="en-US" altLang="en-US" sz="1600" b="1" dirty="0">
                <a:solidFill>
                  <a:schemeClr val="bg1">
                    <a:lumMod val="65000"/>
                  </a:schemeClr>
                </a:solidFill>
              </a:rPr>
              <a:t>None</a:t>
            </a:r>
          </a:p>
          <a:p>
            <a:r>
              <a:rPr lang="en-US" altLang="en-US" sz="1600" dirty="0">
                <a:solidFill>
                  <a:schemeClr val="tx1"/>
                </a:solidFill>
              </a:rPr>
              <a:t>		</a:t>
            </a:r>
            <a:r>
              <a:rPr lang="en-US" altLang="en-US" sz="1600" b="1" dirty="0">
                <a:solidFill>
                  <a:schemeClr val="tx1"/>
                </a:solidFill>
              </a:rPr>
              <a:t>Vote:  </a:t>
            </a:r>
            <a:r>
              <a:rPr lang="en-US" altLang="en-US" sz="1600" dirty="0">
                <a:solidFill>
                  <a:schemeClr val="bg1">
                    <a:lumMod val="65000"/>
                  </a:schemeClr>
                </a:solidFill>
              </a:rPr>
              <a:t>Unanimous consent</a:t>
            </a:r>
          </a:p>
          <a:p>
            <a:pPr lvl="4">
              <a:buFont typeface="Arial" panose="020B0604020202020204" pitchFamily="34" charset="0"/>
              <a:buChar char="•"/>
            </a:pPr>
            <a:endParaRPr lang="en-US" altLang="en-US" sz="8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28 February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53591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solidFill>
                  <a:schemeClr val="tx1"/>
                </a:solidFill>
              </a:rPr>
              <a:t>General EU news?</a:t>
            </a:r>
            <a:r>
              <a:rPr lang="en-US" altLang="en-US" sz="1800" dirty="0"/>
              <a:t> </a:t>
            </a:r>
            <a:r>
              <a:rPr lang="en-US" altLang="en-US" sz="1800" b="0" dirty="0">
                <a:hlinkClick r:id="rId2"/>
              </a:rPr>
              <a:t>&lt;ojeu&gt;</a:t>
            </a:r>
            <a:r>
              <a:rPr lang="en-US" altLang="en-US" sz="1800" b="0" dirty="0"/>
              <a:t>   </a:t>
            </a:r>
            <a:r>
              <a:rPr lang="en-US" altLang="en-US" sz="1800" b="0" dirty="0">
                <a:hlinkClick r:id="rId3"/>
              </a:rPr>
              <a:t>&lt;HStds&gt;</a:t>
            </a:r>
            <a:r>
              <a:rPr lang="en-US" altLang="en-US" sz="1800" b="0" dirty="0"/>
              <a:t>   </a:t>
            </a:r>
          </a:p>
          <a:p>
            <a:pPr lvl="1">
              <a:spcBef>
                <a:spcPts val="0"/>
              </a:spcBef>
              <a:buFont typeface="Arial" panose="020B0604020202020204" pitchFamily="34" charset="0"/>
              <a:buChar char="•"/>
            </a:pPr>
            <a:r>
              <a:rPr lang="en-US" sz="1600" dirty="0">
                <a:solidFill>
                  <a:schemeClr val="tx1"/>
                </a:solidFill>
              </a:rPr>
              <a:t>Nothing reported this week.  </a:t>
            </a: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4"/>
              </a:rPr>
              <a:t>&lt;BRAN&gt;</a:t>
            </a:r>
            <a:r>
              <a:rPr lang="en-US" altLang="en-US" sz="1800" b="0" dirty="0"/>
              <a:t>  </a:t>
            </a:r>
            <a:r>
              <a:rPr lang="en-US" sz="1800" dirty="0">
                <a:solidFill>
                  <a:schemeClr val="tx1"/>
                </a:solidFill>
              </a:rPr>
              <a:t>next meeting #101, 25-28 Feb, Sophia Antipolis </a:t>
            </a:r>
          </a:p>
          <a:p>
            <a:pPr lvl="1">
              <a:spcBef>
                <a:spcPts val="0"/>
              </a:spcBef>
              <a:buFont typeface="Arial" panose="020B0604020202020204" pitchFamily="34" charset="0"/>
              <a:buChar char="•"/>
            </a:pPr>
            <a:endParaRPr lang="en-US" sz="1800" dirty="0">
              <a:solidFill>
                <a:schemeClr val="tx1"/>
              </a:solidFill>
            </a:endParaRPr>
          </a:p>
          <a:p>
            <a:pPr lvl="1">
              <a:spcBef>
                <a:spcPts val="0"/>
              </a:spcBef>
              <a:buFont typeface="Arial" panose="020B0604020202020204" pitchFamily="34" charset="0"/>
              <a:buChar char="•"/>
            </a:pPr>
            <a:endParaRPr lang="en-US" sz="1800" dirty="0">
              <a:solidFill>
                <a:schemeClr val="tx1"/>
              </a:solidFill>
            </a:endParaRPr>
          </a:p>
          <a:p>
            <a:pPr lvl="1">
              <a:spcBef>
                <a:spcPts val="0"/>
              </a:spcBef>
              <a:buFont typeface="Arial" panose="020B0604020202020204" pitchFamily="34" charset="0"/>
              <a:buChar char="•"/>
            </a:pPr>
            <a:r>
              <a:rPr lang="en-US" sz="1800" dirty="0">
                <a:solidFill>
                  <a:schemeClr val="tx1"/>
                </a:solidFill>
              </a:rPr>
              <a:t>Last week: Rush of filings, 7 to 8 of them on 5GHz adaptivity, for meeting next week. </a:t>
            </a:r>
          </a:p>
          <a:p>
            <a:pPr lvl="2">
              <a:spcBef>
                <a:spcPts val="0"/>
              </a:spcBef>
              <a:buFont typeface="Arial" panose="020B0604020202020204" pitchFamily="34" charset="0"/>
              <a:buChar char="•"/>
            </a:pPr>
            <a:r>
              <a:rPr lang="en-US" sz="1600" dirty="0">
                <a:solidFill>
                  <a:schemeClr val="tx1"/>
                </a:solidFill>
              </a:rPr>
              <a:t>TN 103631 – 6725-7125MHz, is in process and available to be approved next week. </a:t>
            </a: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5"/>
              </a:rPr>
              <a:t>&lt;TG-11&gt;</a:t>
            </a:r>
            <a:r>
              <a:rPr lang="en-US" altLang="en-US" sz="1800" b="0" dirty="0"/>
              <a:t>  </a:t>
            </a:r>
            <a:r>
              <a:rPr lang="en-US" sz="1800" dirty="0">
                <a:solidFill>
                  <a:schemeClr val="tx1"/>
                </a:solidFill>
              </a:rPr>
              <a:t>next meeting #55, 08-11 Apr, Sophia Antipolis</a:t>
            </a:r>
          </a:p>
          <a:p>
            <a:pPr lvl="1">
              <a:spcBef>
                <a:spcPts val="0"/>
              </a:spcBef>
              <a:buFont typeface="Arial" panose="020B0604020202020204" pitchFamily="34" charset="0"/>
              <a:buChar char="•"/>
            </a:pPr>
            <a:r>
              <a:rPr lang="en-US" sz="1600" dirty="0">
                <a:solidFill>
                  <a:schemeClr val="tx1"/>
                </a:solidFill>
              </a:rPr>
              <a:t>Nothing reported this week.  </a:t>
            </a:r>
          </a:p>
          <a:p>
            <a:pPr>
              <a:spcBef>
                <a:spcPts val="0"/>
              </a:spcBef>
              <a:buFont typeface="Arial" panose="020B0604020202020204" pitchFamily="34" charset="0"/>
              <a:buChar char="•"/>
            </a:pPr>
            <a:endParaRPr lang="en-US" sz="20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a:t>
            </a:r>
            <a:r>
              <a:rPr lang="en-US" sz="1800" b="0" dirty="0">
                <a:solidFill>
                  <a:schemeClr val="tx1"/>
                </a:solidFill>
              </a:rPr>
              <a:t>- </a:t>
            </a:r>
            <a:r>
              <a:rPr lang="en-US" sz="1800" b="0" dirty="0">
                <a:solidFill>
                  <a:schemeClr val="tx1"/>
                </a:solidFill>
                <a:hlinkClick r:id="rId6"/>
              </a:rPr>
              <a:t>&lt;TG-UWB&gt;</a:t>
            </a:r>
            <a:r>
              <a:rPr lang="en-US" sz="1800" b="0" dirty="0">
                <a:solidFill>
                  <a:schemeClr val="tx1"/>
                </a:solidFill>
              </a:rPr>
              <a:t>  </a:t>
            </a:r>
            <a:r>
              <a:rPr lang="en-US" sz="1800" dirty="0">
                <a:solidFill>
                  <a:schemeClr val="tx1"/>
                </a:solidFill>
              </a:rPr>
              <a:t>next meeting #48, 05-07 Mar, </a:t>
            </a:r>
            <a:r>
              <a:rPr lang="en-US" sz="1600" dirty="0">
                <a:solidFill>
                  <a:schemeClr val="tx1"/>
                </a:solidFill>
              </a:rPr>
              <a:t>Sophia Antipolis</a:t>
            </a:r>
          </a:p>
          <a:p>
            <a:pPr lvl="1">
              <a:spcBef>
                <a:spcPts val="0"/>
              </a:spcBef>
              <a:buFont typeface="Arial" panose="020B0604020202020204" pitchFamily="34" charset="0"/>
              <a:buChar char="•"/>
            </a:pPr>
            <a:r>
              <a:rPr lang="en-US" sz="1600" dirty="0">
                <a:solidFill>
                  <a:schemeClr val="tx1"/>
                </a:solidFill>
              </a:rPr>
              <a:t>Nothing reported this week.  </a:t>
            </a:r>
          </a:p>
          <a:p>
            <a:pPr lvl="1"/>
            <a:endParaRPr lang="en-US" sz="1400" dirty="0"/>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 February 2019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CEPT – ECC </a:t>
            </a:r>
            <a:r>
              <a:rPr lang="en-US" altLang="en-US" sz="1800" b="0" dirty="0">
                <a:hlinkClick r:id="rId2"/>
              </a:rPr>
              <a:t>&lt;SE45&gt;</a:t>
            </a:r>
            <a:r>
              <a:rPr lang="en-US" altLang="en-US" sz="1800" b="0" dirty="0"/>
              <a:t> </a:t>
            </a:r>
            <a:r>
              <a:rPr lang="en-US" altLang="en-US" sz="1600" b="0" dirty="0"/>
              <a:t> </a:t>
            </a:r>
            <a:r>
              <a:rPr lang="en-US" sz="1600" dirty="0"/>
              <a:t>next meeting #7, 24-25 Apr, Copenhagen </a:t>
            </a: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r>
              <a:rPr lang="en-US" sz="1800" dirty="0">
                <a:solidFill>
                  <a:schemeClr val="tx1"/>
                </a:solidFill>
              </a:rPr>
              <a:t>Last week: Coming soon is a contribution to improve the Exec. Summary of ECC Report 302.   (Like the FM57 web meeting contribution recently.) </a:t>
            </a:r>
          </a:p>
          <a:p>
            <a:pPr lvl="2">
              <a:buFont typeface="Arial" panose="020B0604020202020204" pitchFamily="34" charset="0"/>
              <a:buChar char="•"/>
            </a:pPr>
            <a:r>
              <a:rPr lang="en-US" sz="1600" dirty="0">
                <a:solidFill>
                  <a:schemeClr val="tx1"/>
                </a:solidFill>
              </a:rPr>
              <a:t>A key is the Exec Summary is not representing all the Exec. Summaries of the different sections by particular uses. </a:t>
            </a:r>
          </a:p>
          <a:p>
            <a:pPr lvl="2">
              <a:buFont typeface="Arial" panose="020B0604020202020204" pitchFamily="34" charset="0"/>
              <a:buChar char="•"/>
            </a:pPr>
            <a:r>
              <a:rPr lang="en-US" sz="1600" dirty="0">
                <a:solidFill>
                  <a:schemeClr val="tx1"/>
                </a:solidFill>
              </a:rPr>
              <a:t>Public consultation is in process, its due date confirmed on 01 April. </a:t>
            </a:r>
          </a:p>
          <a:p>
            <a:pPr lvl="1">
              <a:buFont typeface="Arial" panose="020B0604020202020204" pitchFamily="34" charset="0"/>
              <a:buChar char="•"/>
            </a:pPr>
            <a:endParaRPr lang="en-US" sz="1600" dirty="0"/>
          </a:p>
          <a:p>
            <a:pPr marL="457200" lvl="1" indent="0"/>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3"/>
              </a:rPr>
              <a:t>&lt;FM57&gt;</a:t>
            </a:r>
            <a:r>
              <a:rPr lang="en-US" altLang="en-US" sz="1800" b="0" dirty="0"/>
              <a:t> </a:t>
            </a:r>
            <a:r>
              <a:rPr lang="en-US" altLang="en-US" sz="1600" b="0" dirty="0"/>
              <a:t> </a:t>
            </a:r>
            <a:r>
              <a:rPr lang="en-US" sz="1600" dirty="0"/>
              <a:t>next meeting #5, 12-13 March, Maisons-Alfort</a:t>
            </a: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r>
              <a:rPr lang="en-US" sz="1800" dirty="0">
                <a:solidFill>
                  <a:schemeClr val="tx1"/>
                </a:solidFill>
              </a:rPr>
              <a:t>Last week: The meeting coming up is same time as IEEE Plenary. </a:t>
            </a:r>
          </a:p>
          <a:p>
            <a:pPr lvl="2">
              <a:buFont typeface="Arial" panose="020B0604020202020204" pitchFamily="34" charset="0"/>
              <a:buChar char="•"/>
            </a:pPr>
            <a:r>
              <a:rPr lang="en-US" sz="1600" dirty="0">
                <a:solidFill>
                  <a:schemeClr val="tx1"/>
                </a:solidFill>
              </a:rPr>
              <a:t>Satellite and RLAN was the main topic however most technical folks will be at IEEE meeting, so how this will work out we will see.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 February 2019</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FCC Open meeting, 15 March</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2000" dirty="0"/>
              <a:t>Spectrum Horizons</a:t>
            </a:r>
          </a:p>
          <a:p>
            <a:pPr lvl="1">
              <a:buFont typeface="Arial" panose="020B0604020202020204" pitchFamily="34" charset="0"/>
              <a:buChar char="•"/>
            </a:pPr>
            <a:r>
              <a:rPr lang="en-US" sz="1800" b="0" dirty="0"/>
              <a:t>The Commission will consider a </a:t>
            </a:r>
            <a:r>
              <a:rPr lang="en-US" sz="1800" b="0" dirty="0">
                <a:hlinkClick r:id="rId2"/>
              </a:rPr>
              <a:t>First Report and Order</a:t>
            </a:r>
            <a:r>
              <a:rPr lang="en-US" sz="1800" b="0" dirty="0"/>
              <a:t> that would adopt rules to make available 21.2 GHz of spectrum above 95 GHz for unlicensed operations and create a new class of experimental licenses for the 95 GHz to 3 THz spectrum range. (ET Docket No. 18-21; RM-11795)</a:t>
            </a:r>
          </a:p>
          <a:p>
            <a:pPr lvl="1">
              <a:buFont typeface="Arial" panose="020B0604020202020204" pitchFamily="34" charset="0"/>
              <a:buChar char="•"/>
            </a:pPr>
            <a:r>
              <a:rPr lang="en-US" sz="1800" dirty="0">
                <a:hlinkClick r:id="rId3"/>
              </a:rPr>
              <a:t>https://mentor.ieee.org/802.18/dcn/19/18-19-0027-00-0000-draft-first-r-o-18-21-spectrum-horizons-95-ghz.pdf</a:t>
            </a:r>
            <a:r>
              <a:rPr lang="en-US" sz="1800" dirty="0"/>
              <a:t> </a:t>
            </a:r>
          </a:p>
          <a:p>
            <a:pPr>
              <a:buFont typeface="Arial" panose="020B0604020202020204" pitchFamily="34" charset="0"/>
              <a:buChar char="•"/>
            </a:pPr>
            <a:endParaRPr lang="en-US" sz="2000" dirty="0"/>
          </a:p>
          <a:p>
            <a:pPr>
              <a:buFont typeface="Arial" panose="020B0604020202020204" pitchFamily="34" charset="0"/>
              <a:buChar char="•"/>
            </a:pPr>
            <a:r>
              <a:rPr lang="en-US" sz="2000" dirty="0"/>
              <a:t>Expanding Broadband to the 900 MHz Band</a:t>
            </a:r>
          </a:p>
          <a:p>
            <a:pPr lvl="1">
              <a:buFont typeface="Arial" panose="020B0604020202020204" pitchFamily="34" charset="0"/>
              <a:buChar char="•"/>
            </a:pPr>
            <a:r>
              <a:rPr lang="en-US" sz="1800" b="0" dirty="0"/>
              <a:t>The Commission will consider a </a:t>
            </a:r>
            <a:r>
              <a:rPr lang="en-US" sz="1800" b="0" dirty="0">
                <a:hlinkClick r:id="rId4"/>
              </a:rPr>
              <a:t>Notice of Proposed Rulemaking</a:t>
            </a:r>
            <a:r>
              <a:rPr lang="en-US" sz="1800" b="0" dirty="0"/>
              <a:t> that would propose to reconfigure the 900 MHz band to create a broadband segment to facilitate technologies and services for a wide variety of businesses, including critical infrastructure, as well as seek comment on various transition mechanisms to achieve this goal. (WT Docket No. 17-200)</a:t>
            </a:r>
          </a:p>
          <a:p>
            <a:pPr lvl="1">
              <a:buFont typeface="Arial" panose="020B0604020202020204" pitchFamily="34" charset="0"/>
              <a:buChar char="•"/>
            </a:pPr>
            <a:r>
              <a:rPr lang="en-US" sz="1800" dirty="0">
                <a:solidFill>
                  <a:schemeClr val="tx1"/>
                </a:solidFill>
                <a:hlinkClick r:id="rId5"/>
              </a:rPr>
              <a:t>https://mentor.ieee.org/802.18/dcn/19/18-19-0028-00-0000-draft-nprm-17-200-expanding-broadband-to-896-935-mhz.pdf</a:t>
            </a:r>
            <a:r>
              <a:rPr lang="en-US" sz="1800" dirty="0">
                <a:solidFill>
                  <a:schemeClr val="tx1"/>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 February 2019</a:t>
            </a:r>
            <a:endParaRPr lang="en-GB" dirty="0"/>
          </a:p>
        </p:txBody>
      </p:sp>
    </p:spTree>
    <p:extLst>
      <p:ext uri="{BB962C8B-B14F-4D97-AF65-F5344CB8AC3E}">
        <p14:creationId xmlns:p14="http://schemas.microsoft.com/office/powerpoint/2010/main" val="404890330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33226</TotalTime>
  <Words>2778</Words>
  <Application>Microsoft Office PowerPoint</Application>
  <PresentationFormat>On-screen Show (4:3)</PresentationFormat>
  <Paragraphs>386</Paragraphs>
  <Slides>22</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22</vt:i4>
      </vt:variant>
    </vt:vector>
  </HeadingPairs>
  <TitlesOfParts>
    <vt:vector size="30" baseType="lpstr">
      <vt:lpstr>Arial</vt:lpstr>
      <vt:lpstr>Calibri</vt:lpstr>
      <vt:lpstr>Helvetica</vt:lpstr>
      <vt:lpstr>Monotype Sorts</vt:lpstr>
      <vt:lpstr>Times New Roman</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 for teleconference</vt:lpstr>
      <vt:lpstr>Administrative – Motions and more</vt:lpstr>
      <vt:lpstr>EU items to share -1</vt:lpstr>
      <vt:lpstr>EU items to share -2 </vt:lpstr>
      <vt:lpstr>FCC Open meeting, 15 March</vt:lpstr>
      <vt:lpstr>Fellowship Tutorial</vt:lpstr>
      <vt:lpstr>FCC NPRM 18-295,  6 GHz</vt:lpstr>
      <vt:lpstr>General Discussion Items </vt:lpstr>
      <vt:lpstr>Actions Required</vt:lpstr>
      <vt:lpstr>Any Other Business</vt:lpstr>
      <vt:lpstr>Adjourn</vt:lpstr>
      <vt:lpstr>PowerPoint Presentation</vt:lpstr>
      <vt:lpstr>General Discussion Items -4</vt:lpstr>
      <vt:lpstr>General Discussion Items -4a of 6</vt:lpstr>
      <vt:lpstr>General Discussion Items -4b of 6</vt:lpstr>
      <vt:lpstr>General Discussion Items -4c of 6</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1256</cp:revision>
  <cp:lastPrinted>1601-01-01T00:00:00Z</cp:lastPrinted>
  <dcterms:created xsi:type="dcterms:W3CDTF">2016-03-03T14:54:45Z</dcterms:created>
  <dcterms:modified xsi:type="dcterms:W3CDTF">2019-02-27T22:21:45Z</dcterms:modified>
</cp:coreProperties>
</file>