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29" r:id="rId4"/>
    <p:sldId id="330" r:id="rId5"/>
    <p:sldId id="516" r:id="rId6"/>
    <p:sldId id="559" r:id="rId7"/>
    <p:sldId id="517" r:id="rId8"/>
    <p:sldId id="486" r:id="rId9"/>
    <p:sldId id="560" r:id="rId10"/>
    <p:sldId id="561" r:id="rId11"/>
    <p:sldId id="533" r:id="rId12"/>
    <p:sldId id="530" r:id="rId13"/>
    <p:sldId id="535" r:id="rId14"/>
    <p:sldId id="524" r:id="rId15"/>
    <p:sldId id="498" r:id="rId16"/>
    <p:sldId id="402" r:id="rId17"/>
    <p:sldId id="403" r:id="rId18"/>
    <p:sldId id="477" r:id="rId19"/>
    <p:sldId id="509" r:id="rId20"/>
    <p:sldId id="523" r:id="rId21"/>
    <p:sldId id="514" r:id="rId22"/>
    <p:sldId id="429" r:id="rId23"/>
    <p:sldId id="399"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353" autoAdjust="0"/>
  </p:normalViewPr>
  <p:slideViewPr>
    <p:cSldViewPr>
      <p:cViewPr varScale="1">
        <p:scale>
          <a:sx n="84" d="100"/>
          <a:sy n="84" d="100"/>
        </p:scale>
        <p:origin x="84" y="78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ept.org/ecc/groups/ecc/wg-se/client/meeting-documents/file-history/?fid=48713"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0"/>
            <a:r>
              <a:rPr lang="en-GB" sz="1200" b="1" kern="1200" cap="all" dirty="0">
                <a:solidFill>
                  <a:srgbClr val="000000"/>
                </a:solidFill>
                <a:effectLst/>
                <a:latin typeface="Times New Roman" pitchFamily="16" charset="0"/>
                <a:ea typeface="+mn-ea"/>
                <a:cs typeface="+mn-cs"/>
              </a:rPr>
              <a:t>Report from Project Team SE45 (WAS/RLANs in the frequency band 5925 – 6425 MHz)</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Dr. Ivica </a:t>
            </a:r>
            <a:r>
              <a:rPr lang="en-US" sz="1200" kern="1200" dirty="0" err="1">
                <a:solidFill>
                  <a:srgbClr val="000000"/>
                </a:solidFill>
                <a:effectLst/>
                <a:latin typeface="Times New Roman" pitchFamily="16" charset="0"/>
                <a:ea typeface="+mn-ea"/>
                <a:cs typeface="+mn-cs"/>
              </a:rPr>
              <a:t>Stevanovic</a:t>
            </a:r>
            <a:r>
              <a:rPr lang="en-US" sz="1200" kern="1200" dirty="0">
                <a:solidFill>
                  <a:srgbClr val="000000"/>
                </a:solidFill>
                <a:effectLst/>
                <a:latin typeface="Times New Roman" pitchFamily="16" charset="0"/>
                <a:ea typeface="+mn-ea"/>
                <a:cs typeface="+mn-cs"/>
              </a:rPr>
              <a:t>, Chairman of PT SE45, introduced the SE45 progress report available in </a:t>
            </a:r>
            <a:r>
              <a:rPr lang="en-US" sz="1200" u="sng" kern="1200" dirty="0">
                <a:solidFill>
                  <a:srgbClr val="000000"/>
                </a:solidFill>
                <a:effectLst/>
                <a:latin typeface="Times New Roman" pitchFamily="16" charset="0"/>
                <a:ea typeface="+mn-ea"/>
                <a:cs typeface="+mn-cs"/>
                <a:hlinkClick r:id="rId3"/>
              </a:rPr>
              <a:t>SE(19)025R1</a:t>
            </a:r>
            <a:r>
              <a:rPr lang="en-US" sz="1200" kern="1200" dirty="0">
                <a:solidFill>
                  <a:srgbClr val="000000"/>
                </a:solidFill>
                <a:effectLst/>
                <a:latin typeface="Times New Roman" pitchFamily="16" charset="0"/>
                <a:ea typeface="+mn-ea"/>
                <a:cs typeface="+mn-cs"/>
              </a:rPr>
              <a:t>.</a:t>
            </a:r>
          </a:p>
          <a:p>
            <a:pPr lvl="1"/>
            <a:r>
              <a:rPr lang="en-GB" sz="1200" b="1" kern="1200" dirty="0">
                <a:solidFill>
                  <a:srgbClr val="000000"/>
                </a:solidFill>
                <a:effectLst/>
                <a:latin typeface="Times New Roman" pitchFamily="16" charset="0"/>
                <a:ea typeface="+mn-ea"/>
                <a:cs typeface="+mn-cs"/>
              </a:rPr>
              <a:t>Expected deliverables for public consultation</a:t>
            </a:r>
            <a:endParaRPr lang="en-US" sz="1200" b="1" kern="1200" dirty="0">
              <a:solidFill>
                <a:srgbClr val="000000"/>
              </a:solidFill>
              <a:effectLst/>
              <a:latin typeface="Times New Roman" pitchFamily="16" charset="0"/>
              <a:ea typeface="+mn-ea"/>
              <a:cs typeface="+mn-cs"/>
            </a:endParaRPr>
          </a:p>
          <a:p>
            <a:pPr lvl="2" fontAlgn="base"/>
            <a:r>
              <a:rPr lang="en-GB" sz="1200" b="1" u="none" strike="noStrike" kern="1200" dirty="0">
                <a:solidFill>
                  <a:srgbClr val="000000"/>
                </a:solidFill>
                <a:effectLst>
                  <a:glow>
                    <a:srgbClr val="000000"/>
                  </a:glow>
                  <a:outerShdw sx="0" sy="0">
                    <a:srgbClr val="000000"/>
                  </a:outerShdw>
                  <a:reflection stA="0" endPos="0" fadeDir="0" sx="0" sy="0"/>
                </a:effectLst>
                <a:latin typeface="Times New Roman" pitchFamily="16" charset="0"/>
                <a:ea typeface="+mn-ea"/>
                <a:cs typeface="+mn-cs"/>
              </a:rPr>
              <a:t>Draft ECC Report 302: Wireless access systems (including RLAN) in the band 5925-6425 MHz</a:t>
            </a:r>
            <a:endParaRPr lang="en-US" sz="1200" b="1" u="none" strike="noStrike" kern="1200" dirty="0">
              <a:solidFill>
                <a:srgbClr val="000000"/>
              </a:solidFill>
              <a:effectLst>
                <a:glow>
                  <a:srgbClr val="000000"/>
                </a:glow>
                <a:outerShdw sx="0" sy="0">
                  <a:srgbClr val="000000"/>
                </a:outerShdw>
                <a:reflection stA="0" endPos="0" fadeDir="0" sx="0" sy="0"/>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 WI SE45_01 is dealing with sharing and compatibility studies between WAS/RLAN and existing incumbent services/applications in the 5925–6425 MHz band and adjacent bands, in line with the EC Mandate on 6 GHz.</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 SE45 October 2018 meetings made significant progress in the definition of parameters and deployment for WAS/RLAN systems and adopted a final set of parameters necessary to perform the studies.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SE45 finalized the draft Report in order to present it to WG SE for approval for public consultation.</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WG SE noted that there is a slight inconsistency in the executive summary in the Section dealing with results of Minimum Coupling Loss Study A on sharing between FS and WAS/RLAN: the minimum separation distances in the back lobe of the FS receivers are reported to be smaller than the corresponding minimum separation distances in the main lobe. This needs to be further clarified and corrected during the public consultation.</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WG SE adopted the draft ECC Report on RLAN in 6 GHz for public consultation (Annex 18) after having introduced some minor editorial comments to the document.</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WG FM and ECC PT1 were informed about the approbation for public consultation through the liaison statement contained in Annex 20.</a:t>
            </a: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16359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802.18-19/0023r01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cept.org/Documents/wg-se/49152/se-19-044a18_draft-ecc-302-report-rlan-6ghz_final-p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Documents/wg-se/49134/se-19-044_minutes-of-the-81st-wgse-meetin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08-08-0000-usdot-v2x-communciations-rfc-ieee-802-comments.pdf" TargetMode="Externa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63"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14-07-0000-comments-to-acma-on-proposed-updates-to-class-licensing-arrangements.pdf" TargetMode="External"/><Relationship Id="rId5" Type="http://schemas.openxmlformats.org/officeDocument/2006/relationships/hyperlink" Target="https://mentor.ieee.org/802.18/dcn/18/18-18-0165"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darpa.mil/news-events/spectrum-collaboration-challenge-sc2" TargetMode="External"/><Relationship Id="rId2" Type="http://schemas.openxmlformats.org/officeDocument/2006/relationships/hyperlink" Target="http://www.ieee802.org/Tutorials.s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21-00-0000-minutes-14feb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21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21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3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ECC Report 302, 6GHz</a:t>
            </a:r>
          </a:p>
        </p:txBody>
      </p:sp>
      <p:sp>
        <p:nvSpPr>
          <p:cNvPr id="3" name="Content Placeholder 2"/>
          <p:cNvSpPr>
            <a:spLocks noGrp="1"/>
          </p:cNvSpPr>
          <p:nvPr>
            <p:ph idx="1"/>
          </p:nvPr>
        </p:nvSpPr>
        <p:spPr>
          <a:xfrm>
            <a:off x="704431" y="1066800"/>
            <a:ext cx="8150031" cy="5059552"/>
          </a:xfrm>
        </p:spPr>
        <p:txBody>
          <a:bodyPr/>
          <a:lstStyle/>
          <a:p>
            <a:pPr>
              <a:buFont typeface="Arial" panose="020B0604020202020204" pitchFamily="34" charset="0"/>
              <a:buChar char="•"/>
            </a:pPr>
            <a:r>
              <a:rPr lang="en-US" sz="2000" dirty="0">
                <a:solidFill>
                  <a:schemeClr val="tx1"/>
                </a:solidFill>
              </a:rPr>
              <a:t> </a:t>
            </a:r>
            <a:r>
              <a:rPr lang="en-US" sz="1800" dirty="0">
                <a:solidFill>
                  <a:schemeClr val="tx1"/>
                </a:solidFill>
              </a:rPr>
              <a:t>ECC report 302: </a:t>
            </a:r>
          </a:p>
          <a:p>
            <a:pPr lvl="1">
              <a:buFont typeface="Arial" panose="020B0604020202020204" pitchFamily="34" charset="0"/>
              <a:buChar char="•"/>
            </a:pPr>
            <a:r>
              <a:rPr lang="en-US" sz="1600" dirty="0">
                <a:solidFill>
                  <a:schemeClr val="tx1"/>
                </a:solidFill>
                <a:hlinkClick r:id="rId3"/>
              </a:rPr>
              <a:t>https://www.cept.org/Documents/wg-se/49152/se-19-044a18_draft-ecc-302-report-rlan-6ghz_final-pc</a:t>
            </a:r>
            <a:r>
              <a:rPr lang="en-US" sz="1600" dirty="0">
                <a:solidFill>
                  <a:schemeClr val="tx1"/>
                </a:solidFill>
              </a:rPr>
              <a:t> </a:t>
            </a:r>
          </a:p>
          <a:p>
            <a:pPr>
              <a:buFont typeface="Arial" panose="020B0604020202020204" pitchFamily="34" charset="0"/>
              <a:buChar char="•"/>
            </a:pPr>
            <a:r>
              <a:rPr lang="en-US" sz="1800" dirty="0"/>
              <a:t>28/01/19 </a:t>
            </a:r>
            <a:r>
              <a:rPr lang="en-US" sz="1800" dirty="0">
                <a:hlinkClick r:id="rId4"/>
              </a:rPr>
              <a:t>SE(19)044</a:t>
            </a:r>
            <a:r>
              <a:rPr lang="en-US" sz="1800" dirty="0"/>
              <a:t>	Minutes of the 81st WGSE meeting</a:t>
            </a:r>
          </a:p>
          <a:p>
            <a:pPr lvl="1">
              <a:buFont typeface="Arial" panose="020B0604020202020204" pitchFamily="34" charset="0"/>
              <a:buChar char="•"/>
            </a:pPr>
            <a:r>
              <a:rPr lang="en-GB" sz="1600" dirty="0"/>
              <a:t>Public Consultation deadlines, (not clear what for…) </a:t>
            </a:r>
            <a:endParaRPr lang="en-US" sz="1600" dirty="0"/>
          </a:p>
          <a:p>
            <a:pPr lvl="2">
              <a:buFont typeface="Arial" panose="020B0604020202020204" pitchFamily="34" charset="0"/>
              <a:buChar char="•"/>
            </a:pPr>
            <a:r>
              <a:rPr lang="en-GB" sz="1600" dirty="0"/>
              <a:t>Start of 2 weeks for administration comments	Tuesday, 29 Jan</a:t>
            </a:r>
          </a:p>
          <a:p>
            <a:pPr lvl="2">
              <a:buFont typeface="Arial" panose="020B0604020202020204" pitchFamily="34" charset="0"/>
              <a:buChar char="•"/>
            </a:pPr>
            <a:r>
              <a:rPr lang="en-GB" sz="1600" dirty="0"/>
              <a:t>Start of public consultation				Tuesday 12 Feb</a:t>
            </a:r>
          </a:p>
          <a:p>
            <a:pPr lvl="1">
              <a:buFont typeface="Arial" panose="020B0604020202020204" pitchFamily="34" charset="0"/>
              <a:buChar char="•"/>
            </a:pPr>
            <a:r>
              <a:rPr lang="en-GB" sz="1800" dirty="0"/>
              <a:t>End of public consultation				Monday 1 April</a:t>
            </a:r>
            <a:endParaRPr lang="en-US" sz="1800" dirty="0"/>
          </a:p>
          <a:p>
            <a:pPr>
              <a:buFont typeface="Arial" panose="020B0604020202020204" pitchFamily="34" charset="0"/>
              <a:buChar char="•"/>
            </a:pPr>
            <a:r>
              <a:rPr lang="en-US" sz="1800" dirty="0">
                <a:solidFill>
                  <a:schemeClr val="tx1"/>
                </a:solidFill>
              </a:rPr>
              <a:t>SE45, 24-25 April will work to resolve the matters from comments received, then SE57 on 26</a:t>
            </a:r>
            <a:r>
              <a:rPr lang="en-US" sz="1800" baseline="30000" dirty="0">
                <a:solidFill>
                  <a:schemeClr val="tx1"/>
                </a:solidFill>
              </a:rPr>
              <a:t>th</a:t>
            </a:r>
            <a:r>
              <a:rPr lang="en-US" sz="1800" dirty="0">
                <a:solidFill>
                  <a:schemeClr val="tx1"/>
                </a:solidFill>
              </a:rPr>
              <a:t>, will revise their report A with agreed upon resolutions of the comments. </a:t>
            </a:r>
          </a:p>
          <a:p>
            <a:pPr lvl="1">
              <a:buFont typeface="Arial" panose="020B0604020202020204" pitchFamily="34" charset="0"/>
              <a:buChar char="•"/>
            </a:pPr>
            <a:r>
              <a:rPr lang="en-US" sz="1400" dirty="0">
                <a:solidFill>
                  <a:schemeClr val="tx1"/>
                </a:solidFill>
              </a:rPr>
              <a:t>Then a follow-on meeting in May of FM57, to get their report A approved. </a:t>
            </a:r>
          </a:p>
          <a:p>
            <a:pPr lvl="1">
              <a:buFont typeface="Arial" panose="020B0604020202020204" pitchFamily="34" charset="0"/>
              <a:buChar char="•"/>
            </a:pPr>
            <a:r>
              <a:rPr lang="en-US" sz="1400" dirty="0">
                <a:solidFill>
                  <a:schemeClr val="tx1"/>
                </a:solidFill>
              </a:rPr>
              <a:t>FM 57 - Report A no technical #s, then Report B is done with the #s, so BRAN can do a standard. </a:t>
            </a:r>
          </a:p>
          <a:p>
            <a:pPr lvl="1">
              <a:buFont typeface="Arial" panose="020B0604020202020204" pitchFamily="34" charset="0"/>
              <a:buChar char="•"/>
            </a:pPr>
            <a:r>
              <a:rPr lang="en-US" altLang="en-US" sz="1400" dirty="0">
                <a:solidFill>
                  <a:schemeClr val="tx1"/>
                </a:solidFill>
              </a:rPr>
              <a:t>Remember, SE is the technical analysis needed for the rules, then FM writes the rules. </a:t>
            </a:r>
          </a:p>
          <a:p>
            <a:pPr>
              <a:buFont typeface="Arial" panose="020B0604020202020204" pitchFamily="34" charset="0"/>
              <a:buChar char="•"/>
            </a:pPr>
            <a:r>
              <a:rPr lang="en-US" altLang="en-US" sz="1800" dirty="0">
                <a:solidFill>
                  <a:schemeClr val="tx1"/>
                </a:solidFill>
              </a:rPr>
              <a:t>For IEEE 802.18 at this time we will monitor the process and will not be doing comments.  (Considering what was learned in the past year on considering IEEE 802 as a whole, there are other parties covering the different IEEE 802 interests)</a:t>
            </a:r>
            <a:r>
              <a:rPr lang="en-US" altLang="en-US" sz="1400" dirty="0">
                <a:solidFill>
                  <a:schemeClr val="tx1"/>
                </a:solidFill>
              </a:rPr>
              <a:t> </a:t>
            </a:r>
            <a:endParaRPr lang="en-US" alt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8853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859088"/>
          </a:xfrm>
        </p:spPr>
        <p:txBody>
          <a:bodyPr/>
          <a:lstStyle/>
          <a:p>
            <a:pPr>
              <a:spcBef>
                <a:spcPts val="0"/>
              </a:spcBef>
            </a:pPr>
            <a:r>
              <a:rPr lang="en-US" altLang="en-US" sz="2400" dirty="0"/>
              <a:t>General Discussion Items</a:t>
            </a:r>
            <a:br>
              <a:rPr lang="en-US" altLang="en-US" sz="2400" dirty="0"/>
            </a:br>
            <a:r>
              <a:rPr lang="en-US" sz="2400" dirty="0"/>
              <a:t>U.S. DoT Releases RFC on V2X Communications</a:t>
            </a:r>
          </a:p>
        </p:txBody>
      </p:sp>
      <p:sp>
        <p:nvSpPr>
          <p:cNvPr id="3" name="Content Placeholder 2"/>
          <p:cNvSpPr>
            <a:spLocks noGrp="1"/>
          </p:cNvSpPr>
          <p:nvPr>
            <p:ph idx="1"/>
          </p:nvPr>
        </p:nvSpPr>
        <p:spPr>
          <a:xfrm>
            <a:off x="698889" y="1490987"/>
            <a:ext cx="8150031" cy="4449763"/>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a:spcBef>
                <a:spcPts val="0"/>
              </a:spcBef>
              <a:buFont typeface="Arial" panose="020B0604020202020204" pitchFamily="34" charset="0"/>
              <a:buChar char="•"/>
            </a:pPr>
            <a:r>
              <a:rPr lang="en-US" sz="1800" b="0" dirty="0"/>
              <a:t>Our final comments: </a:t>
            </a:r>
            <a:r>
              <a:rPr lang="en-US" sz="1800" b="0" dirty="0">
                <a:hlinkClick r:id="rId6"/>
              </a:rPr>
              <a:t>https://mentor.ieee.org/802.18/dcn/19/18-19-0008-08-0000-usdot-v2x-communciations-rfc-ieee-802-comments.pdf</a:t>
            </a:r>
            <a:r>
              <a:rPr lang="en-US" sz="1800" b="0" dirty="0"/>
              <a:t> </a:t>
            </a:r>
          </a:p>
          <a:p>
            <a:pPr marL="285750">
              <a:spcBef>
                <a:spcPts val="0"/>
              </a:spcBef>
              <a:buFont typeface="Arial" panose="020B0604020202020204" pitchFamily="34" charset="0"/>
              <a:buChar char="•"/>
            </a:pPr>
            <a:endParaRPr lang="en-US" sz="1800" b="0" dirty="0"/>
          </a:p>
          <a:p>
            <a:pPr marL="285750">
              <a:spcBef>
                <a:spcPts val="0"/>
              </a:spcBef>
              <a:buFont typeface="Arial" panose="020B0604020202020204" pitchFamily="34" charset="0"/>
              <a:buChar char="•"/>
            </a:pPr>
            <a:r>
              <a:rPr lang="en-US" sz="2000" b="0" dirty="0"/>
              <a:t>Status of our comments: </a:t>
            </a:r>
          </a:p>
          <a:p>
            <a:pPr marL="685800" lvl="1">
              <a:spcBef>
                <a:spcPts val="0"/>
              </a:spcBef>
              <a:buFont typeface="Arial" panose="020B0604020202020204" pitchFamily="34" charset="0"/>
              <a:buChar char="•"/>
            </a:pPr>
            <a:r>
              <a:rPr lang="en-US" sz="1600" dirty="0"/>
              <a:t>Moderate update requested from EC on use of OCB.</a:t>
            </a:r>
          </a:p>
          <a:p>
            <a:pPr marL="685800" lvl="1">
              <a:spcBef>
                <a:spcPts val="0"/>
              </a:spcBef>
              <a:buFont typeface="Arial" panose="020B0604020202020204" pitchFamily="34" charset="0"/>
              <a:buChar char="•"/>
            </a:pPr>
            <a:r>
              <a:rPr lang="en-US" sz="1600" dirty="0"/>
              <a:t>Thanks to authors last Friday, 15</a:t>
            </a:r>
            <a:r>
              <a:rPr lang="en-US" sz="1600" baseline="30000" dirty="0"/>
              <a:t>th</a:t>
            </a:r>
            <a:r>
              <a:rPr lang="en-US" sz="1600" dirty="0"/>
              <a:t>, was able to adjust the request so approval by all. </a:t>
            </a:r>
          </a:p>
          <a:p>
            <a:pPr marL="685800" lvl="1">
              <a:spcBef>
                <a:spcPts val="0"/>
              </a:spcBef>
              <a:buFont typeface="Arial" panose="020B0604020202020204" pitchFamily="34" charset="0"/>
              <a:buChar char="•"/>
            </a:pPr>
            <a:r>
              <a:rPr lang="en-US" sz="1600" b="0" dirty="0"/>
              <a:t>EC Ballot snuck by, 10-0-0-</a:t>
            </a:r>
            <a:r>
              <a:rPr lang="en-US" sz="1600" dirty="0"/>
              <a:t>5, 66.67% response, 100% approval.</a:t>
            </a:r>
          </a:p>
          <a:p>
            <a:pPr marL="685800" lvl="1">
              <a:spcBef>
                <a:spcPts val="0"/>
              </a:spcBef>
              <a:buFont typeface="Arial" panose="020B0604020202020204" pitchFamily="34" charset="0"/>
              <a:buChar char="•"/>
            </a:pPr>
            <a:r>
              <a:rPr lang="en-US" sz="1600" b="0" dirty="0"/>
              <a:t>If not uploaded by this teleconference it will be by </a:t>
            </a:r>
            <a:r>
              <a:rPr lang="en-US" sz="1600" dirty="0"/>
              <a:t>22 Feb.</a:t>
            </a:r>
            <a:endParaRPr lang="en-US" sz="1600" b="0" dirty="0"/>
          </a:p>
          <a:p>
            <a:pPr marL="285750" indent="-285750">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942461"/>
          </a:xfrm>
        </p:spPr>
        <p:txBody>
          <a:bodyPr/>
          <a:lstStyle/>
          <a:p>
            <a:r>
              <a:rPr lang="en-US" altLang="en-US" sz="2000" dirty="0"/>
              <a:t>General Discussion Items</a:t>
            </a:r>
            <a:br>
              <a:rPr lang="en-US" altLang="en-US" sz="2000" dirty="0"/>
            </a:br>
            <a:r>
              <a:rPr lang="en-AU" sz="2000" dirty="0"/>
              <a:t>ACMA - Proposed updates to class licensing arrangements supporting 5G and other technology innovations</a:t>
            </a:r>
            <a:endParaRPr lang="en-US" sz="1800" dirty="0"/>
          </a:p>
        </p:txBody>
      </p:sp>
      <p:sp>
        <p:nvSpPr>
          <p:cNvPr id="3" name="Content Placeholder 2"/>
          <p:cNvSpPr>
            <a:spLocks noGrp="1"/>
          </p:cNvSpPr>
          <p:nvPr>
            <p:ph idx="1"/>
          </p:nvPr>
        </p:nvSpPr>
        <p:spPr>
          <a:xfrm>
            <a:off x="674615" y="1582050"/>
            <a:ext cx="8302431" cy="4720078"/>
          </a:xfrm>
        </p:spPr>
        <p:txBody>
          <a:bodyPr/>
          <a:lstStyle/>
          <a:p>
            <a:pPr>
              <a:buFont typeface="Arial" panose="020B0604020202020204" pitchFamily="34" charset="0"/>
              <a:buChar char="•"/>
            </a:pPr>
            <a:r>
              <a:rPr lang="en-AU" sz="1600" dirty="0"/>
              <a:t>[1] The proposed variation considers updating and expending 60 GHz arrangements (57-66 GHz) for data communication systems, including 5G. Specifically:</a:t>
            </a:r>
            <a:endParaRPr lang="en-US" sz="16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spcBef>
                <a:spcPts val="0"/>
              </a:spcBef>
              <a:buFont typeface="Arial" panose="020B0604020202020204" pitchFamily="34" charset="0"/>
              <a:buChar char="•"/>
            </a:pPr>
            <a:r>
              <a:rPr lang="en-AU" sz="1600" dirty="0"/>
              <a:t>For more details see </a:t>
            </a:r>
            <a:r>
              <a:rPr lang="en-US" sz="1600" u="sng" dirty="0">
                <a:hlinkClick r:id="rId2"/>
              </a:rPr>
              <a:t>IFC 45/2018 Class licensing updates: Supporting 5G and other technology innovations</a:t>
            </a:r>
            <a:r>
              <a:rPr lang="en-US" sz="1600" dirty="0"/>
              <a:t>  (</a:t>
            </a:r>
            <a:r>
              <a:rPr lang="en-US" sz="1600" b="0" dirty="0"/>
              <a:t>18 December 2018, </a:t>
            </a:r>
            <a:r>
              <a:rPr lang="en-US" sz="1600" dirty="0"/>
              <a:t>closes 22 February 2019).</a:t>
            </a:r>
          </a:p>
          <a:p>
            <a:pPr>
              <a:spcBef>
                <a:spcPts val="0"/>
              </a:spcBef>
              <a:buFont typeface="Arial" panose="020B0604020202020204" pitchFamily="34" charset="0"/>
              <a:buChar char="•"/>
            </a:pPr>
            <a:r>
              <a:rPr lang="en-US" sz="1800" dirty="0"/>
              <a:t>The three documents are on Mentor:</a:t>
            </a:r>
          </a:p>
          <a:p>
            <a:pPr lvl="1">
              <a:spcBef>
                <a:spcPts val="0"/>
              </a:spcBef>
              <a:buFont typeface="Arial" panose="020B0604020202020204" pitchFamily="34" charset="0"/>
              <a:buChar char="•"/>
            </a:pPr>
            <a:r>
              <a:rPr lang="en-US" sz="1200" dirty="0">
                <a:hlinkClick r:id="rId3"/>
              </a:rPr>
              <a:t>https://mentor.ieee.org/802.18/dcn/18/18-18-0163</a:t>
            </a:r>
            <a:endParaRPr lang="en-US" sz="1200" dirty="0"/>
          </a:p>
          <a:p>
            <a:pPr lvl="1">
              <a:buFont typeface="Arial" panose="020B0604020202020204" pitchFamily="34" charset="0"/>
              <a:buChar char="•"/>
            </a:pPr>
            <a:r>
              <a:rPr lang="en-US" sz="1200" dirty="0">
                <a:hlinkClick r:id="rId4"/>
              </a:rPr>
              <a:t>https://mentor.ieee.org/802.18/dcn/18/18-18-0164</a:t>
            </a:r>
            <a:endParaRPr lang="en-US" sz="1200" dirty="0"/>
          </a:p>
          <a:p>
            <a:pPr lvl="1">
              <a:buFont typeface="Arial" panose="020B0604020202020204" pitchFamily="34" charset="0"/>
              <a:buChar char="•"/>
            </a:pPr>
            <a:r>
              <a:rPr lang="en-US" sz="1200" dirty="0">
                <a:hlinkClick r:id="rId5"/>
              </a:rPr>
              <a:t>https://mentor.ieee.org/802.18/dcn/18/18-18-0165</a:t>
            </a:r>
            <a:endParaRPr lang="en-US" sz="1200" dirty="0"/>
          </a:p>
          <a:p>
            <a:pPr>
              <a:spcBef>
                <a:spcPts val="0"/>
              </a:spcBef>
              <a:buFont typeface="Arial" panose="020B0604020202020204" pitchFamily="34" charset="0"/>
              <a:buChar char="•"/>
            </a:pPr>
            <a:r>
              <a:rPr lang="en-US" altLang="en-US" sz="1800" b="0" dirty="0">
                <a:solidFill>
                  <a:schemeClr val="tx1"/>
                </a:solidFill>
              </a:rPr>
              <a:t>Our final comments: </a:t>
            </a:r>
            <a:r>
              <a:rPr lang="en-US" altLang="en-US" sz="1800" b="0" dirty="0">
                <a:solidFill>
                  <a:schemeClr val="tx1"/>
                </a:solidFill>
                <a:hlinkClick r:id="rId6"/>
              </a:rPr>
              <a:t>https://mentor.ieee.org/802.18/dcn/19/18-19-0014-07-0000-comments-to-acma-on-proposed-updates-to-class-licensing-arrangements.pdf</a:t>
            </a:r>
            <a:r>
              <a:rPr lang="en-US" altLang="en-US" sz="1800" b="0" dirty="0">
                <a:solidFill>
                  <a:schemeClr val="tx1"/>
                </a:solidFill>
              </a:rPr>
              <a:t> </a:t>
            </a:r>
          </a:p>
          <a:p>
            <a:pPr>
              <a:spcBef>
                <a:spcPts val="0"/>
              </a:spcBef>
              <a:buFont typeface="Arial" panose="020B0604020202020204" pitchFamily="34" charset="0"/>
              <a:buChar char="•"/>
            </a:pPr>
            <a:r>
              <a:rPr lang="en-US" altLang="en-US" sz="1800" b="0" dirty="0">
                <a:solidFill>
                  <a:schemeClr val="tx1"/>
                </a:solidFill>
              </a:rPr>
              <a:t>Status of our comments</a:t>
            </a:r>
          </a:p>
          <a:p>
            <a:pPr lvl="1">
              <a:spcBef>
                <a:spcPts val="0"/>
              </a:spcBef>
              <a:buFont typeface="Arial" panose="020B0604020202020204" pitchFamily="34" charset="0"/>
              <a:buChar char="•"/>
            </a:pPr>
            <a:r>
              <a:rPr lang="en-US" altLang="en-US" sz="1400" dirty="0">
                <a:solidFill>
                  <a:schemeClr val="tx1"/>
                </a:solidFill>
              </a:rPr>
              <a:t>EC Ballot passed in early close, 11-0-0-4, 73% response, 100% approval </a:t>
            </a:r>
          </a:p>
          <a:p>
            <a:pPr lvl="1">
              <a:spcBef>
                <a:spcPts val="0"/>
              </a:spcBef>
              <a:buFont typeface="Arial" panose="020B0604020202020204" pitchFamily="34" charset="0"/>
              <a:buChar char="•"/>
            </a:pPr>
            <a:r>
              <a:rPr lang="en-US" altLang="en-US" sz="1400" b="0" dirty="0">
                <a:solidFill>
                  <a:schemeClr val="tx1"/>
                </a:solidFill>
              </a:rPr>
              <a:t>Should be uploaded by the time of this teleconference. </a:t>
            </a:r>
          </a:p>
          <a:p>
            <a:pPr lvl="1">
              <a:spcBef>
                <a:spcPts val="0"/>
              </a:spcBef>
              <a:buFont typeface="Arial" panose="020B0604020202020204" pitchFamily="34" charset="0"/>
              <a:buChar char="•"/>
            </a:pPr>
            <a:r>
              <a:rPr lang="en-US" altLang="en-US" sz="1400" dirty="0">
                <a:solidFill>
                  <a:schemeClr val="tx1"/>
                </a:solidFill>
              </a:rPr>
              <a:t>Note: Did not get a confirmation email, tried again with an error - already there.  The chair will monitor to be sure our comments are posted, after the ACMA close on this consultation. </a:t>
            </a:r>
          </a:p>
          <a:p>
            <a:pPr lvl="1">
              <a:spcBef>
                <a:spcPts val="0"/>
              </a:spcBef>
              <a:buFont typeface="Arial" panose="020B0604020202020204" pitchFamily="34" charset="0"/>
              <a:buChar char="•"/>
            </a:pPr>
            <a:r>
              <a:rPr lang="en-US" altLang="en-US" sz="1400" b="0" dirty="0">
                <a:solidFill>
                  <a:schemeClr val="tx1"/>
                </a:solidFill>
              </a:rPr>
              <a:t>After this teleconf</a:t>
            </a:r>
            <a:r>
              <a:rPr lang="en-US" altLang="en-US" sz="1400" dirty="0">
                <a:solidFill>
                  <a:schemeClr val="tx1"/>
                </a:solidFill>
              </a:rPr>
              <a:t>erence, the chair did receive confirmation from ACMA our comments are their okay. </a:t>
            </a:r>
            <a:endParaRPr lang="en-US" altLang="en-US" sz="1400" b="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4" y="589381"/>
            <a:ext cx="7770813" cy="397348"/>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44525" y="957263"/>
            <a:ext cx="8458200" cy="5059552"/>
          </a:xfrm>
        </p:spPr>
        <p:txBody>
          <a:bodyPr/>
          <a:lstStyle/>
          <a:p>
            <a:pPr>
              <a:buFont typeface="Arial" panose="020B0604020202020204" pitchFamily="34" charset="0"/>
              <a:buChar char="•"/>
            </a:pPr>
            <a:r>
              <a:rPr lang="en-US" sz="1800" dirty="0">
                <a:solidFill>
                  <a:schemeClr val="tx1"/>
                </a:solidFill>
              </a:rPr>
              <a:t>March Plenary, Monday night Tutorial, </a:t>
            </a:r>
            <a:r>
              <a:rPr lang="en-US" sz="1800" dirty="0">
                <a:solidFill>
                  <a:schemeClr val="accent5">
                    <a:lumMod val="50000"/>
                  </a:schemeClr>
                </a:solidFill>
              </a:rPr>
              <a:t>18:30 – 19:50</a:t>
            </a:r>
            <a:r>
              <a:rPr lang="en-US" sz="1800" dirty="0">
                <a:solidFill>
                  <a:schemeClr val="tx1"/>
                </a:solidFill>
              </a:rPr>
              <a:t>.</a:t>
            </a:r>
          </a:p>
          <a:p>
            <a:pPr>
              <a:spcBef>
                <a:spcPts val="0"/>
              </a:spcBef>
              <a:buFont typeface="Arial" panose="020B0604020202020204" pitchFamily="34" charset="0"/>
              <a:buChar char="•"/>
            </a:pPr>
            <a:r>
              <a:rPr lang="en-US" sz="1800" dirty="0"/>
              <a:t>Spectrum .... Be Prepared for Sharing	</a:t>
            </a:r>
            <a:r>
              <a:rPr lang="en-US" sz="1800" dirty="0">
                <a:solidFill>
                  <a:schemeClr val="tx1"/>
                </a:solidFill>
              </a:rPr>
              <a:t>  </a:t>
            </a:r>
            <a:r>
              <a:rPr lang="en-US" sz="1800" u="sng" dirty="0">
                <a:hlinkClick r:id="rId2"/>
              </a:rPr>
              <a:t>http://www.ieee802.org/Tutorials.shtml</a:t>
            </a:r>
            <a:r>
              <a:rPr lang="en-US" sz="1800" u="sng" dirty="0"/>
              <a:t> </a:t>
            </a:r>
          </a:p>
          <a:p>
            <a:pPr lvl="1">
              <a:spcBef>
                <a:spcPts val="0"/>
              </a:spcBef>
              <a:buFont typeface="Arial" panose="020B0604020202020204" pitchFamily="34" charset="0"/>
              <a:buChar char="•"/>
            </a:pPr>
            <a:r>
              <a:rPr lang="en-US" sz="1600" dirty="0"/>
              <a:t>ABSTRACT: This tutorial will focus on </a:t>
            </a:r>
          </a:p>
          <a:p>
            <a:pPr lvl="1">
              <a:spcBef>
                <a:spcPts val="0"/>
              </a:spcBef>
            </a:pPr>
            <a:r>
              <a:rPr lang="en-US" sz="1600" dirty="0"/>
              <a:t>Various spectrum bands being considered by the FCC for commercial use – e. g. 3.4 GHz to 4.2 GHz, 6 GHz, Ku/ Ka, Spectrum Frontiers, Spectrum Horizons etc. Majority of these bands will require sharing with federal users</a:t>
            </a:r>
          </a:p>
          <a:p>
            <a:pPr lvl="1">
              <a:spcBef>
                <a:spcPts val="0"/>
              </a:spcBef>
            </a:pPr>
            <a:r>
              <a:rPr lang="en-US" sz="1600" dirty="0"/>
              <a:t>Provide insights on spectrum sharing and why it is important. </a:t>
            </a:r>
          </a:p>
          <a:p>
            <a:pPr lvl="1">
              <a:spcBef>
                <a:spcPts val="0"/>
              </a:spcBef>
            </a:pPr>
            <a:r>
              <a:rPr lang="en-US" sz="1600" dirty="0"/>
              <a:t>Spectrum Sharing today – TV White Spaces, 3.5 GHz CBRS. </a:t>
            </a:r>
          </a:p>
          <a:p>
            <a:pPr lvl="1">
              <a:spcBef>
                <a:spcPts val="0"/>
              </a:spcBef>
            </a:pPr>
            <a:r>
              <a:rPr lang="en-US" sz="1600" dirty="0"/>
              <a:t>Spectrum Sharing tomorrow. Federal and Commercial Dynamic and Cognitive Sharing</a:t>
            </a:r>
          </a:p>
          <a:p>
            <a:pPr lvl="1">
              <a:spcBef>
                <a:spcPts val="0"/>
              </a:spcBef>
            </a:pPr>
            <a:r>
              <a:rPr lang="en-US" sz="1600" dirty="0"/>
              <a:t>Technologies needed to make spectrum sharing a reality</a:t>
            </a:r>
          </a:p>
          <a:p>
            <a:pPr lvl="1">
              <a:spcBef>
                <a:spcPts val="0"/>
              </a:spcBef>
            </a:pPr>
            <a:r>
              <a:rPr lang="en-US" sz="1600" dirty="0"/>
              <a:t>Why IEEE 802 community needs to be involved</a:t>
            </a:r>
          </a:p>
          <a:p>
            <a:pPr lvl="1">
              <a:spcBef>
                <a:spcPts val="0"/>
              </a:spcBef>
            </a:pPr>
            <a:r>
              <a:rPr lang="en-US" sz="1600" dirty="0"/>
              <a:t>Launch of a Technical Interest Group within IEEE 802 to look into standardizing various technologies</a:t>
            </a:r>
          </a:p>
          <a:p>
            <a:pPr lvl="1">
              <a:spcBef>
                <a:spcPts val="0"/>
              </a:spcBef>
            </a:pPr>
            <a:endParaRPr lang="en-US" altLang="en-US" sz="1600" dirty="0"/>
          </a:p>
          <a:p>
            <a:pPr lvl="1">
              <a:spcBef>
                <a:spcPts val="0"/>
              </a:spcBef>
            </a:pPr>
            <a:endParaRPr lang="en-US" altLang="en-US" sz="1600" dirty="0"/>
          </a:p>
          <a:p>
            <a:pPr lvl="1">
              <a:spcBef>
                <a:spcPts val="0"/>
              </a:spcBef>
            </a:pPr>
            <a:endParaRPr lang="en-US" altLang="en-US" sz="1600" dirty="0"/>
          </a:p>
          <a:p>
            <a:pPr lvl="1">
              <a:spcBef>
                <a:spcPts val="0"/>
              </a:spcBef>
            </a:pPr>
            <a:endParaRPr lang="en-US" altLang="en-US" sz="1600" dirty="0"/>
          </a:p>
          <a:p>
            <a:pPr lvl="1">
              <a:spcBef>
                <a:spcPts val="0"/>
              </a:spcBef>
            </a:pPr>
            <a:endParaRPr lang="en-US" altLang="en-US" sz="16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600" dirty="0"/>
              <a:t>Not part of the tutorial, though this may be of interest to some: a multi-year Spectrum Collaboration Challenge: </a:t>
            </a:r>
          </a:p>
          <a:p>
            <a:pPr marL="400050">
              <a:spcBef>
                <a:spcPts val="0"/>
              </a:spcBef>
              <a:buFont typeface="Arial" panose="020B0604020202020204" pitchFamily="34" charset="0"/>
              <a:buChar char="•"/>
            </a:pPr>
            <a:r>
              <a:rPr lang="en-US" altLang="en-US" sz="1600" dirty="0">
                <a:hlinkClick r:id="rId3"/>
              </a:rPr>
              <a:t>https://www.darpa.mil/news-events/spectrum-collaboration-challenge-sc2</a:t>
            </a:r>
            <a:r>
              <a:rPr lang="en-US" alt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graphicFrame>
        <p:nvGraphicFramePr>
          <p:cNvPr id="4" name="Table 3">
            <a:extLst>
              <a:ext uri="{FF2B5EF4-FFF2-40B4-BE49-F238E27FC236}">
                <a16:creationId xmlns:a16="http://schemas.microsoft.com/office/drawing/2014/main" id="{94FE282E-A91E-4784-AA2E-9A3400A29B7B}"/>
              </a:ext>
            </a:extLst>
          </p:cNvPr>
          <p:cNvGraphicFramePr>
            <a:graphicFrameLocks noGrp="1"/>
          </p:cNvGraphicFramePr>
          <p:nvPr>
            <p:extLst>
              <p:ext uri="{D42A27DB-BD31-4B8C-83A1-F6EECF244321}">
                <p14:modId xmlns:p14="http://schemas.microsoft.com/office/powerpoint/2010/main" val="1480750592"/>
              </p:ext>
            </p:extLst>
          </p:nvPr>
        </p:nvGraphicFramePr>
        <p:xfrm>
          <a:off x="771524" y="4267200"/>
          <a:ext cx="7770813" cy="1219200"/>
        </p:xfrm>
        <a:graphic>
          <a:graphicData uri="http://schemas.openxmlformats.org/drawingml/2006/table">
            <a:tbl>
              <a:tblPr>
                <a:tableStyleId>{5C22544A-7EE6-4342-B048-85BDC9FD1C3A}</a:tableStyleId>
              </a:tblPr>
              <a:tblGrid>
                <a:gridCol w="2839127">
                  <a:extLst>
                    <a:ext uri="{9D8B030D-6E8A-4147-A177-3AD203B41FA5}">
                      <a16:colId xmlns:a16="http://schemas.microsoft.com/office/drawing/2014/main" val="2438380155"/>
                    </a:ext>
                  </a:extLst>
                </a:gridCol>
                <a:gridCol w="4931686">
                  <a:extLst>
                    <a:ext uri="{9D8B030D-6E8A-4147-A177-3AD203B41FA5}">
                      <a16:colId xmlns:a16="http://schemas.microsoft.com/office/drawing/2014/main" val="2740746142"/>
                    </a:ext>
                  </a:extLst>
                </a:gridCol>
              </a:tblGrid>
              <a:tr h="173355">
                <a:tc>
                  <a:txBody>
                    <a:bodyPr/>
                    <a:lstStyle/>
                    <a:p>
                      <a:pPr marL="228600" marR="0" algn="ctr">
                        <a:spcBef>
                          <a:spcPts val="0"/>
                        </a:spcBef>
                        <a:spcAft>
                          <a:spcPts val="0"/>
                        </a:spcAft>
                      </a:pPr>
                      <a:r>
                        <a:rPr lang="en-US" sz="1600" dirty="0">
                          <a:effectLst/>
                          <a:latin typeface="+mn-lt"/>
                        </a:rPr>
                        <a:t>Apurva N. </a:t>
                      </a:r>
                      <a:r>
                        <a:rPr lang="en-US" sz="1600" dirty="0" err="1">
                          <a:effectLst/>
                          <a:latin typeface="+mn-lt"/>
                        </a:rPr>
                        <a:t>Mody</a:t>
                      </a:r>
                      <a:endParaRPr lang="en-US" sz="1600" dirty="0">
                        <a:effectLst/>
                        <a:latin typeface="+mn-lt"/>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latin typeface="+mn-lt"/>
                        </a:rPr>
                        <a:t>National Spectrum Consortium, </a:t>
                      </a:r>
                      <a:r>
                        <a:rPr lang="en-US" sz="1600" dirty="0" err="1">
                          <a:effectLst/>
                          <a:latin typeface="+mn-lt"/>
                        </a:rPr>
                        <a:t>WhiteSpace</a:t>
                      </a:r>
                      <a:r>
                        <a:rPr lang="en-US" sz="1600" dirty="0">
                          <a:effectLst/>
                          <a:latin typeface="+mn-lt"/>
                        </a:rPr>
                        <a:t> Alliance</a:t>
                      </a:r>
                      <a:endParaRPr lang="en-US" sz="1600" dirty="0">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3257885267"/>
                  </a:ext>
                </a:extLst>
              </a:tr>
              <a:tr h="173355">
                <a:tc>
                  <a:txBody>
                    <a:bodyPr/>
                    <a:lstStyle/>
                    <a:p>
                      <a:pPr marL="0" marR="0" algn="ctr">
                        <a:spcBef>
                          <a:spcPts val="0"/>
                        </a:spcBef>
                        <a:spcAft>
                          <a:spcPts val="0"/>
                        </a:spcAft>
                      </a:pPr>
                      <a:r>
                        <a:rPr lang="en-US" sz="1600" dirty="0">
                          <a:effectLst/>
                          <a:latin typeface="+mn-lt"/>
                        </a:rPr>
                        <a:t>Jeff Evans</a:t>
                      </a:r>
                      <a:endParaRPr lang="en-US" sz="1600" dirty="0">
                        <a:effectLst/>
                        <a:latin typeface="+mn-lt"/>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latin typeface="+mn-lt"/>
                        </a:rPr>
                        <a:t>Georgia Tech Research Institute</a:t>
                      </a:r>
                      <a:endParaRPr lang="en-US" sz="1600" dirty="0">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928174879"/>
                  </a:ext>
                </a:extLst>
              </a:tr>
              <a:tr h="173355">
                <a:tc>
                  <a:txBody>
                    <a:bodyPr/>
                    <a:lstStyle/>
                    <a:p>
                      <a:pPr marL="0" marR="0" algn="ctr">
                        <a:spcBef>
                          <a:spcPts val="0"/>
                        </a:spcBef>
                        <a:spcAft>
                          <a:spcPts val="0"/>
                        </a:spcAft>
                      </a:pPr>
                      <a:r>
                        <a:rPr lang="en-US" sz="1600" dirty="0">
                          <a:effectLst/>
                          <a:latin typeface="+mn-lt"/>
                        </a:rPr>
                        <a:t>Mike Cotton</a:t>
                      </a:r>
                      <a:endParaRPr lang="en-US" sz="1600" dirty="0">
                        <a:effectLst/>
                        <a:latin typeface="+mn-lt"/>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latin typeface="+mn-lt"/>
                        </a:rPr>
                        <a:t>NTIA</a:t>
                      </a:r>
                      <a:endParaRPr lang="en-US" sz="1600" dirty="0">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2593410372"/>
                  </a:ext>
                </a:extLst>
              </a:tr>
              <a:tr h="173355">
                <a:tc>
                  <a:txBody>
                    <a:bodyPr/>
                    <a:lstStyle/>
                    <a:p>
                      <a:pPr marL="0" marR="0" algn="ctr">
                        <a:spcBef>
                          <a:spcPts val="0"/>
                        </a:spcBef>
                        <a:spcAft>
                          <a:spcPts val="0"/>
                        </a:spcAft>
                      </a:pPr>
                      <a:r>
                        <a:rPr lang="en-US" sz="1600">
                          <a:effectLst/>
                          <a:latin typeface="+mn-lt"/>
                        </a:rPr>
                        <a:t>Sumit Roy</a:t>
                      </a:r>
                      <a:endParaRPr lang="en-US" sz="1600">
                        <a:effectLst/>
                        <a:latin typeface="+mn-lt"/>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latin typeface="+mn-lt"/>
                        </a:rPr>
                        <a:t>U. of Washington</a:t>
                      </a:r>
                      <a:endParaRPr lang="en-US" sz="1600" dirty="0">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2736565681"/>
                  </a:ext>
                </a:extLst>
              </a:tr>
              <a:tr h="173355">
                <a:tc>
                  <a:txBody>
                    <a:bodyPr/>
                    <a:lstStyle/>
                    <a:p>
                      <a:pPr marL="0" marR="0" algn="ctr">
                        <a:spcBef>
                          <a:spcPts val="0"/>
                        </a:spcBef>
                        <a:spcAft>
                          <a:spcPts val="0"/>
                        </a:spcAft>
                      </a:pPr>
                      <a:r>
                        <a:rPr lang="en-US" sz="1600" dirty="0">
                          <a:effectLst/>
                          <a:latin typeface="+mn-lt"/>
                          <a:ea typeface="Times New Roman" panose="02020603050405020304" pitchFamily="18" charset="0"/>
                        </a:rPr>
                        <a:t>Oliver Holland</a:t>
                      </a:r>
                    </a:p>
                  </a:txBody>
                  <a:tcPr marL="68580" marR="68580" marT="0" marB="0" anchor="ctr"/>
                </a:tc>
                <a:tc>
                  <a:txBody>
                    <a:bodyPr/>
                    <a:lstStyle/>
                    <a:p>
                      <a:pPr marL="0" marR="0" algn="ctr">
                        <a:spcBef>
                          <a:spcPts val="0"/>
                        </a:spcBef>
                        <a:spcAft>
                          <a:spcPts val="0"/>
                        </a:spcAft>
                      </a:pPr>
                      <a:r>
                        <a:rPr lang="en-US" sz="1600" dirty="0">
                          <a:effectLst/>
                          <a:latin typeface="+mn-lt"/>
                          <a:ea typeface="Times New Roman" panose="02020603050405020304" pitchFamily="18" charset="0"/>
                        </a:rPr>
                        <a:t>Kings College London, UK</a:t>
                      </a:r>
                    </a:p>
                  </a:txBody>
                  <a:tcPr marL="68580" marR="68580" marT="0" marB="0" anchor="ctr"/>
                </a:tc>
                <a:extLst>
                  <a:ext uri="{0D108BD9-81ED-4DB2-BD59-A6C34878D82A}">
                    <a16:rowId xmlns:a16="http://schemas.microsoft.com/office/drawing/2014/main" val="1089611250"/>
                  </a:ext>
                </a:extLst>
              </a:tr>
            </a:tbl>
          </a:graphicData>
        </a:graphic>
      </p:graphicFrame>
    </p:spTree>
    <p:extLst>
      <p:ext uri="{BB962C8B-B14F-4D97-AF65-F5344CB8AC3E}">
        <p14:creationId xmlns:p14="http://schemas.microsoft.com/office/powerpoint/2010/main" val="3381201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t>Nothing specific at this time.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None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teleconference:28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15:47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a:t>
            </a:r>
          </a:p>
          <a:p>
            <a:pPr lvl="2">
              <a:buFont typeface="Arial" panose="020B0604020202020204" pitchFamily="34" charset="0"/>
              <a:buChar char="•"/>
            </a:pPr>
            <a:r>
              <a:rPr lang="en-US" sz="1400" dirty="0"/>
              <a:t>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8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21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FCC NPRM 18-295 </a:t>
            </a:r>
          </a:p>
          <a:p>
            <a:pPr lvl="1">
              <a:buFont typeface="Arial" panose="020B0604020202020204" pitchFamily="34" charset="0"/>
              <a:buChar char="•"/>
            </a:pPr>
            <a:r>
              <a:rPr lang="en-US" altLang="en-US" sz="1400" dirty="0"/>
              <a:t>ECC Report 302 </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And anything new from today</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FCC NPRM 18-295 , 6 GHz</a:t>
            </a:r>
          </a:p>
          <a:p>
            <a:pPr lvl="1">
              <a:spcBef>
                <a:spcPts val="0"/>
              </a:spcBef>
              <a:buFont typeface="Arial" panose="020B0604020202020204" pitchFamily="34" charset="0"/>
              <a:buChar char="•"/>
            </a:pPr>
            <a:r>
              <a:rPr lang="en-US" altLang="en-US" sz="1400" kern="0" dirty="0"/>
              <a:t>Reply comments due 18 March</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ECC Report 302, 6 GHz </a:t>
            </a:r>
          </a:p>
          <a:p>
            <a:pPr lvl="1">
              <a:spcBef>
                <a:spcPts val="0"/>
              </a:spcBef>
              <a:buFont typeface="Arial" panose="020B0604020202020204" pitchFamily="34" charset="0"/>
              <a:buChar char="•"/>
            </a:pPr>
            <a:r>
              <a:rPr lang="en-US" altLang="en-US" sz="1400" kern="0" dirty="0"/>
              <a:t>Comments due 01 April</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US DoT comment status</a:t>
            </a:r>
          </a:p>
          <a:p>
            <a:pPr lvl="1">
              <a:spcBef>
                <a:spcPts val="0"/>
              </a:spcBef>
              <a:buFont typeface="Arial" panose="020B0604020202020204" pitchFamily="34" charset="0"/>
              <a:buChar char="•"/>
            </a:pPr>
            <a:r>
              <a:rPr lang="en-US" sz="1400" dirty="0"/>
              <a:t>ACMA comment status</a:t>
            </a:r>
          </a:p>
          <a:p>
            <a:pPr lvl="1">
              <a:spcBef>
                <a:spcPts val="0"/>
              </a:spcBef>
              <a:buFont typeface="Arial" panose="020B0604020202020204" pitchFamily="34" charset="0"/>
              <a:buChar char="•"/>
            </a:pPr>
            <a:r>
              <a:rPr lang="en-US" sz="1400" dirty="0"/>
              <a:t>Tutorial on Bi-Directional spectrum sharing </a:t>
            </a:r>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a:t>
            </a:r>
          </a:p>
          <a:p>
            <a:r>
              <a:rPr lang="en-US" altLang="en-US" sz="1600" b="1" dirty="0">
                <a:solidFill>
                  <a:schemeClr val="tx1"/>
                </a:solidFill>
              </a:rPr>
              <a:t>		Seconded by:	Hassan</a:t>
            </a:r>
            <a:endParaRPr lang="en-US" altLang="en-US" sz="1600" dirty="0">
              <a:solidFill>
                <a:schemeClr val="tx1"/>
              </a:solidFill>
            </a:endParaRPr>
          </a:p>
          <a:p>
            <a:pPr lvl="1"/>
            <a:r>
              <a:rPr lang="en-US" altLang="en-US" sz="1600" b="1" dirty="0"/>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14 February 2019 in document: </a:t>
            </a:r>
            <a:r>
              <a:rPr lang="en-US" sz="1600" b="0" u="sng" dirty="0">
                <a:hlinkClick r:id="rId2"/>
              </a:rPr>
              <a:t>https://mentor.ieee.org/802.18/dcn/19/18-19-0021-00-0000-minutes-14feb19-rrtag-teleconference.docx</a:t>
            </a:r>
            <a:r>
              <a:rPr lang="en-US" sz="1600" b="0" dirty="0"/>
              <a:t> </a:t>
            </a:r>
            <a:r>
              <a:rPr lang="en-US" sz="1600" b="1" dirty="0"/>
              <a:t> Posted:   </a:t>
            </a:r>
            <a:r>
              <a:rPr lang="en-US" sz="1600" b="0" dirty="0"/>
              <a:t>15-Feb-2019 09:16:06 ET</a:t>
            </a:r>
          </a:p>
          <a:p>
            <a:pPr marL="0" indent="0"/>
            <a:r>
              <a:rPr lang="en-US" altLang="en-US" sz="1600" b="0" dirty="0">
                <a:solidFill>
                  <a:schemeClr val="tx1"/>
                </a:solidFill>
              </a:rPr>
              <a:t>	</a:t>
            </a:r>
            <a:r>
              <a:rPr lang="en-US" altLang="en-US" sz="1600" dirty="0">
                <a:solidFill>
                  <a:schemeClr val="tx1"/>
                </a:solidFill>
              </a:rPr>
              <a:t>Moved by:  	Mike</a:t>
            </a:r>
            <a:endParaRPr lang="en-US" altLang="en-US" sz="1600" dirty="0">
              <a:solidFill>
                <a:schemeClr val="bg1">
                  <a:lumMod val="85000"/>
                </a:schemeClr>
              </a:solidFill>
            </a:endParaRPr>
          </a:p>
          <a:p>
            <a:r>
              <a:rPr lang="en-US" altLang="en-US" sz="1600" dirty="0">
                <a:solidFill>
                  <a:schemeClr val="tx1"/>
                </a:solidFill>
              </a:rPr>
              <a:t>		Seconded by:	Peter</a:t>
            </a:r>
            <a:r>
              <a:rPr lang="en-US" altLang="en-US" sz="1600" dirty="0">
                <a:solidFill>
                  <a:schemeClr val="bg1">
                    <a:lumMod val="85000"/>
                  </a:schemeClr>
                </a:solidFill>
              </a:rPr>
              <a:t> </a:t>
            </a:r>
          </a:p>
          <a:p>
            <a:r>
              <a:rPr lang="en-US" altLang="en-US" sz="1600" b="1" dirty="0">
                <a:solidFill>
                  <a:schemeClr val="tx1"/>
                </a:solidFill>
              </a:rPr>
              <a:t>		</a:t>
            </a:r>
            <a:r>
              <a:rPr lang="en-US" altLang="en-US" sz="1600" b="1" dirty="0"/>
              <a:t>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pPr lvl="4">
              <a:buFont typeface="Arial" panose="020B0604020202020204" pitchFamily="34" charset="0"/>
              <a:buChar char="•"/>
            </a:pPr>
            <a:endParaRPr lang="en-US" altLang="en-US" sz="8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21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#101, 25-28 Feb, Sophia Antipolis </a:t>
            </a:r>
          </a:p>
          <a:p>
            <a:pPr lvl="1">
              <a:spcBef>
                <a:spcPts val="0"/>
              </a:spcBef>
              <a:buFont typeface="Arial" panose="020B0604020202020204" pitchFamily="34" charset="0"/>
              <a:buChar char="•"/>
            </a:pPr>
            <a:r>
              <a:rPr lang="en-US" sz="1800" dirty="0">
                <a:solidFill>
                  <a:schemeClr val="tx1"/>
                </a:solidFill>
              </a:rPr>
              <a:t>Rush of filings, 7 to 8 of them on 5GHz adaptivity, for meeting next week. </a:t>
            </a:r>
          </a:p>
          <a:p>
            <a:pPr lvl="1">
              <a:spcBef>
                <a:spcPts val="0"/>
              </a:spcBef>
              <a:buFont typeface="Arial" panose="020B0604020202020204" pitchFamily="34" charset="0"/>
              <a:buChar char="•"/>
            </a:pPr>
            <a:r>
              <a:rPr lang="en-US" sz="1800" dirty="0">
                <a:solidFill>
                  <a:schemeClr val="tx1"/>
                </a:solidFill>
              </a:rPr>
              <a:t>TN 103631 – 6725-7125MHz, is in process and available to be approved next week.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08-11 Apr,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#48, 05-07 Mar, </a:t>
            </a:r>
            <a:r>
              <a:rPr lang="en-US" sz="1600" dirty="0">
                <a:solidFill>
                  <a:schemeClr val="tx1"/>
                </a:solidFill>
              </a:rPr>
              <a:t>Sophia Antipolis</a:t>
            </a: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Coming soon is a contribution to improve the Exec. Summary of ECC Report 302.   (Like the FM57 web meeting contribution recently.) </a:t>
            </a:r>
          </a:p>
          <a:p>
            <a:pPr lvl="1">
              <a:buFont typeface="Arial" panose="020B0604020202020204" pitchFamily="34" charset="0"/>
              <a:buChar char="•"/>
            </a:pPr>
            <a:r>
              <a:rPr lang="en-US" sz="1800" dirty="0">
                <a:solidFill>
                  <a:schemeClr val="tx1"/>
                </a:solidFill>
              </a:rPr>
              <a:t>A key is the Exec Summary is not representing all the Exec. Summaries of the different sections by particular uses. </a:t>
            </a:r>
          </a:p>
          <a:p>
            <a:pPr lvl="1">
              <a:buFont typeface="Arial" panose="020B0604020202020204" pitchFamily="34" charset="0"/>
              <a:buChar char="•"/>
            </a:pPr>
            <a:r>
              <a:rPr lang="en-US" sz="1800" dirty="0">
                <a:solidFill>
                  <a:schemeClr val="tx1"/>
                </a:solidFill>
              </a:rPr>
              <a:t>Public consultation is in process, its due date confirmed on 01 April.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meeting #5, 12-13 March, Maisons-Alfort</a:t>
            </a:r>
          </a:p>
          <a:p>
            <a:pPr lvl="1">
              <a:buFont typeface="Arial" panose="020B0604020202020204" pitchFamily="34" charset="0"/>
              <a:buChar char="•"/>
            </a:pPr>
            <a:r>
              <a:rPr lang="en-US" sz="1800" dirty="0">
                <a:solidFill>
                  <a:schemeClr val="tx1"/>
                </a:solidFill>
              </a:rPr>
              <a:t>The meeting coming up is same time as IEEE Plenary. </a:t>
            </a:r>
          </a:p>
          <a:p>
            <a:pPr lvl="1">
              <a:buFont typeface="Arial" panose="020B0604020202020204" pitchFamily="34" charset="0"/>
              <a:buChar char="•"/>
            </a:pPr>
            <a:r>
              <a:rPr lang="en-US" sz="1800" dirty="0">
                <a:solidFill>
                  <a:schemeClr val="tx1"/>
                </a:solidFill>
              </a:rPr>
              <a:t>Satellite and RLAN was the main topic however most technical folks will be at IEEE meeting, so how this will work out we will see.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FCC NPRM 18-295,  6 GHz</a:t>
            </a:r>
          </a:p>
        </p:txBody>
      </p:sp>
      <p:sp>
        <p:nvSpPr>
          <p:cNvPr id="3" name="Content Placeholder 2"/>
          <p:cNvSpPr>
            <a:spLocks noGrp="1"/>
          </p:cNvSpPr>
          <p:nvPr>
            <p:ph idx="1"/>
          </p:nvPr>
        </p:nvSpPr>
        <p:spPr>
          <a:xfrm>
            <a:off x="698889" y="947774"/>
            <a:ext cx="8150031" cy="5059552"/>
          </a:xfrm>
        </p:spPr>
        <p:txBody>
          <a:bodyPr/>
          <a:lstStyle/>
          <a:p>
            <a:pPr>
              <a:buFont typeface="Arial" panose="020B0604020202020204" pitchFamily="34" charset="0"/>
              <a:buChar char="•"/>
            </a:pPr>
            <a:r>
              <a:rPr lang="en-US" sz="1800" dirty="0">
                <a:solidFill>
                  <a:schemeClr val="tx1"/>
                </a:solidFill>
              </a:rPr>
              <a:t>Comments in:</a:t>
            </a:r>
          </a:p>
          <a:p>
            <a:pPr>
              <a:spcBef>
                <a:spcPts val="0"/>
              </a:spcBef>
              <a:buFont typeface="Arial" panose="020B0604020202020204" pitchFamily="34" charset="0"/>
              <a:buChar char="•"/>
            </a:pPr>
            <a:r>
              <a:rPr lang="en-US" sz="1800" dirty="0">
                <a:solidFill>
                  <a:schemeClr val="tx1"/>
                </a:solidFill>
                <a:hlinkClick r:id="rId2"/>
              </a:rPr>
              <a:t>https://www.fcc.gov/ecfs/search/filings?proceedings_name=18-295&amp;sort=date_disseminated,DESC</a:t>
            </a: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Reply comments due 18 March, Monday after our Plenary.</a:t>
            </a:r>
          </a:p>
          <a:p>
            <a:pPr>
              <a:spcBef>
                <a:spcPts val="0"/>
              </a:spcBef>
              <a:buFont typeface="Arial" panose="020B0604020202020204" pitchFamily="34" charset="0"/>
              <a:buChar char="•"/>
            </a:pPr>
            <a:r>
              <a:rPr lang="en-US" altLang="en-US" sz="2000" dirty="0">
                <a:solidFill>
                  <a:schemeClr val="tx1"/>
                </a:solidFill>
              </a:rPr>
              <a:t>There are 112 entities, into 88 unique filings, 1500+… pages </a:t>
            </a:r>
          </a:p>
          <a:p>
            <a:pPr lvl="1">
              <a:spcBef>
                <a:spcPts val="0"/>
              </a:spcBef>
              <a:buFont typeface="Arial" panose="020B0604020202020204" pitchFamily="34" charset="0"/>
              <a:buChar char="•"/>
            </a:pPr>
            <a:r>
              <a:rPr lang="en-US" altLang="en-US" sz="1400" dirty="0">
                <a:solidFill>
                  <a:schemeClr val="tx1"/>
                </a:solidFill>
              </a:rPr>
              <a:t>Microwave – FWCC filing is the one of note. </a:t>
            </a:r>
          </a:p>
          <a:p>
            <a:pPr lvl="2">
              <a:buFont typeface="Arial" panose="020B0604020202020204" pitchFamily="34" charset="0"/>
              <a:buChar char="•"/>
            </a:pPr>
            <a:r>
              <a:rPr lang="en-US" altLang="en-US" sz="1400" dirty="0">
                <a:solidFill>
                  <a:schemeClr val="tx1"/>
                </a:solidFill>
              </a:rPr>
              <a:t>Look at the </a:t>
            </a:r>
            <a:r>
              <a:rPr lang="en-US" altLang="en-US" sz="1400" dirty="0" err="1">
                <a:solidFill>
                  <a:schemeClr val="tx1"/>
                </a:solidFill>
              </a:rPr>
              <a:t>Comsearch</a:t>
            </a:r>
            <a:r>
              <a:rPr lang="en-US" altLang="en-US" sz="1400" dirty="0">
                <a:solidFill>
                  <a:schemeClr val="tx1"/>
                </a:solidFill>
              </a:rPr>
              <a:t> filing, the FCC data base is not sufficient, use us. </a:t>
            </a:r>
          </a:p>
          <a:p>
            <a:pPr lvl="3">
              <a:buFont typeface="Arial" panose="020B0604020202020204" pitchFamily="34" charset="0"/>
              <a:buChar char="•"/>
            </a:pPr>
            <a:r>
              <a:rPr lang="en-US" altLang="en-US" sz="1400" dirty="0">
                <a:solidFill>
                  <a:schemeClr val="tx1"/>
                </a:solidFill>
              </a:rPr>
              <a:t>Coals data base the FCC stopped using in 2014</a:t>
            </a:r>
          </a:p>
          <a:p>
            <a:pPr lvl="2">
              <a:buFont typeface="Arial" panose="020B0604020202020204" pitchFamily="34" charset="0"/>
              <a:buChar char="•"/>
            </a:pPr>
            <a:r>
              <a:rPr lang="en-US" altLang="en-US" sz="1400" dirty="0">
                <a:solidFill>
                  <a:schemeClr val="tx1"/>
                </a:solidFill>
              </a:rPr>
              <a:t>End result - use our data base and we will “control” you.  </a:t>
            </a:r>
          </a:p>
          <a:p>
            <a:pPr lvl="1">
              <a:buFont typeface="Arial" panose="020B0604020202020204" pitchFamily="34" charset="0"/>
              <a:buChar char="•"/>
            </a:pPr>
            <a:r>
              <a:rPr lang="en-US" altLang="en-US" sz="1400" dirty="0">
                <a:solidFill>
                  <a:schemeClr val="tx1"/>
                </a:solidFill>
              </a:rPr>
              <a:t>Public safety &amp; Utilities – many pointed to earlier FWCC filings and making same points.  Both have microwave uses and cannot deal with interference….. </a:t>
            </a:r>
          </a:p>
          <a:p>
            <a:pPr lvl="1">
              <a:buFont typeface="Arial" panose="020B0604020202020204" pitchFamily="34" charset="0"/>
              <a:buChar char="•"/>
            </a:pPr>
            <a:r>
              <a:rPr lang="en-US" altLang="en-US" sz="1400" dirty="0">
                <a:solidFill>
                  <a:schemeClr val="tx1"/>
                </a:solidFill>
              </a:rPr>
              <a:t>Broadcast – NAB is the prime.  A house divided.  They run a minimal link margin. </a:t>
            </a:r>
          </a:p>
          <a:p>
            <a:pPr lvl="1">
              <a:buFont typeface="Arial" panose="020B0604020202020204" pitchFamily="34" charset="0"/>
              <a:buChar char="•"/>
            </a:pPr>
            <a:r>
              <a:rPr lang="en-US" altLang="en-US" sz="1400" dirty="0">
                <a:solidFill>
                  <a:schemeClr val="tx1"/>
                </a:solidFill>
              </a:rPr>
              <a:t>Auto makers – Very concerned with the 5925MHz and below.  </a:t>
            </a:r>
          </a:p>
          <a:p>
            <a:pPr lvl="1">
              <a:buFont typeface="Arial" panose="020B0604020202020204" pitchFamily="34" charset="0"/>
              <a:buChar char="•"/>
            </a:pPr>
            <a:r>
              <a:rPr lang="en-US" altLang="en-US" sz="1400" dirty="0">
                <a:solidFill>
                  <a:schemeClr val="tx1"/>
                </a:solidFill>
              </a:rPr>
              <a:t>RLAN – a few filings here also, easily found. </a:t>
            </a:r>
          </a:p>
          <a:p>
            <a:pPr lvl="1">
              <a:buFont typeface="Arial" panose="020B0604020202020204" pitchFamily="34" charset="0"/>
              <a:buChar char="•"/>
            </a:pPr>
            <a:r>
              <a:rPr lang="en-US" altLang="en-US" sz="1400" dirty="0">
                <a:solidFill>
                  <a:schemeClr val="tx1"/>
                </a:solidFill>
              </a:rPr>
              <a:t>Other incumbents also.</a:t>
            </a:r>
          </a:p>
          <a:p>
            <a:pPr>
              <a:buFont typeface="Arial" panose="020B0604020202020204" pitchFamily="34" charset="0"/>
              <a:buChar char="•"/>
            </a:pPr>
            <a:r>
              <a:rPr lang="en-US" altLang="en-US" sz="1800" dirty="0">
                <a:solidFill>
                  <a:schemeClr val="tx1"/>
                </a:solidFill>
              </a:rPr>
              <a:t>For IEEE 802.18 at this time we will monitor the process and will not be doing comments.  (Considering what was learned in the past year on considering IEEE 802 as a whole, there are other parties covering the different IEEE 802 interests)</a:t>
            </a:r>
            <a:r>
              <a:rPr lang="en-US" altLang="en-US" sz="1400" dirty="0">
                <a:solidFill>
                  <a:schemeClr val="tx1"/>
                </a:solidFill>
              </a:rPr>
              <a:t> </a:t>
            </a:r>
            <a:endParaRPr lang="en-US" altLang="en-US" sz="1400" dirty="0"/>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33158</TotalTime>
  <Words>3218</Words>
  <Application>Microsoft Office PowerPoint</Application>
  <PresentationFormat>On-screen Show (4:3)</PresentationFormat>
  <Paragraphs>431</Paragraphs>
  <Slides>23</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1"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FCC NPRM 18-295,  6 GHz</vt:lpstr>
      <vt:lpstr>ECC Report 302, 6GHz</vt:lpstr>
      <vt:lpstr>General Discussion Items U.S. DoT Releases RFC on V2X Communications</vt:lpstr>
      <vt:lpstr>General Discussion Items ACMA - Proposed updates to class licensing arrangements supporting 5G and other technology innovations</vt:lpstr>
      <vt:lpstr>General Discussion Items</vt:lpstr>
      <vt:lpstr>Actions Required</vt:lpstr>
      <vt:lpstr>Any Other Business</vt:lpstr>
      <vt:lpstr>Adjourn</vt:lpstr>
      <vt:lpstr>PowerPoint Presentation</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1246</cp:revision>
  <cp:lastPrinted>1601-01-01T00:00:00Z</cp:lastPrinted>
  <dcterms:created xsi:type="dcterms:W3CDTF">2016-03-03T14:54:45Z</dcterms:created>
  <dcterms:modified xsi:type="dcterms:W3CDTF">2019-02-22T13:06:43Z</dcterms:modified>
</cp:coreProperties>
</file>