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341" r:id="rId3"/>
    <p:sldId id="329" r:id="rId4"/>
    <p:sldId id="330" r:id="rId5"/>
    <p:sldId id="516" r:id="rId6"/>
    <p:sldId id="559" r:id="rId7"/>
    <p:sldId id="517" r:id="rId8"/>
    <p:sldId id="486" r:id="rId9"/>
    <p:sldId id="560" r:id="rId10"/>
    <p:sldId id="561" r:id="rId11"/>
    <p:sldId id="533" r:id="rId12"/>
    <p:sldId id="530" r:id="rId13"/>
    <p:sldId id="535" r:id="rId14"/>
    <p:sldId id="562" r:id="rId15"/>
    <p:sldId id="524" r:id="rId16"/>
    <p:sldId id="498" r:id="rId17"/>
    <p:sldId id="402" r:id="rId18"/>
    <p:sldId id="403" r:id="rId19"/>
    <p:sldId id="477" r:id="rId20"/>
    <p:sldId id="509" r:id="rId21"/>
    <p:sldId id="523" r:id="rId22"/>
    <p:sldId id="514" r:id="rId23"/>
    <p:sldId id="429" r:id="rId24"/>
    <p:sldId id="399"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42" autoAdjust="0"/>
    <p:restoredTop sz="87229" autoAdjust="0"/>
  </p:normalViewPr>
  <p:slideViewPr>
    <p:cSldViewPr>
      <p:cViewPr varScale="1">
        <p:scale>
          <a:sx n="99" d="100"/>
          <a:sy n="99" d="100"/>
        </p:scale>
        <p:origin x="1284" y="90"/>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22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20-Feb-19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cept.org/ecc/groups/ecc/wg-se/client/meeting-documents/file-history/?fid=48713"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0"/>
            <a:r>
              <a:rPr lang="en-GB" sz="1200" b="1" kern="1200" cap="all" dirty="0">
                <a:solidFill>
                  <a:srgbClr val="000000"/>
                </a:solidFill>
                <a:effectLst/>
                <a:latin typeface="Times New Roman" pitchFamily="16" charset="0"/>
                <a:ea typeface="+mn-ea"/>
                <a:cs typeface="+mn-cs"/>
              </a:rPr>
              <a:t>Report from Project Team SE45 (WAS/RLANs in the frequency band 5925 – 6425 MHz)</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Dr. Ivica </a:t>
            </a:r>
            <a:r>
              <a:rPr lang="en-US" sz="1200" kern="1200" dirty="0" err="1">
                <a:solidFill>
                  <a:srgbClr val="000000"/>
                </a:solidFill>
                <a:effectLst/>
                <a:latin typeface="Times New Roman" pitchFamily="16" charset="0"/>
                <a:ea typeface="+mn-ea"/>
                <a:cs typeface="+mn-cs"/>
              </a:rPr>
              <a:t>Stevanovic</a:t>
            </a:r>
            <a:r>
              <a:rPr lang="en-US" sz="1200" kern="1200" dirty="0">
                <a:solidFill>
                  <a:srgbClr val="000000"/>
                </a:solidFill>
                <a:effectLst/>
                <a:latin typeface="Times New Roman" pitchFamily="16" charset="0"/>
                <a:ea typeface="+mn-ea"/>
                <a:cs typeface="+mn-cs"/>
              </a:rPr>
              <a:t>, Chairman of PT SE45, introduced the SE45 progress report available in </a:t>
            </a:r>
            <a:r>
              <a:rPr lang="en-US" sz="1200" u="sng" kern="1200" dirty="0">
                <a:solidFill>
                  <a:srgbClr val="000000"/>
                </a:solidFill>
                <a:effectLst/>
                <a:latin typeface="Times New Roman" pitchFamily="16" charset="0"/>
                <a:ea typeface="+mn-ea"/>
                <a:cs typeface="+mn-cs"/>
                <a:hlinkClick r:id="rId3"/>
              </a:rPr>
              <a:t>SE(19)025R1</a:t>
            </a:r>
            <a:r>
              <a:rPr lang="en-US" sz="1200" kern="1200" dirty="0">
                <a:solidFill>
                  <a:srgbClr val="000000"/>
                </a:solidFill>
                <a:effectLst/>
                <a:latin typeface="Times New Roman" pitchFamily="16" charset="0"/>
                <a:ea typeface="+mn-ea"/>
                <a:cs typeface="+mn-cs"/>
              </a:rPr>
              <a:t>.</a:t>
            </a:r>
          </a:p>
          <a:p>
            <a:pPr lvl="1"/>
            <a:r>
              <a:rPr lang="en-GB" sz="1200" b="1" kern="1200" dirty="0">
                <a:solidFill>
                  <a:srgbClr val="000000"/>
                </a:solidFill>
                <a:effectLst/>
                <a:latin typeface="Times New Roman" pitchFamily="16" charset="0"/>
                <a:ea typeface="+mn-ea"/>
                <a:cs typeface="+mn-cs"/>
              </a:rPr>
              <a:t>Expected deliverables for public consultation</a:t>
            </a:r>
            <a:endParaRPr lang="en-US" sz="1200" b="1" kern="1200" dirty="0">
              <a:solidFill>
                <a:srgbClr val="000000"/>
              </a:solidFill>
              <a:effectLst/>
              <a:latin typeface="Times New Roman" pitchFamily="16" charset="0"/>
              <a:ea typeface="+mn-ea"/>
              <a:cs typeface="+mn-cs"/>
            </a:endParaRPr>
          </a:p>
          <a:p>
            <a:pPr lvl="2" fontAlgn="base"/>
            <a:r>
              <a:rPr lang="en-GB" sz="1200" b="1" u="none" strike="noStrike" kern="1200" dirty="0">
                <a:solidFill>
                  <a:srgbClr val="000000"/>
                </a:solidFill>
                <a:effectLst>
                  <a:glow>
                    <a:srgbClr val="000000"/>
                  </a:glow>
                  <a:outerShdw sx="0" sy="0">
                    <a:srgbClr val="000000"/>
                  </a:outerShdw>
                  <a:reflection stA="0" endPos="0" fadeDir="0" sx="0" sy="0"/>
                </a:effectLst>
                <a:latin typeface="Times New Roman" pitchFamily="16" charset="0"/>
                <a:ea typeface="+mn-ea"/>
                <a:cs typeface="+mn-cs"/>
              </a:rPr>
              <a:t>Draft ECC Report 302: Wireless access systems (including RLAN) in the band 5925-6425 MHz</a:t>
            </a:r>
            <a:endParaRPr lang="en-US" sz="1200" b="1" u="none" strike="noStrike" kern="1200" dirty="0">
              <a:solidFill>
                <a:srgbClr val="000000"/>
              </a:solidFill>
              <a:effectLst>
                <a:glow>
                  <a:srgbClr val="000000"/>
                </a:glow>
                <a:outerShdw sx="0" sy="0">
                  <a:srgbClr val="000000"/>
                </a:outerShdw>
                <a:reflection stA="0" endPos="0" fadeDir="0" sx="0" sy="0"/>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The WI SE45_01 is dealing with sharing and compatibility studies between WAS/RLAN and existing incumbent services/applications in the 5925–6425 MHz band and adjacent bands, in line with the EC Mandate on 6 GHz.</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The SE45 October 2018 meetings made significant progress in the definition of parameters and deployment for WAS/RLAN systems and adopted a final set of parameters necessary to perform the studies. </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SE45 finalized the draft Report in order to present it to WG SE for approval for public consultation.</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WG SE noted that there is a slight inconsistency in the executive summary in the Section dealing with results of Minimum Coupling Loss Study A on sharing between FS and WAS/RLAN: the minimum separation distances in the back lobe of the FS receivers are reported to be smaller than the corresponding minimum separation distances in the main lobe. This needs to be further clarified and corrected during the public consultation.</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WG SE adopted the draft ECC Report on RLAN in 6 GHz for public consultation (Annex 18) after having introduced some minor editorial comments to the document.</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WG FM and ECC PT1 were informed about the approbation for public consultation through the liaison statement contained in Annex 20.</a:t>
            </a: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0163594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21226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21 February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21 February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21 February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802.18-19/0023r00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cept.org/Documents/wg-se/49152/se-19-044a18_draft-ecc-302-report-rlan-6ghz_final-pc"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cept.org/Documents/wg-se/49134/se-19-044_minutes-of-the-81st-wgse-meeting"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transportation.gov/v2x" TargetMode="External"/><Relationship Id="rId2" Type="http://schemas.openxmlformats.org/officeDocument/2006/relationships/hyperlink" Target="https://www.nhtsa.gov/press-releases/us-department-transportation-releases-request-comment-rfc-vehicle-everything-v2x" TargetMode="External"/><Relationship Id="rId1" Type="http://schemas.openxmlformats.org/officeDocument/2006/relationships/slideLayout" Target="../slideLayouts/slideLayout1.xml"/><Relationship Id="rId5" Type="http://schemas.openxmlformats.org/officeDocument/2006/relationships/hyperlink" Target="https://www.regulations.gov/document?D=DOT-OST-2018-0210-0001" TargetMode="External"/><Relationship Id="rId4" Type="http://schemas.openxmlformats.org/officeDocument/2006/relationships/hyperlink" Target="https://mentor.ieee.org/802.18/dcn/18/18-18-0166-00-0000-usdot-v2x-communciations-request-for-comments.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8/18-18-0163-00-0000-consultation-paper-proposed-updates-to-class-licensing-arrangements-supporting-5g-and-other-technology-innovations.docx" TargetMode="External"/><Relationship Id="rId2" Type="http://schemas.openxmlformats.org/officeDocument/2006/relationships/hyperlink" Target="https://www.acma.gov.au/theACMA/class-licensing-updates-supporting-5g-and-other-technology-innovations" TargetMode="External"/><Relationship Id="rId1" Type="http://schemas.openxmlformats.org/officeDocument/2006/relationships/slideLayout" Target="../slideLayouts/slideLayout1.xml"/><Relationship Id="rId5" Type="http://schemas.openxmlformats.org/officeDocument/2006/relationships/hyperlink" Target="https://mentor.ieee.org/802.18/dcn/18/18-18-0165-00-0000-notice-under-subsection-136-radiocommunications-act-1992-proposed-variation-of-lipd-class-licence-2015.docx" TargetMode="External"/><Relationship Id="rId4" Type="http://schemas.openxmlformats.org/officeDocument/2006/relationships/hyperlink" Target="https://mentor.ieee.org/802.18/dcn/18/18-18-0164-00-0000-draft-radiocommunications-low-interference-potential-devices-class-licence-variation-2019-no-1.docx"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Tutorials.shtml"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41490.pdf"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18-00-0000-minutes-07feb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fm/fm-57/client/introduction/" TargetMode="External"/><Relationship Id="rId2" Type="http://schemas.openxmlformats.org/officeDocument/2006/relationships/hyperlink" Target="https://cept.org/ecc/groups/ecc/wg-se/se-45/client/introduction/"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www.fcc.gov/ecfs/search/filings?proceedings_name=18-295&amp;sort=date_disseminated,DESC"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21 February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21 February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213"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ECC Report 302, 6GHz</a:t>
            </a:r>
          </a:p>
        </p:txBody>
      </p:sp>
      <p:sp>
        <p:nvSpPr>
          <p:cNvPr id="3" name="Content Placeholder 2"/>
          <p:cNvSpPr>
            <a:spLocks noGrp="1"/>
          </p:cNvSpPr>
          <p:nvPr>
            <p:ph idx="1"/>
          </p:nvPr>
        </p:nvSpPr>
        <p:spPr>
          <a:xfrm>
            <a:off x="704431" y="1066800"/>
            <a:ext cx="8150031" cy="5059552"/>
          </a:xfrm>
        </p:spPr>
        <p:txBody>
          <a:bodyPr/>
          <a:lstStyle/>
          <a:p>
            <a:pPr>
              <a:buFont typeface="Arial" panose="020B0604020202020204" pitchFamily="34" charset="0"/>
              <a:buChar char="•"/>
            </a:pPr>
            <a:r>
              <a:rPr lang="en-US" sz="2000" dirty="0">
                <a:solidFill>
                  <a:schemeClr val="tx1"/>
                </a:solidFill>
              </a:rPr>
              <a:t> </a:t>
            </a:r>
          </a:p>
          <a:p>
            <a:pPr>
              <a:buFont typeface="Arial" panose="020B0604020202020204" pitchFamily="34" charset="0"/>
              <a:buChar char="•"/>
            </a:pPr>
            <a:r>
              <a:rPr lang="en-US" sz="1800" dirty="0">
                <a:solidFill>
                  <a:schemeClr val="tx1"/>
                </a:solidFill>
              </a:rPr>
              <a:t>ECC report 302: </a:t>
            </a:r>
          </a:p>
          <a:p>
            <a:pPr lvl="1">
              <a:buFont typeface="Arial" panose="020B0604020202020204" pitchFamily="34" charset="0"/>
              <a:buChar char="•"/>
            </a:pPr>
            <a:r>
              <a:rPr lang="en-US" sz="1600" dirty="0">
                <a:solidFill>
                  <a:schemeClr val="tx1"/>
                </a:solidFill>
                <a:hlinkClick r:id="rId3"/>
              </a:rPr>
              <a:t>https://www.cept.org/Documents/wg-se/49152/se-19-044a18_draft-ecc-302-report-rlan-6ghz_final-pc</a:t>
            </a:r>
            <a:r>
              <a:rPr lang="en-US" sz="1600" dirty="0">
                <a:solidFill>
                  <a:schemeClr val="tx1"/>
                </a:solidFill>
              </a:rPr>
              <a:t> </a:t>
            </a: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1800" dirty="0"/>
              <a:t>28/01/19 </a:t>
            </a:r>
            <a:r>
              <a:rPr lang="en-US" sz="1800" dirty="0">
                <a:hlinkClick r:id="rId4"/>
              </a:rPr>
              <a:t>SE(19)044</a:t>
            </a:r>
            <a:r>
              <a:rPr lang="en-US" sz="1800" dirty="0"/>
              <a:t>	Minutes of the 81st WGSE meeting</a:t>
            </a:r>
          </a:p>
          <a:p>
            <a:pPr lvl="1">
              <a:buFont typeface="Arial" panose="020B0604020202020204" pitchFamily="34" charset="0"/>
              <a:buChar char="•"/>
            </a:pPr>
            <a:r>
              <a:rPr lang="en-GB" sz="1600" dirty="0"/>
              <a:t>Public Consultation deadlines, (not clear what for…) </a:t>
            </a:r>
            <a:endParaRPr lang="en-US" sz="1600" dirty="0"/>
          </a:p>
          <a:p>
            <a:pPr lvl="2">
              <a:buFont typeface="Arial" panose="020B0604020202020204" pitchFamily="34" charset="0"/>
              <a:buChar char="•"/>
            </a:pPr>
            <a:r>
              <a:rPr lang="en-GB" sz="1600" dirty="0"/>
              <a:t>Start of 2 weeks for administration comments	Tuesday, 29 Jan</a:t>
            </a:r>
          </a:p>
          <a:p>
            <a:pPr lvl="2">
              <a:buFont typeface="Arial" panose="020B0604020202020204" pitchFamily="34" charset="0"/>
              <a:buChar char="•"/>
            </a:pPr>
            <a:r>
              <a:rPr lang="en-GB" sz="1600" dirty="0"/>
              <a:t>Start of public consultation				Tuesday 12 Feb</a:t>
            </a:r>
          </a:p>
          <a:p>
            <a:pPr lvl="1">
              <a:buFont typeface="Arial" panose="020B0604020202020204" pitchFamily="34" charset="0"/>
              <a:buChar char="•"/>
            </a:pPr>
            <a:r>
              <a:rPr lang="en-GB" sz="1800" dirty="0"/>
              <a:t>End of public consultation				Monday 1 April</a:t>
            </a:r>
            <a:endParaRPr lang="en-US" sz="1800" dirty="0"/>
          </a:p>
          <a:p>
            <a:pPr>
              <a:buFont typeface="Arial" panose="020B0604020202020204" pitchFamily="34" charset="0"/>
              <a:buChar char="•"/>
            </a:pPr>
            <a:r>
              <a:rPr lang="en-US" sz="1800" dirty="0">
                <a:solidFill>
                  <a:schemeClr val="tx1"/>
                </a:solidFill>
              </a:rPr>
              <a:t>Discussion on what we could do.  </a:t>
            </a: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21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98853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859088"/>
          </a:xfrm>
        </p:spPr>
        <p:txBody>
          <a:bodyPr/>
          <a:lstStyle/>
          <a:p>
            <a:pPr>
              <a:spcBef>
                <a:spcPts val="0"/>
              </a:spcBef>
            </a:pPr>
            <a:r>
              <a:rPr lang="en-US" altLang="en-US" sz="2400" dirty="0"/>
              <a:t>General Discussion Items</a:t>
            </a:r>
            <a:br>
              <a:rPr lang="en-US" altLang="en-US" sz="2400" dirty="0"/>
            </a:br>
            <a:r>
              <a:rPr lang="en-US" sz="2400" dirty="0"/>
              <a:t>U.S. DoT Releases RFC on V2X Communications</a:t>
            </a:r>
          </a:p>
        </p:txBody>
      </p:sp>
      <p:sp>
        <p:nvSpPr>
          <p:cNvPr id="3" name="Content Placeholder 2"/>
          <p:cNvSpPr>
            <a:spLocks noGrp="1"/>
          </p:cNvSpPr>
          <p:nvPr>
            <p:ph idx="1"/>
          </p:nvPr>
        </p:nvSpPr>
        <p:spPr>
          <a:xfrm>
            <a:off x="698889" y="1490987"/>
            <a:ext cx="8150031" cy="4449763"/>
          </a:xfrm>
        </p:spPr>
        <p:txBody>
          <a:bodyPr/>
          <a:lstStyle/>
          <a:p>
            <a:pPr>
              <a:buFont typeface="Arial" panose="020B0604020202020204" pitchFamily="34" charset="0"/>
              <a:buChar char="•"/>
            </a:pPr>
            <a:r>
              <a:rPr lang="en-US" sz="1800" b="0" u="sng" dirty="0">
                <a:hlinkClick r:id="rId2"/>
              </a:rPr>
              <a:t>https://www.nhtsa.gov/press-releases/us-department-transportation-releases-request-comment-rfc-vehicle-everything-v2x</a:t>
            </a:r>
            <a:r>
              <a:rPr lang="en-US" sz="1800" b="0" dirty="0"/>
              <a:t> </a:t>
            </a:r>
          </a:p>
          <a:p>
            <a:pPr>
              <a:buFont typeface="Arial" panose="020B0604020202020204" pitchFamily="34" charset="0"/>
              <a:buChar char="•"/>
            </a:pPr>
            <a:r>
              <a:rPr lang="en-US" sz="1800" b="0" dirty="0"/>
              <a:t>The RFC can be found at </a:t>
            </a:r>
            <a:r>
              <a:rPr lang="en-US" sz="1800" b="0" u="sng" dirty="0">
                <a:hlinkClick r:id="rId3"/>
              </a:rPr>
              <a:t>www.transportation.gov/v2x</a:t>
            </a:r>
            <a:endParaRPr lang="en-US" sz="1800" b="0" dirty="0"/>
          </a:p>
          <a:p>
            <a:pPr marL="365760" indent="-365760">
              <a:spcBef>
                <a:spcPts val="0"/>
              </a:spcBef>
              <a:buFont typeface="Arial" panose="020B0604020202020204" pitchFamily="34" charset="0"/>
              <a:buChar char="•"/>
            </a:pPr>
            <a:r>
              <a:rPr lang="en-US" sz="1800" b="0" dirty="0"/>
              <a:t>Or in Mentor:  </a:t>
            </a:r>
            <a:r>
              <a:rPr lang="en-US" sz="1800" b="0" dirty="0">
                <a:hlinkClick r:id="rId4"/>
              </a:rPr>
              <a:t>https://mentor.ieee.org/802.18/dcn/18/18-18-0166-00-0000-usdot-v2x-communciations-request-for-comments.docx</a:t>
            </a:r>
            <a:r>
              <a:rPr lang="en-US" sz="1800" b="0" dirty="0"/>
              <a:t> </a:t>
            </a:r>
          </a:p>
          <a:p>
            <a:pPr marL="285750" indent="-285750">
              <a:spcBef>
                <a:spcPts val="0"/>
              </a:spcBef>
              <a:buFont typeface="Arial" panose="020B0604020202020204" pitchFamily="34" charset="0"/>
              <a:buChar char="•"/>
            </a:pPr>
            <a:endParaRPr lang="en-US" sz="1800" dirty="0"/>
          </a:p>
          <a:p>
            <a:pPr marL="285750" indent="-285750">
              <a:spcBef>
                <a:spcPts val="0"/>
              </a:spcBef>
              <a:buFont typeface="Arial" panose="020B0604020202020204" pitchFamily="34" charset="0"/>
              <a:buChar char="•"/>
            </a:pPr>
            <a:r>
              <a:rPr lang="en-US" sz="1800" dirty="0"/>
              <a:t>Comments:</a:t>
            </a:r>
          </a:p>
          <a:p>
            <a:pPr marL="685800" lvl="1">
              <a:spcBef>
                <a:spcPts val="0"/>
              </a:spcBef>
              <a:buFont typeface="Arial" panose="020B0604020202020204" pitchFamily="34" charset="0"/>
              <a:buChar char="•"/>
            </a:pPr>
            <a:r>
              <a:rPr lang="en-US" sz="1800" dirty="0">
                <a:hlinkClick r:id="rId5"/>
              </a:rPr>
              <a:t>https://www.regulations.gov/document?D=DOT-OST-2018-0210-0001</a:t>
            </a:r>
            <a:r>
              <a:rPr lang="en-US" sz="1800" dirty="0"/>
              <a:t> </a:t>
            </a:r>
          </a:p>
          <a:p>
            <a:pPr marL="285750">
              <a:spcBef>
                <a:spcPts val="0"/>
              </a:spcBef>
              <a:buFont typeface="Arial" panose="020B0604020202020204" pitchFamily="34" charset="0"/>
              <a:buChar char="•"/>
            </a:pPr>
            <a:endParaRPr lang="en-US" sz="2000" b="0" dirty="0"/>
          </a:p>
          <a:p>
            <a:pPr marL="285750">
              <a:spcBef>
                <a:spcPts val="0"/>
              </a:spcBef>
              <a:buFont typeface="Arial" panose="020B0604020202020204" pitchFamily="34" charset="0"/>
              <a:buChar char="•"/>
            </a:pPr>
            <a:r>
              <a:rPr lang="en-US" sz="2000" b="0" dirty="0"/>
              <a:t>Status of our comments: </a:t>
            </a:r>
          </a:p>
          <a:p>
            <a:pPr marL="685800" lvl="1">
              <a:spcBef>
                <a:spcPts val="0"/>
              </a:spcBef>
              <a:buFont typeface="Arial" panose="020B0604020202020204" pitchFamily="34" charset="0"/>
              <a:buChar char="•"/>
            </a:pPr>
            <a:r>
              <a:rPr lang="en-US" sz="1600" dirty="0"/>
              <a:t>Moderate update requested on use of OCB.</a:t>
            </a:r>
          </a:p>
          <a:p>
            <a:pPr marL="685800" lvl="1">
              <a:spcBef>
                <a:spcPts val="0"/>
              </a:spcBef>
              <a:buFont typeface="Arial" panose="020B0604020202020204" pitchFamily="34" charset="0"/>
              <a:buChar char="•"/>
            </a:pPr>
            <a:r>
              <a:rPr lang="en-US" sz="1600" dirty="0"/>
              <a:t>Thanks to authors last Friday, was able to adjust the request to approval by all. </a:t>
            </a:r>
          </a:p>
          <a:p>
            <a:pPr marL="685800" lvl="1">
              <a:spcBef>
                <a:spcPts val="0"/>
              </a:spcBef>
              <a:buFont typeface="Arial" panose="020B0604020202020204" pitchFamily="34" charset="0"/>
              <a:buChar char="•"/>
            </a:pPr>
            <a:r>
              <a:rPr lang="en-US" sz="1600" b="0" dirty="0"/>
              <a:t>Snuck by, 10-0-0-</a:t>
            </a:r>
            <a:r>
              <a:rPr lang="en-US" sz="1600" dirty="0"/>
              <a:t>5, 66.67%.</a:t>
            </a:r>
          </a:p>
          <a:p>
            <a:pPr marL="685800" lvl="1">
              <a:spcBef>
                <a:spcPts val="0"/>
              </a:spcBef>
              <a:buFont typeface="Arial" panose="020B0604020202020204" pitchFamily="34" charset="0"/>
              <a:buChar char="•"/>
            </a:pPr>
            <a:r>
              <a:rPr lang="en-US" sz="1600" b="0" dirty="0"/>
              <a:t>If not uploaded by this teleconference it will be by Friday. </a:t>
            </a:r>
          </a:p>
          <a:p>
            <a:pPr marL="285750" indent="-285750">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21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03293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0031" cy="942461"/>
          </a:xfrm>
        </p:spPr>
        <p:txBody>
          <a:bodyPr/>
          <a:lstStyle/>
          <a:p>
            <a:r>
              <a:rPr lang="en-US" altLang="en-US" sz="2000" dirty="0"/>
              <a:t>General Discussion Items</a:t>
            </a:r>
            <a:br>
              <a:rPr lang="en-US" altLang="en-US" sz="2000" dirty="0"/>
            </a:br>
            <a:r>
              <a:rPr lang="en-AU" sz="2000" dirty="0"/>
              <a:t>ACMA - Proposed updates to class licensing arrangements supporting 5G and other technology innovations</a:t>
            </a:r>
            <a:endParaRPr lang="en-US" sz="1800" dirty="0"/>
          </a:p>
        </p:txBody>
      </p:sp>
      <p:sp>
        <p:nvSpPr>
          <p:cNvPr id="3" name="Content Placeholder 2"/>
          <p:cNvSpPr>
            <a:spLocks noGrp="1"/>
          </p:cNvSpPr>
          <p:nvPr>
            <p:ph idx="1"/>
          </p:nvPr>
        </p:nvSpPr>
        <p:spPr>
          <a:xfrm>
            <a:off x="697832" y="1755335"/>
            <a:ext cx="8302431" cy="4720078"/>
          </a:xfrm>
        </p:spPr>
        <p:txBody>
          <a:bodyPr/>
          <a:lstStyle/>
          <a:p>
            <a:pPr>
              <a:buFont typeface="Arial" panose="020B0604020202020204" pitchFamily="34" charset="0"/>
              <a:buChar char="•"/>
            </a:pPr>
            <a:r>
              <a:rPr lang="en-AU" sz="1600" dirty="0"/>
              <a:t>[1] The proposed variation considers updating and expending 60 GHz arrangements (57-66 GHz) for data communication systems, including 5G. Specifically:</a:t>
            </a:r>
            <a:endParaRPr lang="en-US" sz="1600" dirty="0"/>
          </a:p>
          <a:p>
            <a:pPr lvl="1">
              <a:buFont typeface="Arial" panose="020B0604020202020204" pitchFamily="34" charset="0"/>
              <a:buChar char="•"/>
            </a:pPr>
            <a:r>
              <a:rPr lang="en-AU" sz="1600" b="1" dirty="0"/>
              <a:t>adding 66-71 GHz frequency band</a:t>
            </a:r>
            <a:endParaRPr lang="en-US" sz="1600" b="1" dirty="0"/>
          </a:p>
          <a:p>
            <a:pPr lvl="1">
              <a:buFont typeface="Arial" panose="020B0604020202020204" pitchFamily="34" charset="0"/>
              <a:buChar char="•"/>
            </a:pPr>
            <a:r>
              <a:rPr lang="en-AU" sz="1600" b="1" dirty="0"/>
              <a:t>updating existing arrangement in 57-66 GHz regarding indoor and outdoor data communication systems.</a:t>
            </a:r>
            <a:endParaRPr lang="en-US" sz="1600" b="1" dirty="0"/>
          </a:p>
          <a:p>
            <a:pPr>
              <a:buFont typeface="Arial" panose="020B0604020202020204" pitchFamily="34" charset="0"/>
              <a:buChar char="•"/>
            </a:pPr>
            <a:r>
              <a:rPr lang="en-AU" sz="1600" dirty="0"/>
              <a:t>For more details see </a:t>
            </a:r>
            <a:r>
              <a:rPr lang="en-US" sz="1600" u="sng" dirty="0">
                <a:hlinkClick r:id="rId2"/>
              </a:rPr>
              <a:t>IFC 45/2018 Class licensing updates: Supporting 5G and other technology innovations</a:t>
            </a:r>
            <a:r>
              <a:rPr lang="en-US" sz="1600" dirty="0"/>
              <a:t>  (</a:t>
            </a:r>
            <a:r>
              <a:rPr lang="en-US" sz="1600" b="0" dirty="0"/>
              <a:t>18 December 2018, </a:t>
            </a:r>
            <a:r>
              <a:rPr lang="en-US" sz="1600" dirty="0"/>
              <a:t>closes 22 February 2019).</a:t>
            </a:r>
          </a:p>
          <a:p>
            <a:pPr>
              <a:buFont typeface="Arial" panose="020B0604020202020204" pitchFamily="34" charset="0"/>
              <a:buChar char="•"/>
            </a:pPr>
            <a:r>
              <a:rPr lang="en-US" sz="1800" dirty="0"/>
              <a:t>The three documents are on Mentor: </a:t>
            </a:r>
          </a:p>
          <a:p>
            <a:pPr lvl="1">
              <a:buFont typeface="Arial" panose="020B0604020202020204" pitchFamily="34" charset="0"/>
              <a:buChar char="•"/>
            </a:pPr>
            <a:r>
              <a:rPr lang="en-US" sz="1200" dirty="0">
                <a:hlinkClick r:id="rId3"/>
              </a:rPr>
              <a:t>https://mentor.ieee.org/802.18/dcn/18/18-18-0163-00-0000-consultation-paper-proposed-updates-to-class-licensing-arrangements-supporting-5g-and-other-technology-innovations.docx</a:t>
            </a:r>
            <a:r>
              <a:rPr lang="en-US" sz="1200" dirty="0"/>
              <a:t> </a:t>
            </a:r>
          </a:p>
          <a:p>
            <a:pPr lvl="1">
              <a:buFont typeface="Arial" panose="020B0604020202020204" pitchFamily="34" charset="0"/>
              <a:buChar char="•"/>
            </a:pPr>
            <a:r>
              <a:rPr lang="en-US" sz="1200" dirty="0">
                <a:hlinkClick r:id="rId4"/>
              </a:rPr>
              <a:t>https://mentor.ieee.org/802.18/dcn/18/18-18-0164-00-0000-draft-radiocommunications-low-interference-potential-devices-class-licence-variation-2019-no-1.docx</a:t>
            </a:r>
            <a:r>
              <a:rPr lang="en-US" sz="1200" dirty="0"/>
              <a:t> </a:t>
            </a:r>
          </a:p>
          <a:p>
            <a:pPr lvl="1">
              <a:buFont typeface="Arial" panose="020B0604020202020204" pitchFamily="34" charset="0"/>
              <a:buChar char="•"/>
            </a:pPr>
            <a:r>
              <a:rPr lang="en-US" sz="1200" dirty="0">
                <a:hlinkClick r:id="rId5"/>
              </a:rPr>
              <a:t>https://mentor.ieee.org/802.18/dcn/18/18-18-0165-00-0000-notice-under-subsection-136-radiocommunications-act-1992-proposed-variation-of-lipd-class-licence-2015.docx</a:t>
            </a:r>
            <a:r>
              <a:rPr lang="en-US" sz="1200" dirty="0"/>
              <a:t> </a:t>
            </a: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r>
              <a:rPr lang="en-US" altLang="en-US" sz="1800" b="0" dirty="0">
                <a:solidFill>
                  <a:schemeClr val="tx1"/>
                </a:solidFill>
              </a:rPr>
              <a:t>Status of our comment</a:t>
            </a:r>
          </a:p>
          <a:p>
            <a:pPr lvl="1">
              <a:spcBef>
                <a:spcPts val="0"/>
              </a:spcBef>
              <a:buFont typeface="Arial" panose="020B0604020202020204" pitchFamily="34" charset="0"/>
              <a:buChar char="•"/>
            </a:pPr>
            <a:r>
              <a:rPr lang="en-US" altLang="en-US" sz="1400" dirty="0">
                <a:solidFill>
                  <a:schemeClr val="tx1"/>
                </a:solidFill>
              </a:rPr>
              <a:t>Passed in early close – 11-0-0-4, 73%</a:t>
            </a:r>
          </a:p>
          <a:p>
            <a:pPr lvl="1">
              <a:spcBef>
                <a:spcPts val="0"/>
              </a:spcBef>
              <a:buFont typeface="Arial" panose="020B0604020202020204" pitchFamily="34" charset="0"/>
              <a:buChar char="•"/>
            </a:pPr>
            <a:r>
              <a:rPr lang="en-US" altLang="en-US" sz="1400" b="0" dirty="0">
                <a:solidFill>
                  <a:schemeClr val="tx1"/>
                </a:solidFill>
              </a:rPr>
              <a:t>Should be uploaded by the time of this teleconference. </a:t>
            </a: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21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2520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24" y="589381"/>
            <a:ext cx="7770813" cy="611914"/>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44525" y="1201295"/>
            <a:ext cx="8458200" cy="5059552"/>
          </a:xfrm>
        </p:spPr>
        <p:txBody>
          <a:bodyPr/>
          <a:lstStyle/>
          <a:p>
            <a:pPr>
              <a:buFont typeface="Arial" panose="020B0604020202020204" pitchFamily="34" charset="0"/>
              <a:buChar char="•"/>
            </a:pPr>
            <a:r>
              <a:rPr lang="en-US" sz="2000" dirty="0">
                <a:solidFill>
                  <a:schemeClr val="tx1"/>
                </a:solidFill>
              </a:rPr>
              <a:t>March Plenary, Monday night Tutorial, </a:t>
            </a:r>
            <a:r>
              <a:rPr lang="en-US" sz="2000" dirty="0">
                <a:solidFill>
                  <a:schemeClr val="accent5">
                    <a:lumMod val="50000"/>
                  </a:schemeClr>
                </a:solidFill>
              </a:rPr>
              <a:t>18:30 – 19:50</a:t>
            </a:r>
            <a:r>
              <a:rPr lang="en-US" sz="2000" dirty="0">
                <a:solidFill>
                  <a:schemeClr val="tx1"/>
                </a:solidFill>
              </a:rPr>
              <a:t>.</a:t>
            </a:r>
          </a:p>
          <a:p>
            <a:pPr>
              <a:buFont typeface="Arial" panose="020B0604020202020204" pitchFamily="34" charset="0"/>
              <a:buChar char="•"/>
            </a:pPr>
            <a:r>
              <a:rPr lang="en-US" sz="1800" dirty="0"/>
              <a:t>Spectrum .... Be Prepared for Sharing	</a:t>
            </a:r>
            <a:r>
              <a:rPr lang="en-US" sz="1800" dirty="0">
                <a:solidFill>
                  <a:schemeClr val="tx1"/>
                </a:solidFill>
              </a:rPr>
              <a:t>  </a:t>
            </a:r>
            <a:r>
              <a:rPr lang="en-US" sz="1800" u="sng" dirty="0">
                <a:hlinkClick r:id="rId2"/>
              </a:rPr>
              <a:t>http://www.ieee802.org/Tutorials.shtml</a:t>
            </a:r>
            <a:r>
              <a:rPr lang="en-US" sz="1800" u="sng" dirty="0"/>
              <a:t> </a:t>
            </a:r>
          </a:p>
          <a:p>
            <a:pPr lvl="1">
              <a:buFont typeface="Arial" panose="020B0604020202020204" pitchFamily="34" charset="0"/>
              <a:buChar char="•"/>
            </a:pPr>
            <a:r>
              <a:rPr lang="en-US" sz="1800" dirty="0"/>
              <a:t>ABSTRACT: This tutorial will focus on </a:t>
            </a:r>
          </a:p>
          <a:p>
            <a:pPr lvl="1"/>
            <a:r>
              <a:rPr lang="en-US" sz="1600" dirty="0"/>
              <a:t>Various spectrum bands being considered by the FCC for commercial use – e. g. 3.4 GHz to 4.2 GHz, 6 GHz, Ku/ Ka, Spectrum Frontiers, Spectrum Horizons etc. Majority of these bands will require sharing with federal users</a:t>
            </a:r>
          </a:p>
          <a:p>
            <a:pPr lvl="1"/>
            <a:r>
              <a:rPr lang="en-US" sz="1600" dirty="0"/>
              <a:t>Provide insights on spectrum sharing and why it is important. </a:t>
            </a:r>
          </a:p>
          <a:p>
            <a:pPr lvl="1"/>
            <a:r>
              <a:rPr lang="en-US" sz="1600" dirty="0"/>
              <a:t>Spectrum Sharing today – TV White Spaces, 3.5 GHz CBRS. </a:t>
            </a:r>
          </a:p>
          <a:p>
            <a:pPr lvl="1"/>
            <a:r>
              <a:rPr lang="en-US" sz="1600" dirty="0"/>
              <a:t>Spectrum Sharing tomorrow. Federal and Commercial Dynamic and Cognitive Sharing</a:t>
            </a:r>
          </a:p>
          <a:p>
            <a:pPr lvl="1"/>
            <a:r>
              <a:rPr lang="en-US" sz="1600" dirty="0"/>
              <a:t>Technologies needed to make spectrum sharing a reality</a:t>
            </a:r>
          </a:p>
          <a:p>
            <a:pPr lvl="1"/>
            <a:r>
              <a:rPr lang="en-US" sz="1600" dirty="0"/>
              <a:t>Why IEEE 802 community needs to be involved</a:t>
            </a:r>
          </a:p>
          <a:p>
            <a:pPr lvl="1"/>
            <a:r>
              <a:rPr lang="en-US" sz="1600" dirty="0"/>
              <a:t>Launch of a Technical Interest Group within IEEE 802 to look into standardizing various technologies</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21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graphicFrame>
        <p:nvGraphicFramePr>
          <p:cNvPr id="4" name="Table 3">
            <a:extLst>
              <a:ext uri="{FF2B5EF4-FFF2-40B4-BE49-F238E27FC236}">
                <a16:creationId xmlns:a16="http://schemas.microsoft.com/office/drawing/2014/main" id="{94FE282E-A91E-4784-AA2E-9A3400A29B7B}"/>
              </a:ext>
            </a:extLst>
          </p:cNvPr>
          <p:cNvGraphicFramePr>
            <a:graphicFrameLocks noGrp="1"/>
          </p:cNvGraphicFramePr>
          <p:nvPr>
            <p:extLst>
              <p:ext uri="{D42A27DB-BD31-4B8C-83A1-F6EECF244321}">
                <p14:modId xmlns:p14="http://schemas.microsoft.com/office/powerpoint/2010/main" val="2911677419"/>
              </p:ext>
            </p:extLst>
          </p:nvPr>
        </p:nvGraphicFramePr>
        <p:xfrm>
          <a:off x="771525" y="5256213"/>
          <a:ext cx="7770813" cy="1219200"/>
        </p:xfrm>
        <a:graphic>
          <a:graphicData uri="http://schemas.openxmlformats.org/drawingml/2006/table">
            <a:tbl>
              <a:tblPr>
                <a:tableStyleId>{5C22544A-7EE6-4342-B048-85BDC9FD1C3A}</a:tableStyleId>
              </a:tblPr>
              <a:tblGrid>
                <a:gridCol w="2839127">
                  <a:extLst>
                    <a:ext uri="{9D8B030D-6E8A-4147-A177-3AD203B41FA5}">
                      <a16:colId xmlns:a16="http://schemas.microsoft.com/office/drawing/2014/main" val="2438380155"/>
                    </a:ext>
                  </a:extLst>
                </a:gridCol>
                <a:gridCol w="4931686">
                  <a:extLst>
                    <a:ext uri="{9D8B030D-6E8A-4147-A177-3AD203B41FA5}">
                      <a16:colId xmlns:a16="http://schemas.microsoft.com/office/drawing/2014/main" val="2740746142"/>
                    </a:ext>
                  </a:extLst>
                </a:gridCol>
              </a:tblGrid>
              <a:tr h="173355">
                <a:tc>
                  <a:txBody>
                    <a:bodyPr/>
                    <a:lstStyle/>
                    <a:p>
                      <a:pPr marL="228600" marR="0" algn="ctr">
                        <a:spcBef>
                          <a:spcPts val="0"/>
                        </a:spcBef>
                        <a:spcAft>
                          <a:spcPts val="0"/>
                        </a:spcAft>
                      </a:pPr>
                      <a:r>
                        <a:rPr lang="en-US" sz="1600" dirty="0">
                          <a:effectLst/>
                          <a:latin typeface="+mn-lt"/>
                        </a:rPr>
                        <a:t>Apurva N. </a:t>
                      </a:r>
                      <a:r>
                        <a:rPr lang="en-US" sz="1600" dirty="0" err="1">
                          <a:effectLst/>
                          <a:latin typeface="+mn-lt"/>
                        </a:rPr>
                        <a:t>Mody</a:t>
                      </a:r>
                      <a:endParaRPr lang="en-US" sz="1600" dirty="0">
                        <a:effectLst/>
                        <a:latin typeface="+mn-lt"/>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a:effectLst/>
                          <a:latin typeface="+mn-lt"/>
                        </a:rPr>
                        <a:t>National Spectrum Consortium, WhiteSpace Alliance</a:t>
                      </a:r>
                      <a:endParaRPr lang="en-US" sz="1600">
                        <a:effectLst/>
                        <a:latin typeface="+mn-lt"/>
                        <a:ea typeface="Times New Roman" panose="02020603050405020304" pitchFamily="18" charset="0"/>
                      </a:endParaRPr>
                    </a:p>
                  </a:txBody>
                  <a:tcPr marL="68580" marR="68580" marT="0" marB="0" anchor="ctr"/>
                </a:tc>
                <a:extLst>
                  <a:ext uri="{0D108BD9-81ED-4DB2-BD59-A6C34878D82A}">
                    <a16:rowId xmlns:a16="http://schemas.microsoft.com/office/drawing/2014/main" val="3257885267"/>
                  </a:ext>
                </a:extLst>
              </a:tr>
              <a:tr h="173355">
                <a:tc>
                  <a:txBody>
                    <a:bodyPr/>
                    <a:lstStyle/>
                    <a:p>
                      <a:pPr marL="0" marR="0" algn="ctr">
                        <a:spcBef>
                          <a:spcPts val="0"/>
                        </a:spcBef>
                        <a:spcAft>
                          <a:spcPts val="0"/>
                        </a:spcAft>
                      </a:pPr>
                      <a:r>
                        <a:rPr lang="en-US" sz="1600" dirty="0">
                          <a:effectLst/>
                          <a:latin typeface="+mn-lt"/>
                        </a:rPr>
                        <a:t>Jeff Evans</a:t>
                      </a:r>
                      <a:endParaRPr lang="en-US" sz="1600" dirty="0">
                        <a:effectLst/>
                        <a:latin typeface="+mn-lt"/>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dirty="0">
                          <a:effectLst/>
                          <a:latin typeface="+mn-lt"/>
                        </a:rPr>
                        <a:t>Georgia Tech Research Institute</a:t>
                      </a:r>
                      <a:endParaRPr lang="en-US" sz="1600" dirty="0">
                        <a:effectLst/>
                        <a:latin typeface="+mn-lt"/>
                        <a:ea typeface="Times New Roman" panose="02020603050405020304" pitchFamily="18" charset="0"/>
                      </a:endParaRPr>
                    </a:p>
                  </a:txBody>
                  <a:tcPr marL="68580" marR="68580" marT="0" marB="0" anchor="ctr"/>
                </a:tc>
                <a:extLst>
                  <a:ext uri="{0D108BD9-81ED-4DB2-BD59-A6C34878D82A}">
                    <a16:rowId xmlns:a16="http://schemas.microsoft.com/office/drawing/2014/main" val="928174879"/>
                  </a:ext>
                </a:extLst>
              </a:tr>
              <a:tr h="173355">
                <a:tc>
                  <a:txBody>
                    <a:bodyPr/>
                    <a:lstStyle/>
                    <a:p>
                      <a:pPr marL="0" marR="0" algn="ctr">
                        <a:spcBef>
                          <a:spcPts val="0"/>
                        </a:spcBef>
                        <a:spcAft>
                          <a:spcPts val="0"/>
                        </a:spcAft>
                      </a:pPr>
                      <a:r>
                        <a:rPr lang="en-US" sz="1600">
                          <a:effectLst/>
                          <a:latin typeface="+mn-lt"/>
                        </a:rPr>
                        <a:t>Mike Cotton</a:t>
                      </a:r>
                      <a:endParaRPr lang="en-US" sz="1600">
                        <a:effectLst/>
                        <a:latin typeface="+mn-lt"/>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dirty="0">
                          <a:effectLst/>
                          <a:latin typeface="+mn-lt"/>
                        </a:rPr>
                        <a:t>NTIA</a:t>
                      </a:r>
                      <a:endParaRPr lang="en-US" sz="1600" dirty="0">
                        <a:effectLst/>
                        <a:latin typeface="+mn-lt"/>
                        <a:ea typeface="Times New Roman" panose="02020603050405020304" pitchFamily="18" charset="0"/>
                      </a:endParaRPr>
                    </a:p>
                  </a:txBody>
                  <a:tcPr marL="68580" marR="68580" marT="0" marB="0" anchor="ctr"/>
                </a:tc>
                <a:extLst>
                  <a:ext uri="{0D108BD9-81ED-4DB2-BD59-A6C34878D82A}">
                    <a16:rowId xmlns:a16="http://schemas.microsoft.com/office/drawing/2014/main" val="2593410372"/>
                  </a:ext>
                </a:extLst>
              </a:tr>
              <a:tr h="173355">
                <a:tc>
                  <a:txBody>
                    <a:bodyPr/>
                    <a:lstStyle/>
                    <a:p>
                      <a:pPr marL="0" marR="0" algn="ctr">
                        <a:spcBef>
                          <a:spcPts val="0"/>
                        </a:spcBef>
                        <a:spcAft>
                          <a:spcPts val="0"/>
                        </a:spcAft>
                      </a:pPr>
                      <a:r>
                        <a:rPr lang="en-US" sz="1600">
                          <a:effectLst/>
                          <a:latin typeface="+mn-lt"/>
                        </a:rPr>
                        <a:t>Sumit Roy</a:t>
                      </a:r>
                      <a:endParaRPr lang="en-US" sz="1600">
                        <a:effectLst/>
                        <a:latin typeface="+mn-lt"/>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dirty="0">
                          <a:effectLst/>
                          <a:latin typeface="+mn-lt"/>
                        </a:rPr>
                        <a:t>U. of Washington</a:t>
                      </a:r>
                      <a:endParaRPr lang="en-US" sz="1600" dirty="0">
                        <a:effectLst/>
                        <a:latin typeface="+mn-lt"/>
                        <a:ea typeface="Times New Roman" panose="02020603050405020304" pitchFamily="18" charset="0"/>
                      </a:endParaRPr>
                    </a:p>
                  </a:txBody>
                  <a:tcPr marL="68580" marR="68580" marT="0" marB="0" anchor="ctr"/>
                </a:tc>
                <a:extLst>
                  <a:ext uri="{0D108BD9-81ED-4DB2-BD59-A6C34878D82A}">
                    <a16:rowId xmlns:a16="http://schemas.microsoft.com/office/drawing/2014/main" val="2736565681"/>
                  </a:ext>
                </a:extLst>
              </a:tr>
              <a:tr h="173355">
                <a:tc>
                  <a:txBody>
                    <a:bodyPr/>
                    <a:lstStyle/>
                    <a:p>
                      <a:pPr marL="0" marR="0" algn="ctr">
                        <a:spcBef>
                          <a:spcPts val="0"/>
                        </a:spcBef>
                        <a:spcAft>
                          <a:spcPts val="0"/>
                        </a:spcAft>
                      </a:pPr>
                      <a:r>
                        <a:rPr lang="en-US" sz="1600" dirty="0">
                          <a:effectLst/>
                          <a:latin typeface="+mn-lt"/>
                          <a:ea typeface="Times New Roman" panose="02020603050405020304" pitchFamily="18" charset="0"/>
                        </a:rPr>
                        <a:t>Oliver Holland</a:t>
                      </a:r>
                    </a:p>
                  </a:txBody>
                  <a:tcPr marL="68580" marR="68580" marT="0" marB="0" anchor="ctr"/>
                </a:tc>
                <a:tc>
                  <a:txBody>
                    <a:bodyPr/>
                    <a:lstStyle/>
                    <a:p>
                      <a:pPr marL="0" marR="0" algn="ctr">
                        <a:spcBef>
                          <a:spcPts val="0"/>
                        </a:spcBef>
                        <a:spcAft>
                          <a:spcPts val="0"/>
                        </a:spcAft>
                      </a:pPr>
                      <a:r>
                        <a:rPr lang="en-US" sz="1600" dirty="0">
                          <a:effectLst/>
                          <a:latin typeface="+mn-lt"/>
                          <a:ea typeface="Times New Roman" panose="02020603050405020304" pitchFamily="18" charset="0"/>
                        </a:rPr>
                        <a:t>Kings College, UK</a:t>
                      </a:r>
                    </a:p>
                  </a:txBody>
                  <a:tcPr marL="68580" marR="68580" marT="0" marB="0" anchor="ctr"/>
                </a:tc>
                <a:extLst>
                  <a:ext uri="{0D108BD9-81ED-4DB2-BD59-A6C34878D82A}">
                    <a16:rowId xmlns:a16="http://schemas.microsoft.com/office/drawing/2014/main" val="1089611250"/>
                  </a:ext>
                </a:extLst>
              </a:tr>
            </a:tbl>
          </a:graphicData>
        </a:graphic>
      </p:graphicFrame>
    </p:spTree>
    <p:extLst>
      <p:ext uri="{BB962C8B-B14F-4D97-AF65-F5344CB8AC3E}">
        <p14:creationId xmlns:p14="http://schemas.microsoft.com/office/powerpoint/2010/main" val="3381201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24" y="589381"/>
            <a:ext cx="7770813" cy="611914"/>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44525" y="1201295"/>
            <a:ext cx="8458200" cy="5059552"/>
          </a:xfrm>
        </p:spPr>
        <p:txBody>
          <a:bodyPr/>
          <a:lstStyle/>
          <a:p>
            <a:pPr>
              <a:buFont typeface="Arial" panose="020B0604020202020204" pitchFamily="34" charset="0"/>
              <a:buChar char="•"/>
            </a:pPr>
            <a:r>
              <a:rPr lang="en-US" sz="20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21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6388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r>
              <a:rPr lang="en-US" sz="1800" dirty="0">
                <a:solidFill>
                  <a:srgbClr val="00B0F0"/>
                </a:solidFill>
              </a:rPr>
              <a:t>All should review:  ECC report 302 on 6 GHz – BRAN(19)101017,  that will be open for Public consultation. </a:t>
            </a:r>
          </a:p>
          <a:p>
            <a:pPr>
              <a:buFont typeface="Arial" panose="020B0604020202020204" pitchFamily="34" charset="0"/>
              <a:buChar char="•"/>
            </a:pPr>
            <a:r>
              <a:rPr lang="en-US" sz="1800" dirty="0">
                <a:solidFill>
                  <a:srgbClr val="00B0F0"/>
                </a:solidFill>
              </a:rPr>
              <a:t>Start to review the FCC 6 GHz comments, as they come out next week.</a:t>
            </a:r>
          </a:p>
          <a:p>
            <a:pPr lvl="1">
              <a:buFont typeface="Arial" panose="020B0604020202020204" pitchFamily="34" charset="0"/>
              <a:buChar char="•"/>
            </a:pPr>
            <a:r>
              <a:rPr lang="en-US" sz="1600" dirty="0">
                <a:solidFill>
                  <a:srgbClr val="00B0F0"/>
                </a:solidFill>
              </a:rPr>
              <a:t>Reply comments on 18 March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a:t>
            </a:r>
            <a:r>
              <a:rPr lang="en-US" sz="1400" u="sng" dirty="0">
                <a:hlinkClick r:id="rId2"/>
              </a:rPr>
              <a:t>https://www.cisco.com/c/en/us/solutions/collateral/service-provider/visual-networking-index-vni/white-paper-c11-741490.pdf</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21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solidFill>
                  <a:schemeClr val="bg1">
                    <a:lumMod val="65000"/>
                  </a:schemeClr>
                </a:solidFill>
              </a:rPr>
              <a:t>None </a:t>
            </a:r>
          </a:p>
          <a:p>
            <a:pPr>
              <a:buFont typeface="Arial" panose="020B0604020202020204" pitchFamily="34" charset="0"/>
              <a:buChar char="•"/>
            </a:pPr>
            <a:r>
              <a:rPr lang="en-US" sz="1800" dirty="0">
                <a:solidFill>
                  <a:schemeClr val="tx1"/>
                </a:solidFill>
              </a:rPr>
              <a:t> </a:t>
            </a:r>
          </a:p>
          <a:p>
            <a:pPr>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21 February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teleconference:28 Feb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t>
            </a:r>
            <a:r>
              <a:rPr lang="en-US" sz="1800" dirty="0">
                <a:highlight>
                  <a:srgbClr val="FFFF00"/>
                </a:highlight>
              </a:rPr>
              <a:t>15:____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11-15 March 19 the Plenary in the Hyatt Regency Vancouver and Fairmont Hotel Vancouver, Vancouver, BC, Canada</a:t>
            </a:r>
          </a:p>
          <a:p>
            <a:pPr lvl="1">
              <a:buFont typeface="Arial" panose="020B0604020202020204" pitchFamily="34" charset="0"/>
              <a:buChar char="•"/>
            </a:pPr>
            <a:r>
              <a:rPr lang="en-US" sz="1600" dirty="0"/>
              <a:t>Time slots, Tuesday AM2 and Thursday AM1</a:t>
            </a:r>
          </a:p>
          <a:p>
            <a:pPr lvl="1">
              <a:buFont typeface="Arial" panose="020B0604020202020204" pitchFamily="34" charset="0"/>
              <a:buChar char="•"/>
            </a:pPr>
            <a:r>
              <a:rPr lang="en-US" sz="1600" dirty="0"/>
              <a:t>Note: this Plenary has Fellowship attendees; </a:t>
            </a:r>
          </a:p>
          <a:p>
            <a:pPr lvl="2">
              <a:buFont typeface="Arial" panose="020B0604020202020204" pitchFamily="34" charset="0"/>
              <a:buChar char="•"/>
            </a:pPr>
            <a:r>
              <a:rPr lang="en-US" sz="1400" dirty="0"/>
              <a:t>Monday AM2 is the 802.18 tutorial for them. </a:t>
            </a:r>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February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21 February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LeaderCon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February 2019</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3;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21 February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6067"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February 2019</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a:t>O’Reily’s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February 2019</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6113"/>
          </a:xfrm>
        </p:spPr>
        <p:txBody>
          <a:bodyPr/>
          <a:lstStyle/>
          <a:p>
            <a:r>
              <a:rPr lang="en-US" sz="2400" dirty="0"/>
              <a:t>General Discussion Items </a:t>
            </a:r>
            <a:r>
              <a:rPr lang="en-US" sz="1200" dirty="0"/>
              <a:t>-4c of 6</a:t>
            </a:r>
            <a:endParaRPr lang="en-US" sz="1600" dirty="0"/>
          </a:p>
        </p:txBody>
      </p:sp>
      <p:sp>
        <p:nvSpPr>
          <p:cNvPr id="3" name="Content Placeholder 2"/>
          <p:cNvSpPr>
            <a:spLocks noGrp="1"/>
          </p:cNvSpPr>
          <p:nvPr>
            <p:ph idx="1"/>
          </p:nvPr>
        </p:nvSpPr>
        <p:spPr>
          <a:xfrm>
            <a:off x="685800" y="1066800"/>
            <a:ext cx="8382000" cy="5322266"/>
          </a:xfrm>
        </p:spPr>
        <p:txBody>
          <a:bodyPr/>
          <a:lstStyle/>
          <a:p>
            <a:pPr>
              <a:spcBef>
                <a:spcPts val="0"/>
              </a:spcBef>
              <a:buFont typeface="Arial" panose="020B0604020202020204" pitchFamily="34" charset="0"/>
              <a:buChar char="•"/>
            </a:pPr>
            <a:r>
              <a:rPr lang="en-US" sz="2000" dirty="0"/>
              <a:t>Phase I testing of prototype U-NII-4 devices</a:t>
            </a:r>
            <a:r>
              <a:rPr lang="en-US" sz="1600" dirty="0"/>
              <a:t> </a:t>
            </a:r>
            <a:r>
              <a:rPr lang="en-US" sz="1400" dirty="0"/>
              <a:t>-3 of 3</a:t>
            </a:r>
            <a:endParaRPr lang="en-US" sz="2000" dirty="0"/>
          </a:p>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February 2019</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21 February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February 2019</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21 February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February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21 February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998020"/>
            <a:ext cx="3875088"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FCC NPRM 18-295 </a:t>
            </a:r>
          </a:p>
          <a:p>
            <a:pPr lvl="1">
              <a:buFont typeface="Arial" panose="020B0604020202020204" pitchFamily="34" charset="0"/>
              <a:buChar char="•"/>
            </a:pPr>
            <a:r>
              <a:rPr lang="en-US" altLang="en-US" sz="1400" dirty="0"/>
              <a:t>ECC Report 302 </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And anything new from today</a:t>
            </a:r>
          </a:p>
          <a:p>
            <a:pPr lvl="1">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66799"/>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sz="1400" b="0" dirty="0"/>
          </a:p>
          <a:p>
            <a:pPr>
              <a:spcBef>
                <a:spcPts val="0"/>
              </a:spcBef>
              <a:buFont typeface="Arial" panose="020B0604020202020204" pitchFamily="34" charset="0"/>
              <a:buChar char="•"/>
            </a:pPr>
            <a:r>
              <a:rPr lang="en-US" sz="1400" b="0" dirty="0"/>
              <a:t>FCC NPRM 18-295 , 6 GHz</a:t>
            </a:r>
          </a:p>
          <a:p>
            <a:pPr lvl="1">
              <a:spcBef>
                <a:spcPts val="0"/>
              </a:spcBef>
              <a:buFont typeface="Arial" panose="020B0604020202020204" pitchFamily="34" charset="0"/>
              <a:buChar char="•"/>
            </a:pPr>
            <a:r>
              <a:rPr lang="en-US" altLang="en-US" sz="1400" kern="0" dirty="0"/>
              <a:t>Reply comments due 18 March</a:t>
            </a:r>
            <a:endParaRPr lang="en-US" altLang="en-US" sz="1400" b="0" kern="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ECC Report 302, 6 GHz </a:t>
            </a:r>
          </a:p>
          <a:p>
            <a:pPr lvl="1">
              <a:spcBef>
                <a:spcPts val="0"/>
              </a:spcBef>
              <a:buFont typeface="Arial" panose="020B0604020202020204" pitchFamily="34" charset="0"/>
              <a:buChar char="•"/>
            </a:pPr>
            <a:r>
              <a:rPr lang="en-US" altLang="en-US" sz="1400" kern="0" dirty="0"/>
              <a:t>Comments due 01 April</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US DoT comment status</a:t>
            </a:r>
          </a:p>
          <a:p>
            <a:pPr lvl="1">
              <a:spcBef>
                <a:spcPts val="0"/>
              </a:spcBef>
              <a:buFont typeface="Arial" panose="020B0604020202020204" pitchFamily="34" charset="0"/>
              <a:buChar char="•"/>
            </a:pPr>
            <a:r>
              <a:rPr lang="en-US" sz="1400" dirty="0"/>
              <a:t>ACMA comment status</a:t>
            </a:r>
          </a:p>
          <a:p>
            <a:pPr lvl="1">
              <a:spcBef>
                <a:spcPts val="0"/>
              </a:spcBef>
              <a:buFont typeface="Arial" panose="020B0604020202020204" pitchFamily="34" charset="0"/>
              <a:buChar char="•"/>
            </a:pPr>
            <a:r>
              <a:rPr lang="en-US" sz="1400" dirty="0"/>
              <a:t>Tutorial on Bi-Directional spectrum sharing </a:t>
            </a:r>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018076"/>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RR-TAG is in need of a vice-chair and secretary, is there anyone that can help? ________</a:t>
            </a:r>
          </a:p>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a:t>
            </a:r>
            <a:r>
              <a:rPr lang="en-US" altLang="en-US" sz="1600" dirty="0">
                <a:solidFill>
                  <a:schemeClr val="bg1">
                    <a:lumMod val="85000"/>
                  </a:schemeClr>
                </a:solidFill>
              </a:rPr>
              <a:t>Stuart</a:t>
            </a:r>
          </a:p>
          <a:p>
            <a:r>
              <a:rPr lang="en-US" altLang="en-US" sz="1600" b="1" dirty="0">
                <a:solidFill>
                  <a:schemeClr val="tx1"/>
                </a:solidFill>
              </a:rPr>
              <a:t>		Seconded by:	</a:t>
            </a:r>
            <a:r>
              <a:rPr lang="en-US" altLang="en-US" sz="1600" b="1" dirty="0">
                <a:solidFill>
                  <a:schemeClr val="bg1">
                    <a:lumMod val="85000"/>
                  </a:schemeClr>
                </a:solidFill>
              </a:rPr>
              <a:t>Peter </a:t>
            </a:r>
            <a:endParaRPr lang="en-US" altLang="en-US" sz="1600" dirty="0">
              <a:solidFill>
                <a:schemeClr val="bg1">
                  <a:lumMod val="85000"/>
                </a:schemeClr>
              </a:solidFill>
            </a:endParaRPr>
          </a:p>
          <a:p>
            <a:pPr lvl="1"/>
            <a:r>
              <a:rPr lang="en-US" altLang="en-US" sz="1600" b="1" dirty="0"/>
              <a:t>Discussion?  </a:t>
            </a:r>
          </a:p>
          <a:p>
            <a:pPr lvl="1"/>
            <a:r>
              <a:rPr lang="en-US" altLang="en-US" sz="1600" b="1" dirty="0">
                <a:solidFill>
                  <a:schemeClr val="tx1"/>
                </a:solidFill>
              </a:rPr>
              <a:t>Vote:  </a:t>
            </a:r>
            <a:r>
              <a:rPr lang="en-US" altLang="en-US" sz="1600" b="1" dirty="0">
                <a:solidFill>
                  <a:schemeClr val="bg1">
                    <a:lumMod val="85000"/>
                  </a:schemeClr>
                </a:solidFill>
              </a:rPr>
              <a:t>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14 February 2019 in document: </a:t>
            </a:r>
            <a:r>
              <a:rPr lang="en-US" sz="1600" b="0" u="sng" dirty="0">
                <a:hlinkClick r:id="rId2"/>
              </a:rPr>
              <a:t>https://mentor.ieee.org/802.18/dcn/19/18-19-0018-00-0000-minutes-07feb19-rrtag-teleconference.docx</a:t>
            </a:r>
            <a:r>
              <a:rPr lang="en-US" sz="1600" b="0" dirty="0"/>
              <a:t> </a:t>
            </a:r>
            <a:r>
              <a:rPr lang="en-US" sz="1600" b="1" dirty="0"/>
              <a:t> Posted:   </a:t>
            </a:r>
            <a:r>
              <a:rPr lang="en-US" sz="1600" b="0" dirty="0"/>
              <a:t>15-Feb-2019 09:16:06 ET</a:t>
            </a:r>
          </a:p>
          <a:p>
            <a:pPr marL="0" indent="0"/>
            <a:r>
              <a:rPr lang="en-US" altLang="en-US" sz="1600" b="0" dirty="0">
                <a:solidFill>
                  <a:schemeClr val="tx1"/>
                </a:solidFill>
              </a:rPr>
              <a:t>	</a:t>
            </a:r>
            <a:r>
              <a:rPr lang="en-US" altLang="en-US" sz="1600" dirty="0">
                <a:solidFill>
                  <a:schemeClr val="tx1"/>
                </a:solidFill>
              </a:rPr>
              <a:t>Moved by:  	</a:t>
            </a:r>
            <a:r>
              <a:rPr lang="en-US" altLang="en-US" sz="1600" dirty="0">
                <a:solidFill>
                  <a:schemeClr val="bg1">
                    <a:lumMod val="85000"/>
                  </a:schemeClr>
                </a:solidFill>
              </a:rPr>
              <a:t>James</a:t>
            </a:r>
          </a:p>
          <a:p>
            <a:r>
              <a:rPr lang="en-US" altLang="en-US" sz="1600" dirty="0">
                <a:solidFill>
                  <a:schemeClr val="tx1"/>
                </a:solidFill>
              </a:rPr>
              <a:t>		Seconded by:	</a:t>
            </a:r>
            <a:r>
              <a:rPr lang="en-US" altLang="en-US" sz="1600" dirty="0">
                <a:solidFill>
                  <a:schemeClr val="bg1">
                    <a:lumMod val="85000"/>
                  </a:schemeClr>
                </a:solidFill>
              </a:rPr>
              <a:t>Stuart </a:t>
            </a:r>
          </a:p>
          <a:p>
            <a:r>
              <a:rPr lang="en-US" altLang="en-US" sz="1600" b="1" dirty="0">
                <a:solidFill>
                  <a:schemeClr val="tx1"/>
                </a:solidFill>
              </a:rPr>
              <a:t>		</a:t>
            </a:r>
            <a:r>
              <a:rPr lang="en-US" altLang="en-US" sz="1600" b="1" dirty="0"/>
              <a:t>Discussion?  </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bg1">
                    <a:lumMod val="85000"/>
                  </a:schemeClr>
                </a:solidFill>
              </a:rPr>
              <a:t>Unanimous consent</a:t>
            </a:r>
          </a:p>
          <a:p>
            <a:pPr lvl="4">
              <a:buFont typeface="Arial" panose="020B0604020202020204" pitchFamily="34" charset="0"/>
              <a:buChar char="•"/>
            </a:pPr>
            <a:endParaRPr lang="en-US" altLang="en-US" sz="8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21 February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news?</a:t>
            </a:r>
            <a:r>
              <a:rPr lang="en-US" altLang="en-US" sz="1800" dirty="0"/>
              <a:t> </a:t>
            </a:r>
            <a:r>
              <a:rPr lang="en-US" altLang="en-US" sz="1800" b="0" dirty="0">
                <a:hlinkClick r:id="rId2"/>
              </a:rPr>
              <a:t>&lt;ojeu&gt;</a:t>
            </a:r>
            <a:r>
              <a:rPr lang="en-US" altLang="en-US" sz="1800" b="0" dirty="0"/>
              <a:t>   </a:t>
            </a:r>
            <a:r>
              <a:rPr lang="en-US" altLang="en-US" sz="1800" b="0" dirty="0">
                <a:hlinkClick r:id="rId3"/>
              </a:rPr>
              <a:t>&lt;HStds&gt;</a:t>
            </a:r>
            <a:r>
              <a:rPr lang="en-US" altLang="en-US" sz="1800" b="0" dirty="0"/>
              <a:t>   </a:t>
            </a:r>
          </a:p>
          <a:p>
            <a:pPr lvl="1">
              <a:spcBef>
                <a:spcPts val="0"/>
              </a:spcBef>
              <a:buFont typeface="Arial" panose="020B0604020202020204" pitchFamily="34" charset="0"/>
              <a:buChar char="•"/>
            </a:pPr>
            <a:r>
              <a:rPr lang="en-US" sz="1600" dirty="0">
                <a:solidFill>
                  <a:schemeClr val="tx1"/>
                </a:solidFill>
              </a:rPr>
              <a:t>Nothing reported this week.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#101, 25-28 Feb, Sophia Antipolis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Last Week:</a:t>
            </a:r>
          </a:p>
          <a:p>
            <a:pPr lvl="2">
              <a:spcBef>
                <a:spcPts val="0"/>
              </a:spcBef>
              <a:buFont typeface="Arial" panose="020B0604020202020204" pitchFamily="34" charset="0"/>
              <a:buChar char="•"/>
            </a:pPr>
            <a:r>
              <a:rPr lang="en-US" sz="1600" dirty="0">
                <a:solidFill>
                  <a:schemeClr val="tx1"/>
                </a:solidFill>
              </a:rPr>
              <a:t>BRAN(19)101018, is on process to getting standards through the consultants.</a:t>
            </a:r>
          </a:p>
          <a:p>
            <a:pPr lvl="3">
              <a:spcBef>
                <a:spcPts val="0"/>
              </a:spcBef>
              <a:buFont typeface="Arial" panose="020B0604020202020204" pitchFamily="34" charset="0"/>
              <a:buChar char="•"/>
            </a:pPr>
            <a:r>
              <a:rPr lang="en-US" sz="1400" dirty="0">
                <a:solidFill>
                  <a:schemeClr val="tx1"/>
                </a:solidFill>
              </a:rPr>
              <a:t>This is an important doc for meeting #101 coming up.  All should review. </a:t>
            </a:r>
          </a:p>
          <a:p>
            <a:pPr lvl="2">
              <a:spcBef>
                <a:spcPts val="0"/>
              </a:spcBef>
              <a:buFont typeface="Arial" panose="020B0604020202020204" pitchFamily="34" charset="0"/>
              <a:buChar char="•"/>
            </a:pPr>
            <a:r>
              <a:rPr lang="en-US" sz="1600" dirty="0">
                <a:solidFill>
                  <a:schemeClr val="tx1"/>
                </a:solidFill>
              </a:rPr>
              <a:t>BRAN(19)101017, is on ECC Report 302 on 6GHz RLAN,  will also be discussed at meeting #101.  All should review this one also. </a:t>
            </a: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#55, 08-11 Apr, Sophia Antipolis</a:t>
            </a:r>
          </a:p>
          <a:p>
            <a:pPr lvl="1">
              <a:spcBef>
                <a:spcPts val="0"/>
              </a:spcBef>
              <a:buFont typeface="Arial" panose="020B0604020202020204" pitchFamily="34" charset="0"/>
              <a:buChar char="•"/>
            </a:pPr>
            <a:r>
              <a:rPr lang="en-US" sz="1600" dirty="0">
                <a:solidFill>
                  <a:schemeClr val="tx1"/>
                </a:solidFill>
              </a:rPr>
              <a:t>Nothing reported this week.  </a:t>
            </a:r>
          </a:p>
          <a:p>
            <a:pPr>
              <a:spcBef>
                <a:spcPts val="0"/>
              </a:spcBef>
              <a:buFont typeface="Arial" panose="020B0604020202020204" pitchFamily="34" charset="0"/>
              <a:buChar char="•"/>
            </a:pPr>
            <a:endParaRPr lang="en-US" sz="2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next meeting #48, 05-07 Mar, </a:t>
            </a:r>
            <a:r>
              <a:rPr lang="en-US" sz="1600" dirty="0">
                <a:solidFill>
                  <a:schemeClr val="tx1"/>
                </a:solidFill>
              </a:rPr>
              <a:t>Sophia Antipolis</a:t>
            </a:r>
          </a:p>
          <a:p>
            <a:pPr lvl="1">
              <a:spcBef>
                <a:spcPts val="0"/>
              </a:spcBef>
              <a:buFont typeface="Arial" panose="020B0604020202020204" pitchFamily="34" charset="0"/>
              <a:buChar char="•"/>
            </a:pPr>
            <a:r>
              <a:rPr lang="en-US" sz="1600" dirty="0">
                <a:solidFill>
                  <a:schemeClr val="tx1"/>
                </a:solidFill>
              </a:rPr>
              <a:t>Nothing reported this week.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February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a:t>
            </a:r>
            <a:r>
              <a:rPr lang="en-US" altLang="en-US" sz="1800" b="0" dirty="0">
                <a:hlinkClick r:id="rId2"/>
              </a:rPr>
              <a:t>&lt;SE45&gt;</a:t>
            </a:r>
            <a:r>
              <a:rPr lang="en-US" altLang="en-US" sz="1800" b="0" dirty="0"/>
              <a:t> </a:t>
            </a:r>
            <a:r>
              <a:rPr lang="en-US" altLang="en-US" sz="1600" b="0" dirty="0"/>
              <a:t> </a:t>
            </a:r>
            <a:r>
              <a:rPr lang="en-US" sz="1600" dirty="0"/>
              <a:t>next meeting #7, 24-25 Apr, Copenhagen </a:t>
            </a:r>
          </a:p>
          <a:p>
            <a:pPr lvl="1">
              <a:buFont typeface="Arial" panose="020B0604020202020204" pitchFamily="34" charset="0"/>
              <a:buChar char="•"/>
            </a:pPr>
            <a:r>
              <a:rPr lang="en-US" sz="1800" dirty="0">
                <a:solidFill>
                  <a:schemeClr val="tx1"/>
                </a:solidFill>
              </a:rPr>
              <a:t> </a:t>
            </a:r>
          </a:p>
          <a:p>
            <a:pPr lvl="1">
              <a:buFont typeface="Arial" panose="020B0604020202020204" pitchFamily="34" charset="0"/>
              <a:buChar char="•"/>
            </a:pPr>
            <a:r>
              <a:rPr lang="en-US" sz="1800" dirty="0">
                <a:solidFill>
                  <a:schemeClr val="tx1"/>
                </a:solidFill>
              </a:rPr>
              <a:t>Last Week: ECC report 302 is about to start public consultation, </a:t>
            </a:r>
            <a:r>
              <a:rPr lang="en-US" sz="1800" dirty="0">
                <a:solidFill>
                  <a:srgbClr val="00B0F0"/>
                </a:solidFill>
              </a:rPr>
              <a:t>we have a chance to input into the exec summary. </a:t>
            </a:r>
            <a:endParaRPr lang="en-US" sz="1800" dirty="0">
              <a:solidFill>
                <a:schemeClr val="tx1"/>
              </a:solidFill>
            </a:endParaRPr>
          </a:p>
          <a:p>
            <a:pPr lvl="1">
              <a:buFont typeface="Arial" panose="020B0604020202020204" pitchFamily="34" charset="0"/>
              <a:buChar char="•"/>
            </a:pPr>
            <a:r>
              <a:rPr lang="en-US" sz="1800" dirty="0">
                <a:solidFill>
                  <a:schemeClr val="tx1"/>
                </a:solidFill>
              </a:rPr>
              <a:t>Before: : </a:t>
            </a:r>
          </a:p>
          <a:p>
            <a:pPr lvl="2">
              <a:buFont typeface="Arial" panose="020B0604020202020204" pitchFamily="34" charset="0"/>
              <a:buChar char="•"/>
            </a:pPr>
            <a:r>
              <a:rPr lang="en-US" sz="1600" dirty="0">
                <a:solidFill>
                  <a:schemeClr val="tx1"/>
                </a:solidFill>
              </a:rPr>
              <a:t>Report is in Administrations consultation, </a:t>
            </a:r>
          </a:p>
          <a:p>
            <a:pPr lvl="2">
              <a:buFont typeface="Arial" panose="020B0604020202020204" pitchFamily="34" charset="0"/>
              <a:buChar char="•"/>
            </a:pPr>
            <a:r>
              <a:rPr lang="en-US" sz="1600" dirty="0">
                <a:solidFill>
                  <a:schemeClr val="tx1"/>
                </a:solidFill>
              </a:rPr>
              <a:t>Public consultation starts 14 Feb, its due date move up to 01 April. </a:t>
            </a:r>
          </a:p>
          <a:p>
            <a:pPr lvl="1">
              <a:buFont typeface="Arial" panose="020B0604020202020204" pitchFamily="34" charset="0"/>
              <a:buChar char="•"/>
            </a:pPr>
            <a:endParaRPr lang="en-US" sz="1600" dirty="0"/>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3"/>
              </a:rPr>
              <a:t>&lt;FM57&gt;</a:t>
            </a:r>
            <a:r>
              <a:rPr lang="en-US" altLang="en-US" sz="1800" b="0" dirty="0"/>
              <a:t> </a:t>
            </a:r>
            <a:r>
              <a:rPr lang="en-US" altLang="en-US" sz="1600" b="0" dirty="0"/>
              <a:t> </a:t>
            </a:r>
            <a:r>
              <a:rPr lang="en-US" sz="1600" dirty="0"/>
              <a:t>next meeting #5, 12-13 March, Masons-</a:t>
            </a:r>
            <a:r>
              <a:rPr lang="en-US" sz="1600" dirty="0" err="1"/>
              <a:t>Alfort</a:t>
            </a:r>
            <a:endParaRPr lang="en-US" sz="1600" dirty="0"/>
          </a:p>
          <a:p>
            <a:pPr lvl="1">
              <a:buFont typeface="Arial" panose="020B0604020202020204" pitchFamily="34" charset="0"/>
              <a:buChar char="•"/>
            </a:pPr>
            <a:r>
              <a:rPr lang="en-US" sz="1800" dirty="0">
                <a:solidFill>
                  <a:schemeClr val="tx1"/>
                </a:solidFill>
              </a:rPr>
              <a:t> </a:t>
            </a:r>
          </a:p>
          <a:p>
            <a:pPr lvl="1">
              <a:buFont typeface="Arial" panose="020B0604020202020204" pitchFamily="34" charset="0"/>
              <a:buChar char="•"/>
            </a:pPr>
            <a:r>
              <a:rPr lang="en-US" sz="1800" dirty="0">
                <a:solidFill>
                  <a:schemeClr val="tx1"/>
                </a:solidFill>
              </a:rPr>
              <a:t>Last Week: </a:t>
            </a:r>
          </a:p>
          <a:p>
            <a:pPr lvl="2">
              <a:buFont typeface="Arial" panose="020B0604020202020204" pitchFamily="34" charset="0"/>
              <a:buChar char="•"/>
            </a:pPr>
            <a:r>
              <a:rPr lang="en-US" sz="1600" dirty="0">
                <a:solidFill>
                  <a:schemeClr val="tx1"/>
                </a:solidFill>
              </a:rPr>
              <a:t>This week in a call Monday the chair made clear FM57 will not modify ECC report 302 in anyway.    </a:t>
            </a:r>
          </a:p>
          <a:p>
            <a:pPr lvl="2">
              <a:buFont typeface="Arial" panose="020B0604020202020204" pitchFamily="34" charset="0"/>
              <a:buChar char="•"/>
            </a:pPr>
            <a:r>
              <a:rPr lang="en-US" sz="1600" dirty="0">
                <a:solidFill>
                  <a:schemeClr val="tx1"/>
                </a:solidFill>
              </a:rPr>
              <a:t>At meeting #5, there will be discussions between the Satellite interests and RLAN. </a:t>
            </a:r>
          </a:p>
          <a:p>
            <a:pPr lvl="2">
              <a:buFont typeface="Arial" panose="020B0604020202020204" pitchFamily="34" charset="0"/>
              <a:buChar char="•"/>
            </a:pPr>
            <a:r>
              <a:rPr lang="en-US" sz="1600" dirty="0">
                <a:solidFill>
                  <a:schemeClr val="tx1"/>
                </a:solidFill>
              </a:rPr>
              <a:t>Have learned Finland uses 6 GHz for all their LTE backhauls, may need to leave alone.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February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FCC NPRM 18-295,  6 GHz</a:t>
            </a:r>
          </a:p>
        </p:txBody>
      </p:sp>
      <p:sp>
        <p:nvSpPr>
          <p:cNvPr id="3" name="Content Placeholder 2"/>
          <p:cNvSpPr>
            <a:spLocks noGrp="1"/>
          </p:cNvSpPr>
          <p:nvPr>
            <p:ph idx="1"/>
          </p:nvPr>
        </p:nvSpPr>
        <p:spPr>
          <a:xfrm>
            <a:off x="704431" y="1066800"/>
            <a:ext cx="8150031" cy="5059552"/>
          </a:xfrm>
        </p:spPr>
        <p:txBody>
          <a:bodyPr/>
          <a:lstStyle/>
          <a:p>
            <a:pPr>
              <a:buFont typeface="Arial" panose="020B0604020202020204" pitchFamily="34" charset="0"/>
              <a:buChar char="•"/>
            </a:pPr>
            <a:r>
              <a:rPr lang="en-US" sz="1800" dirty="0">
                <a:solidFill>
                  <a:schemeClr val="tx1"/>
                </a:solidFill>
              </a:rPr>
              <a:t>Comments in:</a:t>
            </a:r>
          </a:p>
          <a:p>
            <a:pPr>
              <a:buFont typeface="Arial" panose="020B0604020202020204" pitchFamily="34" charset="0"/>
              <a:buChar char="•"/>
            </a:pPr>
            <a:r>
              <a:rPr lang="en-US" sz="1800" dirty="0">
                <a:solidFill>
                  <a:schemeClr val="tx1"/>
                </a:solidFill>
                <a:hlinkClick r:id="rId2"/>
              </a:rPr>
              <a:t>https://www.fcc.gov/ecfs/search/filings?proceedings_name=18-295&amp;sort=date_disseminated,DESC</a:t>
            </a:r>
            <a:r>
              <a:rPr lang="en-US" sz="1800" dirty="0">
                <a:solidFill>
                  <a:schemeClr val="tx1"/>
                </a:solidFill>
              </a:rPr>
              <a:t>  </a:t>
            </a:r>
          </a:p>
          <a:p>
            <a:pPr lvl="1">
              <a:buFont typeface="Arial" panose="020B0604020202020204" pitchFamily="34" charset="0"/>
              <a:buChar char="•"/>
            </a:pPr>
            <a:r>
              <a:rPr lang="en-US" altLang="en-US" sz="1600" dirty="0">
                <a:solidFill>
                  <a:schemeClr val="tx1"/>
                </a:solidFill>
              </a:rPr>
              <a:t>150+ filings on the site. </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Reply comments due 18 March </a:t>
            </a:r>
          </a:p>
          <a:p>
            <a:pPr>
              <a:buFont typeface="Arial" panose="020B0604020202020204" pitchFamily="34" charset="0"/>
              <a:buChar char="•"/>
            </a:pPr>
            <a:r>
              <a:rPr lang="en-US" sz="2000" dirty="0">
                <a:solidFill>
                  <a:schemeClr val="tx1"/>
                </a:solidFill>
              </a:rPr>
              <a:t>Discussion on what we could do. </a:t>
            </a:r>
            <a:endParaRPr lang="en-US" altLang="en-US" sz="2000" dirty="0"/>
          </a:p>
          <a:p>
            <a:pPr>
              <a:buFont typeface="Arial" panose="020B0604020202020204" pitchFamily="34" charset="0"/>
              <a:buChar char="•"/>
            </a:pP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21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73581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32969</TotalTime>
  <Words>3093</Words>
  <Application>Microsoft Office PowerPoint</Application>
  <PresentationFormat>On-screen Show (4:3)</PresentationFormat>
  <Paragraphs>422</Paragraphs>
  <Slides>24</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32"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FCC NPRM 18-295,  6 GHz</vt:lpstr>
      <vt:lpstr>ECC Report 302, 6GHz</vt:lpstr>
      <vt:lpstr>General Discussion Items U.S. DoT Releases RFC on V2X Communications</vt:lpstr>
      <vt:lpstr>General Discussion Items ACMA - Proposed updates to class licensing arrangements supporting 5G and other technology innovations</vt:lpstr>
      <vt:lpstr>General Discussion Items</vt:lpstr>
      <vt:lpstr>General Discussion Items</vt:lpstr>
      <vt:lpstr>Actions Required</vt:lpstr>
      <vt:lpstr>Any Other Business</vt:lpstr>
      <vt:lpstr>Adjourn</vt:lpstr>
      <vt:lpstr>PowerPoint Presentation</vt:lpstr>
      <vt:lpstr>General Discussion Items -4</vt:lpstr>
      <vt:lpstr>General Discussion Items -4a of 6</vt:lpstr>
      <vt:lpstr>General Discussion Items -4b of 6</vt:lpstr>
      <vt:lpstr>General Discussion Items -4c of 6</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1228</cp:revision>
  <cp:lastPrinted>1601-01-01T00:00:00Z</cp:lastPrinted>
  <dcterms:created xsi:type="dcterms:W3CDTF">2016-03-03T14:54:45Z</dcterms:created>
  <dcterms:modified xsi:type="dcterms:W3CDTF">2019-02-20T18:00:23Z</dcterms:modified>
</cp:coreProperties>
</file>