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41" r:id="rId3"/>
    <p:sldId id="329" r:id="rId4"/>
    <p:sldId id="330" r:id="rId5"/>
    <p:sldId id="516" r:id="rId6"/>
    <p:sldId id="559" r:id="rId7"/>
    <p:sldId id="331" r:id="rId8"/>
    <p:sldId id="517" r:id="rId9"/>
    <p:sldId id="486" r:id="rId10"/>
    <p:sldId id="533" r:id="rId11"/>
    <p:sldId id="537" r:id="rId12"/>
    <p:sldId id="560" r:id="rId13"/>
    <p:sldId id="556" r:id="rId14"/>
    <p:sldId id="528" r:id="rId15"/>
    <p:sldId id="530" r:id="rId16"/>
    <p:sldId id="532" r:id="rId17"/>
    <p:sldId id="558" r:id="rId18"/>
    <p:sldId id="535" r:id="rId19"/>
    <p:sldId id="524" r:id="rId20"/>
    <p:sldId id="498" r:id="rId21"/>
    <p:sldId id="402" r:id="rId22"/>
    <p:sldId id="403" r:id="rId23"/>
    <p:sldId id="531" r:id="rId24"/>
    <p:sldId id="525" r:id="rId25"/>
    <p:sldId id="529" r:id="rId26"/>
    <p:sldId id="513" r:id="rId27"/>
    <p:sldId id="527" r:id="rId28"/>
    <p:sldId id="477" r:id="rId29"/>
    <p:sldId id="509" r:id="rId30"/>
    <p:sldId id="523" r:id="rId31"/>
    <p:sldId id="514" r:id="rId32"/>
    <p:sldId id="429" r:id="rId33"/>
    <p:sldId id="399"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3380" autoAdjust="0"/>
  </p:normalViewPr>
  <p:slideViewPr>
    <p:cSldViewPr>
      <p:cViewPr varScale="1">
        <p:scale>
          <a:sx n="84" d="100"/>
          <a:sy n="84" d="100"/>
        </p:scale>
        <p:origin x="1118" y="7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802.18-19/0020r01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9/18-19-0008-06-0000-usdot-v2x-communciations-rfc-ieee-802-comments.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159-07-0000-fcc-gn-18-357-5gaa-waiver-ieee-802-comments.docx" TargetMode="External"/><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19-0014" TargetMode="External"/><Relationship Id="rId2" Type="http://schemas.openxmlformats.org/officeDocument/2006/relationships/hyperlink" Target="https://mentor.ieee.org/802.18/dcn/19/18-19-0008"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9/18-19-0014-05-0000-comments-to-acma-on-proposed-updates-to-class-licensing-arrangements.doc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18-00-0000-minutes-07feb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9/18-19-0022-00-0000-minutes-ad-hoc-13feb19-rr-tag.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14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20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5800" y="1066800"/>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685800" lvl="1">
              <a:spcBef>
                <a:spcPts val="0"/>
              </a:spcBef>
              <a:buFont typeface="Arial" panose="020B0604020202020204" pitchFamily="34" charset="0"/>
              <a:buChar char="•"/>
            </a:pPr>
            <a:r>
              <a:rPr lang="en-US" sz="1800" dirty="0"/>
              <a:t>There are</a:t>
            </a:r>
            <a:r>
              <a:rPr lang="en-US" sz="1800" dirty="0">
                <a:highlight>
                  <a:srgbClr val="FFFF00"/>
                </a:highlight>
              </a:rPr>
              <a:t> 19 </a:t>
            </a:r>
            <a:r>
              <a:rPr lang="en-US" sz="1800" dirty="0"/>
              <a:t>comments filed already and nothing obviously new on the site for an extension.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2</a:t>
            </a:r>
            <a:endParaRPr lang="en-US" sz="2400" dirty="0"/>
          </a:p>
        </p:txBody>
      </p:sp>
      <p:sp>
        <p:nvSpPr>
          <p:cNvPr id="3" name="Content Placeholder 2"/>
          <p:cNvSpPr>
            <a:spLocks noGrp="1"/>
          </p:cNvSpPr>
          <p:nvPr>
            <p:ph idx="1"/>
          </p:nvPr>
        </p:nvSpPr>
        <p:spPr>
          <a:xfrm>
            <a:off x="688952" y="1166549"/>
            <a:ext cx="84550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Was published in the Federal Register on 26 Dec.</a:t>
            </a:r>
          </a:p>
          <a:p>
            <a:pPr marL="365760" indent="-365760">
              <a:spcBef>
                <a:spcPts val="0"/>
              </a:spcBef>
              <a:buFont typeface="Arial" panose="020B0604020202020204" pitchFamily="34" charset="0"/>
              <a:buChar char="•"/>
            </a:pPr>
            <a:r>
              <a:rPr lang="en-US" sz="1800" dirty="0"/>
              <a:t>Comments now due 25 Feb 19, in Federal Register Wednesday. </a:t>
            </a:r>
          </a:p>
          <a:p>
            <a:pPr lvl="1">
              <a:spcBef>
                <a:spcPts val="0"/>
              </a:spcBef>
              <a:buFont typeface="Arial" panose="020B0604020202020204" pitchFamily="34" charset="0"/>
              <a:buChar char="•"/>
            </a:pPr>
            <a:r>
              <a:rPr lang="en-US" sz="1200" dirty="0">
                <a:hlinkClick r:id="rId2"/>
              </a:rPr>
              <a:t>https://www.federalregister.gov/documents/2019/02/13/2019-02147/notice-of-request-for-comments-v2x-communications?utm_campaign=subscription%20mailing%20list&amp;utm_source=federalregister.gov&amp;utm_medium=email</a:t>
            </a:r>
          </a:p>
          <a:p>
            <a:pPr lvl="1">
              <a:spcBef>
                <a:spcPts val="0"/>
              </a:spcBef>
              <a:buFont typeface="Arial" panose="020B0604020202020204" pitchFamily="34" charset="0"/>
              <a:buChar char="•"/>
            </a:pPr>
            <a:endParaRPr lang="en-US" sz="1200" dirty="0">
              <a:hlinkClick r:id="rId2"/>
            </a:endParaRPr>
          </a:p>
          <a:p>
            <a:pPr lvl="1">
              <a:spcBef>
                <a:spcPts val="0"/>
              </a:spcBef>
              <a:buFont typeface="Arial" panose="020B0604020202020204" pitchFamily="34" charset="0"/>
              <a:buChar char="•"/>
            </a:pPr>
            <a:r>
              <a:rPr lang="en-US" altLang="en-US" sz="1200" dirty="0"/>
              <a:t>Original:  </a:t>
            </a:r>
            <a:r>
              <a:rPr lang="en-US" sz="1200" dirty="0">
                <a:hlinkClick r:id="rId2"/>
              </a:rPr>
              <a:t>https</a:t>
            </a:r>
            <a:r>
              <a:rPr lang="en-US" sz="1200" b="0" dirty="0">
                <a:hlinkClick r:id="rId2"/>
              </a:rPr>
              <a:t>://www.federalregister.gov/documents/2018/12/26/2018-27785/notice-of-request-for-comments-v2x-communications?utm_campaign=subscription%20mailing%20list&amp;utm_source=federalregister.gov&amp;utm_medium=email</a:t>
            </a:r>
            <a:r>
              <a:rPr lang="en-US" sz="1200" b="0" dirty="0"/>
              <a:t> </a:t>
            </a:r>
          </a:p>
          <a:p>
            <a:pPr lvl="1">
              <a:spcBef>
                <a:spcPts val="0"/>
              </a:spcBef>
              <a:buFont typeface="Arial" panose="020B0604020202020204" pitchFamily="34" charset="0"/>
              <a:buChar char="•"/>
            </a:pPr>
            <a:endParaRPr lang="en-US" sz="1600" u="sng" dirty="0">
              <a:hlinkClick r:id="rId3"/>
            </a:endParaRP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To meet 25 Feb 19, need to approve by teleconference this week, 14 Feb 19.</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Final review of  comments and the last one posted to Mentor yesterday, rev 06, was good for all. </a:t>
            </a:r>
          </a:p>
          <a:p>
            <a:pPr lvl="1">
              <a:spcBef>
                <a:spcPts val="0"/>
              </a:spcBef>
              <a:buFont typeface="Arial" panose="020B0604020202020204" pitchFamily="34" charset="0"/>
              <a:buChar char="•"/>
            </a:pPr>
            <a:r>
              <a:rPr lang="en-US" altLang="en-US" sz="1600" dirty="0">
                <a:solidFill>
                  <a:schemeClr val="tx1"/>
                </a:solidFill>
                <a:hlinkClick r:id="rId4"/>
              </a:rPr>
              <a:t>https://mentor.ieee.org/ </a:t>
            </a:r>
            <a:r>
              <a:rPr lang="en-US" altLang="en-US" sz="1600" dirty="0">
                <a:solidFill>
                  <a:schemeClr val="tx1"/>
                </a:solidFill>
                <a:hlinkClick r:id="rId4"/>
              </a:rPr>
              <a:t>https://mentor.ieee.org/802.18/dcn/19/18-19-0008</a:t>
            </a:r>
            <a:r>
              <a:rPr lang="en-US" altLang="en-US" sz="1600" dirty="0">
                <a:solidFill>
                  <a:schemeClr val="tx1"/>
                </a:solidFill>
              </a:rPr>
              <a:t> </a:t>
            </a:r>
            <a:endParaRPr lang="en-US" altLang="en-US" dirty="0">
              <a:solidFill>
                <a:schemeClr val="tx1"/>
              </a:solidFill>
            </a:endParaRPr>
          </a:p>
          <a:p>
            <a:pPr marL="0" indent="0">
              <a:spcBef>
                <a:spcPts val="0"/>
              </a:spcBef>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273050"/>
          </a:xfrm>
        </p:spPr>
        <p:txBody>
          <a:bodyPr/>
          <a:lstStyle/>
          <a:p>
            <a:pPr>
              <a:spcBef>
                <a:spcPts val="0"/>
              </a:spcBef>
            </a:pPr>
            <a:r>
              <a:rPr lang="en-US" sz="2400" dirty="0"/>
              <a:t>U.S. DoT RFC on V2X Ad Hoc and today </a:t>
            </a:r>
            <a:r>
              <a:rPr lang="en-US" sz="1400" dirty="0"/>
              <a:t>-2 of 2</a:t>
            </a:r>
            <a:endParaRPr lang="en-US" sz="2400" dirty="0"/>
          </a:p>
        </p:txBody>
      </p:sp>
      <p:sp>
        <p:nvSpPr>
          <p:cNvPr id="3" name="Content Placeholder 2"/>
          <p:cNvSpPr>
            <a:spLocks noGrp="1"/>
          </p:cNvSpPr>
          <p:nvPr>
            <p:ph idx="1"/>
          </p:nvPr>
        </p:nvSpPr>
        <p:spPr>
          <a:xfrm>
            <a:off x="609601" y="985081"/>
            <a:ext cx="8077200" cy="5410200"/>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The 9 questions. </a:t>
            </a:r>
          </a:p>
          <a:p>
            <a:pPr marL="685800" lvl="1">
              <a:spcBef>
                <a:spcPts val="0"/>
              </a:spcBef>
              <a:buFont typeface="Arial" panose="020B0604020202020204" pitchFamily="34" charset="0"/>
              <a:buChar char="•"/>
            </a:pPr>
            <a:r>
              <a:rPr lang="en-US" sz="1600" dirty="0"/>
              <a:t>#0 – The beyond the 9 questions, and have an owner for this</a:t>
            </a:r>
          </a:p>
          <a:p>
            <a:pPr marL="685800" lvl="1">
              <a:spcBef>
                <a:spcPts val="0"/>
              </a:spcBef>
              <a:buFont typeface="Arial" panose="020B0604020202020204" pitchFamily="34" charset="0"/>
              <a:buChar char="•"/>
            </a:pPr>
            <a:r>
              <a:rPr lang="en-US" sz="1600" dirty="0"/>
              <a:t>#1 – assigned</a:t>
            </a:r>
          </a:p>
          <a:p>
            <a:pPr marL="685800" lvl="1">
              <a:spcBef>
                <a:spcPts val="0"/>
              </a:spcBef>
              <a:buFont typeface="Arial" panose="020B0604020202020204" pitchFamily="34" charset="0"/>
              <a:buChar char="•"/>
            </a:pPr>
            <a:r>
              <a:rPr lang="en-US" altLang="en-US" sz="1600" dirty="0"/>
              <a:t>#2 – assigned</a:t>
            </a:r>
          </a:p>
          <a:p>
            <a:pPr marL="685800" lvl="1">
              <a:spcBef>
                <a:spcPts val="0"/>
              </a:spcBef>
              <a:buFont typeface="Arial" panose="020B0604020202020204" pitchFamily="34" charset="0"/>
              <a:buChar char="•"/>
            </a:pPr>
            <a:r>
              <a:rPr lang="en-US" altLang="en-US" sz="1600" dirty="0"/>
              <a:t>#3 – We should answer,  some overlap with #2, owner of #2 will look at this one.</a:t>
            </a:r>
          </a:p>
          <a:p>
            <a:pPr marL="685800" lvl="1">
              <a:spcBef>
                <a:spcPts val="0"/>
              </a:spcBef>
              <a:buFont typeface="Arial" panose="020B0604020202020204" pitchFamily="34" charset="0"/>
              <a:buChar char="•"/>
            </a:pPr>
            <a:r>
              <a:rPr lang="en-US" altLang="en-US" sz="1600" dirty="0"/>
              <a:t>#4 – This is prime for 11bd,  and overlap with #1, owner of #1 will look at this one. </a:t>
            </a:r>
          </a:p>
          <a:p>
            <a:pPr marL="685800" lvl="1">
              <a:spcBef>
                <a:spcPts val="0"/>
              </a:spcBef>
              <a:buFont typeface="Arial" panose="020B0604020202020204" pitchFamily="34" charset="0"/>
              <a:buChar char="•"/>
            </a:pPr>
            <a:r>
              <a:rPr lang="en-US" altLang="en-US" sz="1600" dirty="0"/>
              <a:t>#5 – How is .11p and .11bd viewed?</a:t>
            </a:r>
          </a:p>
          <a:p>
            <a:pPr marL="1085850" lvl="2">
              <a:spcBef>
                <a:spcPts val="0"/>
              </a:spcBef>
              <a:buFont typeface="Arial" panose="020B0604020202020204" pitchFamily="34" charset="0"/>
              <a:buChar char="•"/>
            </a:pPr>
            <a:r>
              <a:rPr lang="en-US" altLang="en-US" sz="1400" dirty="0"/>
              <a:t> Some qualification will be needed on how the question is interpreted.</a:t>
            </a:r>
          </a:p>
          <a:p>
            <a:pPr marL="685800" lvl="1">
              <a:spcBef>
                <a:spcPts val="0"/>
              </a:spcBef>
              <a:buFont typeface="Arial" panose="020B0604020202020204" pitchFamily="34" charset="0"/>
              <a:buChar char="•"/>
            </a:pPr>
            <a:r>
              <a:rPr lang="en-US" altLang="en-US" sz="1600" dirty="0"/>
              <a:t>#6 - Maybe easier to answer</a:t>
            </a:r>
          </a:p>
          <a:p>
            <a:pPr marL="685800" lvl="1">
              <a:spcBef>
                <a:spcPts val="0"/>
              </a:spcBef>
              <a:buFont typeface="Arial" panose="020B0604020202020204" pitchFamily="34" charset="0"/>
              <a:buChar char="•"/>
            </a:pPr>
            <a:r>
              <a:rPr lang="en-US" altLang="en-US" sz="1600" dirty="0"/>
              <a:t>#7 - This is very related to #0</a:t>
            </a:r>
          </a:p>
          <a:p>
            <a:pPr marL="685800" lvl="1">
              <a:spcBef>
                <a:spcPts val="0"/>
              </a:spcBef>
              <a:buFont typeface="Arial" panose="020B0604020202020204" pitchFamily="34" charset="0"/>
              <a:buChar char="•"/>
            </a:pPr>
            <a:r>
              <a:rPr lang="en-US" altLang="en-US" sz="1600" dirty="0"/>
              <a:t>#8 - Maybe easier to answer, but keep high level.</a:t>
            </a:r>
          </a:p>
          <a:p>
            <a:pPr marL="685800" lvl="1">
              <a:spcBef>
                <a:spcPts val="0"/>
              </a:spcBef>
              <a:buFont typeface="Arial" panose="020B0604020202020204" pitchFamily="34" charset="0"/>
              <a:buChar char="•"/>
            </a:pPr>
            <a:r>
              <a:rPr lang="en-US" altLang="en-US" sz="1600" dirty="0"/>
              <a:t>#9 - Not a clear question.  Need to restate interoperability is needed, assigned for a couple of  sentences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Some of the questions may end up not answered we will see.  </a:t>
            </a:r>
          </a:p>
          <a:p>
            <a:pPr lvl="1">
              <a:spcBef>
                <a:spcPts val="0"/>
              </a:spcBef>
              <a:buFont typeface="Arial" panose="020B0604020202020204" pitchFamily="34" charset="0"/>
              <a:buChar char="•"/>
            </a:pPr>
            <a:r>
              <a:rPr lang="en-US" altLang="en-US" sz="1800" dirty="0"/>
              <a:t>Remember this is just an RFC now, the NPRM is later that we can comment on also. </a:t>
            </a:r>
          </a:p>
          <a:p>
            <a:pPr lvl="1">
              <a:spcBef>
                <a:spcPts val="0"/>
              </a:spcBef>
              <a:buFont typeface="Arial" panose="020B0604020202020204" pitchFamily="34" charset="0"/>
              <a:buChar char="•"/>
            </a:pPr>
            <a:r>
              <a:rPr lang="en-US" altLang="en-US" sz="1800" dirty="0"/>
              <a:t>So it is okay to focus on the questions/answers we have and let some go.</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77403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DoT RFC on V2X</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in </a:t>
            </a:r>
            <a:r>
              <a:rPr lang="en-US" altLang="en-US" sz="1600" b="0" dirty="0">
                <a:solidFill>
                  <a:schemeClr val="tx1"/>
                </a:solidFill>
                <a:hlinkClick r:id="rId2"/>
              </a:rPr>
              <a:t>https://mentor.ieee.org/802.18/dcn/19/18-19-0008-06-0000-usdot-v2x-communciations-rfc-ieee-802-comments.docx</a:t>
            </a:r>
            <a:r>
              <a:rPr lang="en-US" altLang="en-US" sz="1600" b="0" dirty="0">
                <a:solidFill>
                  <a:schemeClr val="tx1"/>
                </a:solidFill>
              </a:rPr>
              <a:t> </a:t>
            </a:r>
            <a:r>
              <a:rPr lang="en-US" sz="1600" b="0" kern="0" dirty="0"/>
              <a:t>to U.S. DoT’s request for comments (</a:t>
            </a:r>
            <a:r>
              <a:rPr lang="en-GB" sz="1600" b="0" dirty="0"/>
              <a:t>Docket No. DOT-OST-2018-0210</a:t>
            </a:r>
            <a:r>
              <a:rPr lang="en-US" sz="1600" b="0" kern="0" dirty="0"/>
              <a:t>) on V2X. With the chair of 802.18 to have editorial privileges and send to the EC for review/approval and submission to the DOT on or before </a:t>
            </a:r>
            <a:r>
              <a:rPr lang="en-US" altLang="en-US" sz="1600" b="0" kern="0" dirty="0">
                <a:solidFill>
                  <a:schemeClr val="tx1"/>
                </a:solidFill>
              </a:rPr>
              <a:t>24 February </a:t>
            </a:r>
            <a:r>
              <a:rPr lang="en-US" sz="1600" b="0" kern="0" dirty="0"/>
              <a:t>2019.</a:t>
            </a:r>
          </a:p>
          <a:p>
            <a:endParaRPr lang="en-US" altLang="en-US" sz="1600" kern="0" dirty="0">
              <a:solidFill>
                <a:schemeClr val="tx1"/>
              </a:solidFill>
            </a:endParaRPr>
          </a:p>
          <a:p>
            <a:r>
              <a:rPr lang="en-US" altLang="en-US" sz="1600" kern="0" dirty="0"/>
              <a:t>		Moved by:  	 	Stuart Kerry (Ruckus)</a:t>
            </a:r>
          </a:p>
          <a:p>
            <a:pPr lvl="1"/>
            <a:r>
              <a:rPr lang="en-US" altLang="en-US" sz="1600" b="1" kern="0" dirty="0"/>
              <a:t>Seconded by:  		Peter Ecclesine (Cisco)</a:t>
            </a:r>
          </a:p>
          <a:p>
            <a:pPr lvl="1"/>
            <a:r>
              <a:rPr lang="en-US" altLang="en-US" sz="1600" b="1" kern="0" dirty="0"/>
              <a:t>Discussion?		none</a:t>
            </a:r>
          </a:p>
          <a:p>
            <a:pPr lvl="1"/>
            <a:r>
              <a:rPr lang="en-US" altLang="en-US" sz="1600" b="1" kern="0" dirty="0">
                <a:solidFill>
                  <a:schemeClr val="tx1"/>
                </a:solidFill>
              </a:rPr>
              <a:t>Vote:  			_5_Y   /  _0_N   /  _0_A </a:t>
            </a:r>
          </a:p>
          <a:p>
            <a:pPr lvl="1"/>
            <a:endParaRPr lang="en-US" altLang="en-US" sz="1600" b="1" kern="0" dirty="0">
              <a:solidFill>
                <a:schemeClr val="tx1"/>
              </a:solidFill>
            </a:endParaRPr>
          </a:p>
          <a:p>
            <a:pPr lvl="1"/>
            <a:r>
              <a:rPr lang="en-US" altLang="en-US" sz="1600" b="1" kern="0" dirty="0">
                <a:solidFill>
                  <a:schemeClr val="tx1"/>
                </a:solidFill>
              </a:rPr>
              <a:t>James, Peter, Stuart, Vijay, Jay </a:t>
            </a:r>
          </a:p>
          <a:p>
            <a:pPr lvl="1"/>
            <a:r>
              <a:rPr lang="en-US" altLang="en-US" sz="1600" b="1" kern="0" dirty="0">
                <a:solidFill>
                  <a:schemeClr val="tx1"/>
                </a:solidFill>
              </a:rPr>
              <a:t>Motion - Passes</a:t>
            </a:r>
          </a:p>
          <a:p>
            <a:pPr lvl="1"/>
            <a:r>
              <a:rPr lang="en-US" altLang="en-US" sz="1600" b="1" kern="0" dirty="0">
                <a:solidFill>
                  <a:schemeClr val="tx1"/>
                </a:solidFill>
              </a:rPr>
              <a:t>9 on the call</a:t>
            </a:r>
          </a:p>
        </p:txBody>
      </p:sp>
    </p:spTree>
    <p:extLst>
      <p:ext uri="{BB962C8B-B14F-4D97-AF65-F5344CB8AC3E}">
        <p14:creationId xmlns:p14="http://schemas.microsoft.com/office/powerpoint/2010/main" val="906511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400" dirty="0"/>
              <a:t>References that could be sited in DoT comments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EC Draft Law on Vehicle Communications</a:t>
            </a:r>
          </a:p>
          <a:p>
            <a:pPr marL="685800" lvl="1">
              <a:buFont typeface="Arial" panose="020B0604020202020204" pitchFamily="34" charset="0"/>
              <a:buChar char="•"/>
            </a:pPr>
            <a:r>
              <a:rPr lang="en-US" dirty="0">
                <a:solidFill>
                  <a:schemeClr val="tx1"/>
                </a:solidFill>
              </a:rPr>
              <a:t>Communication standards for connected and autonomous vehicles; </a:t>
            </a:r>
          </a:p>
          <a:p>
            <a:pPr marL="685800" lvl="1">
              <a:buFont typeface="Arial" panose="020B0604020202020204" pitchFamily="34" charset="0"/>
              <a:buChar char="•"/>
            </a:pPr>
            <a:r>
              <a:rPr lang="en-US" altLang="en-US" dirty="0">
                <a:solidFill>
                  <a:schemeClr val="tx1"/>
                </a:solidFill>
              </a:rPr>
              <a:t>Feedback due 08 Feb., RR TAG did not plan to feedback.  </a:t>
            </a:r>
          </a:p>
          <a:p>
            <a:pPr marL="685800" lvl="1">
              <a:buFont typeface="Arial" panose="020B0604020202020204" pitchFamily="34" charset="0"/>
              <a:buChar char="•"/>
            </a:pPr>
            <a:r>
              <a:rPr lang="en-US" u="sng" dirty="0">
                <a:solidFill>
                  <a:schemeClr val="tx1"/>
                </a:solidFill>
                <a:hlinkClick r:id="rId2">
                  <a:extLst>
                    <a:ext uri="{A12FA001-AC4F-418D-AE19-62706E023703}">
                      <ahyp:hlinkClr xmlns:ahyp="http://schemas.microsoft.com/office/drawing/2018/hyperlinkcolor" val="tx"/>
                    </a:ext>
                  </a:extLst>
                </a:hlinkClick>
              </a:rPr>
              <a:t>https://ec.europa.eu/info/law/better-regulation/initiatives/ares-2017-2592333_en#isc-2018-08207</a:t>
            </a:r>
            <a:endParaRPr lang="en-US" dirty="0">
              <a:solidFill>
                <a:schemeClr val="tx1"/>
              </a:solidFill>
            </a:endParaRPr>
          </a:p>
          <a:p>
            <a:pPr marL="685800" lvl="1">
              <a:buFont typeface="Arial" panose="020B0604020202020204" pitchFamily="34" charset="0"/>
              <a:buChar char="•"/>
            </a:pPr>
            <a:r>
              <a:rPr lang="en-US" altLang="en-US" dirty="0">
                <a:solidFill>
                  <a:schemeClr val="tx1"/>
                </a:solidFill>
              </a:rPr>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r>
              <a:rPr lang="en-US" altLang="en-US" sz="2000" dirty="0"/>
              <a:t>Additional reference that may have some inputs is our comments on the 5GAA waiver request. </a:t>
            </a:r>
          </a:p>
          <a:p>
            <a:pPr marL="685800" lvl="1">
              <a:buFont typeface="Arial" panose="020B0604020202020204" pitchFamily="34" charset="0"/>
              <a:buChar char="•"/>
            </a:pPr>
            <a:r>
              <a:rPr lang="en-US" altLang="en-US" sz="1600" dirty="0">
                <a:hlinkClick r:id="rId3"/>
              </a:rPr>
              <a:t>https://mentor.ieee.org/802.18/dcn/18/18-18-0159-07-0000-fcc-gn-18-357-5gaa-waiver-ieee-802-comments.docx</a:t>
            </a:r>
            <a:r>
              <a:rPr lang="en-US" altLang="en-US" sz="1600" dirty="0"/>
              <a:t> </a:t>
            </a:r>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 </a:t>
            </a:r>
            <a:r>
              <a:rPr lang="en-AU" sz="1200" dirty="0"/>
              <a:t>-1 of 2</a:t>
            </a:r>
            <a:r>
              <a:rPr lang="en-AU" sz="20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a:t>
            </a:r>
            <a:r>
              <a:rPr lang="en-US" sz="1800" b="0" dirty="0"/>
              <a:t>18 December 2018, </a:t>
            </a:r>
            <a:r>
              <a:rPr lang="en-US" sz="1800" dirty="0"/>
              <a:t>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400" u="sng" dirty="0"/>
              <a:t>Additional from what was sent to 802.18 list server: </a:t>
            </a:r>
          </a:p>
          <a:p>
            <a:r>
              <a:rPr lang="en-US" sz="1400" dirty="0"/>
              <a:t>[2] adding new arrangements for "All transmitters" in the 57-64 GHz band.</a:t>
            </a:r>
          </a:p>
          <a:p>
            <a:r>
              <a:rPr lang="en-US" sz="1400" dirty="0"/>
              <a:t>[3] revising arrangements for underground transmitters in certain bands supporting fixed and mobile services between 70-520 MHz.</a:t>
            </a:r>
          </a:p>
          <a:p>
            <a:r>
              <a:rPr lang="en-US" sz="1400" dirty="0"/>
              <a:t>[4] adding support for higher power radiodetermination transmitters i.e. radars operating in the 76-77 GHz frequency band [5] adding support for ground and wall penetration radar as adjunct to current apparatus licence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400" u="sng" dirty="0"/>
              <a:t>And further inputs from members:</a:t>
            </a:r>
          </a:p>
          <a:p>
            <a:pPr lvl="1">
              <a:buFont typeface="Arial" panose="020B0604020202020204" pitchFamily="34" charset="0"/>
              <a:buChar char="•"/>
            </a:pPr>
            <a:r>
              <a:rPr lang="en-US" sz="1400" b="1" dirty="0"/>
              <a:t>Proposed UWB rules look to be positive.</a:t>
            </a:r>
          </a:p>
          <a:p>
            <a:pPr lvl="1">
              <a:buFont typeface="Arial" panose="020B0604020202020204" pitchFamily="34" charset="0"/>
              <a:buChar char="•"/>
            </a:pPr>
            <a:r>
              <a:rPr lang="en-US" sz="1400" b="1" dirty="0"/>
              <a:t>Supporting the mmWave band expansion, considering both 802.11 and </a:t>
            </a:r>
            <a:br>
              <a:rPr lang="en-US" sz="1400" b="1" dirty="0"/>
            </a:br>
            <a:r>
              <a:rPr lang="en-US" sz="1400" b="1" dirty="0"/>
              <a:t>802.15.3 systems are being implemented and deployed which the expanded </a:t>
            </a:r>
            <a:br>
              <a:rPr lang="en-US" sz="1400" b="1" dirty="0"/>
            </a:br>
            <a:r>
              <a:rPr lang="en-US" sz="1400" b="1" dirty="0"/>
              <a:t>60 GHz band.</a:t>
            </a:r>
          </a:p>
          <a:p>
            <a:pPr lvl="1">
              <a:buFont typeface="Arial" panose="020B0604020202020204" pitchFamily="34" charset="0"/>
              <a:buChar char="•"/>
            </a:pPr>
            <a:r>
              <a:rPr lang="en-US" sz="1400" b="1" dirty="0"/>
              <a:t>May also want to look at [2] above to see if there are any negative impacts on the 802.11 and 802.15.3 mmWave based systems.</a:t>
            </a:r>
            <a:endParaRPr lang="en-US" altLang="en-US" sz="800" dirty="0">
              <a:solidFill>
                <a:schemeClr val="tx1"/>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sz="1800" dirty="0"/>
              <a:t>Final review of  comments and the last one posted to Mentor yesterday, rev 05, was good for all. </a:t>
            </a:r>
          </a:p>
          <a:p>
            <a:pPr lvl="1">
              <a:spcBef>
                <a:spcPts val="0"/>
              </a:spcBef>
              <a:buFont typeface="Arial" panose="020B0604020202020204" pitchFamily="34" charset="0"/>
              <a:buChar char="•"/>
            </a:pPr>
            <a:r>
              <a:rPr lang="en-US" altLang="en-US" sz="1600" dirty="0">
                <a:solidFill>
                  <a:schemeClr val="tx1"/>
                </a:solidFill>
                <a:hlinkClick r:id="rId2"/>
              </a:rPr>
              <a:t>https://mentor.ieee.org/ </a:t>
            </a:r>
            <a:r>
              <a:rPr lang="en-US" sz="1800" dirty="0">
                <a:hlinkClick r:id="rId3"/>
              </a:rPr>
              <a:t>https://mentor.ieee.org/802.18/dcn/19/18-19-0014</a:t>
            </a:r>
            <a:r>
              <a:rPr lang="en-US" sz="1800" dirty="0"/>
              <a:t> </a:t>
            </a:r>
            <a:endParaRPr lang="en-US" sz="18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ACMA Consultation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2000" dirty="0">
                <a:solidFill>
                  <a:schemeClr val="tx1"/>
                </a:solidFill>
              </a:rPr>
              <a:t>To meet 22 Feb 19, need to approve by teleconference today, 14 Feb 19.  </a:t>
            </a:r>
          </a:p>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a:t>
            </a:r>
            <a:r>
              <a:rPr lang="en-US" sz="1600" dirty="0">
                <a:hlinkClick r:id="rId2"/>
              </a:rPr>
              <a:t>https://mentor.ieee.org/802.18/dcn/19/18-19-0014-05-0000-comments-to-acma-on-proposed-updates-to-class-licensing-arrangements.docx</a:t>
            </a:r>
            <a:r>
              <a:rPr lang="en-US" sz="1600" dirty="0"/>
              <a:t> </a:t>
            </a:r>
            <a:r>
              <a:rPr lang="en-US" altLang="en-US" sz="1600" b="0" dirty="0">
                <a:solidFill>
                  <a:schemeClr val="tx1"/>
                </a:solidFill>
              </a:rPr>
              <a:t> </a:t>
            </a:r>
            <a:r>
              <a:rPr lang="en-US" sz="1600" b="0" kern="0" dirty="0"/>
              <a:t>to ACMA’s </a:t>
            </a:r>
            <a:r>
              <a:rPr lang="en-US" sz="1600" b="0" dirty="0"/>
              <a:t>IFC 45/2018 Class licensing updates consultation</a:t>
            </a:r>
            <a:r>
              <a:rPr lang="en-US" sz="1600" b="0" kern="0" dirty="0"/>
              <a:t>. With the chair of 802.18 to have editorial privileges and send to the EC for review/approval and submission to the ACMA on or before 20 February</a:t>
            </a:r>
            <a:r>
              <a:rPr lang="en-US" altLang="en-US" sz="1600" kern="0" dirty="0">
                <a:solidFill>
                  <a:schemeClr val="tx1"/>
                </a:solidFill>
              </a:rPr>
              <a:t> </a:t>
            </a:r>
            <a:r>
              <a:rPr lang="en-US" sz="1600" b="0" kern="0" dirty="0"/>
              <a:t>2019.</a:t>
            </a:r>
          </a:p>
          <a:p>
            <a:endParaRPr lang="en-US" altLang="en-US" sz="1600" kern="0" dirty="0">
              <a:solidFill>
                <a:schemeClr val="tx1"/>
              </a:solidFill>
            </a:endParaRPr>
          </a:p>
          <a:p>
            <a:r>
              <a:rPr lang="en-US" altLang="en-US" sz="1600" kern="0" dirty="0"/>
              <a:t>		Moved by:  	Vijay </a:t>
            </a:r>
            <a:r>
              <a:rPr lang="en-US" altLang="en-US" sz="1600" kern="0" dirty="0" err="1"/>
              <a:t>Auluck</a:t>
            </a:r>
            <a:r>
              <a:rPr lang="en-US" altLang="en-US" sz="1600" kern="0" dirty="0"/>
              <a:t> (Self)	</a:t>
            </a:r>
          </a:p>
          <a:p>
            <a:pPr lvl="1"/>
            <a:r>
              <a:rPr lang="en-US" altLang="en-US" sz="1600" b="1" kern="0" dirty="0"/>
              <a:t>Seconded by:  	James </a:t>
            </a:r>
            <a:r>
              <a:rPr lang="en-US" altLang="en-US" sz="1600" b="1" kern="0" dirty="0" err="1"/>
              <a:t>Lepp</a:t>
            </a:r>
            <a:r>
              <a:rPr lang="en-US" altLang="en-US" sz="1600" b="1" kern="0" dirty="0"/>
              <a:t> (Blackberry)</a:t>
            </a:r>
          </a:p>
          <a:p>
            <a:pPr lvl="1"/>
            <a:r>
              <a:rPr lang="en-US" altLang="en-US" sz="1600" b="1" kern="0" dirty="0"/>
              <a:t>Discussion?	none</a:t>
            </a:r>
          </a:p>
          <a:p>
            <a:pPr lvl="1"/>
            <a:r>
              <a:rPr lang="en-US" altLang="en-US" sz="1600" b="1" kern="0" dirty="0">
                <a:solidFill>
                  <a:schemeClr val="tx1"/>
                </a:solidFill>
              </a:rPr>
              <a:t>Vote:  		_5__Y   /  _0__N   /  _0__A </a:t>
            </a:r>
          </a:p>
          <a:p>
            <a:pPr lvl="1"/>
            <a:endParaRPr lang="en-US" altLang="en-US" sz="1600" b="1" kern="0" dirty="0">
              <a:solidFill>
                <a:schemeClr val="tx1"/>
              </a:solidFill>
            </a:endParaRPr>
          </a:p>
          <a:p>
            <a:pPr lvl="1"/>
            <a:r>
              <a:rPr lang="en-US" altLang="en-US" sz="1600" b="1" kern="0" dirty="0">
                <a:solidFill>
                  <a:schemeClr val="tx1"/>
                </a:solidFill>
              </a:rPr>
              <a:t>James, Peter, Stuart, Vijay, Jay </a:t>
            </a:r>
          </a:p>
          <a:p>
            <a:pPr lvl="1"/>
            <a:r>
              <a:rPr lang="en-US" altLang="en-US" sz="1600" b="1" kern="0" dirty="0">
                <a:solidFill>
                  <a:schemeClr val="tx1"/>
                </a:solidFill>
              </a:rPr>
              <a:t>Motion - Passes</a:t>
            </a:r>
          </a:p>
          <a:p>
            <a:pPr lvl="1"/>
            <a:r>
              <a:rPr lang="en-US" altLang="en-US" sz="1600" b="1" kern="0" dirty="0">
                <a:solidFill>
                  <a:schemeClr val="tx1"/>
                </a:solidFill>
              </a:rPr>
              <a:t>9 on the call</a:t>
            </a:r>
          </a:p>
          <a:p>
            <a:pPr marL="0" indent="0"/>
            <a:endParaRPr lang="en-US" sz="1800" kern="0" dirty="0"/>
          </a:p>
        </p:txBody>
      </p:sp>
    </p:spTree>
    <p:extLst>
      <p:ext uri="{BB962C8B-B14F-4D97-AF65-F5344CB8AC3E}">
        <p14:creationId xmlns:p14="http://schemas.microsoft.com/office/powerpoint/2010/main" val="2747405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12124" y="1166549"/>
            <a:ext cx="8150031" cy="5059552"/>
          </a:xfrm>
        </p:spPr>
        <p:txBody>
          <a:bodyPr/>
          <a:lstStyle/>
          <a:p>
            <a:pPr>
              <a:buFont typeface="Arial" panose="020B0604020202020204" pitchFamily="34" charset="0"/>
              <a:buChar char="•"/>
            </a:pPr>
            <a:r>
              <a:rPr lang="en-US" sz="2000" dirty="0">
                <a:solidFill>
                  <a:schemeClr val="tx1"/>
                </a:solidFill>
              </a:rPr>
              <a:t>None</a:t>
            </a:r>
          </a:p>
          <a:p>
            <a:pPr marL="0" indent="0"/>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All should review:  ECC report 302 on 6 GHz – BRAN(19)101017,  that will be open for Public consultation. </a:t>
            </a:r>
          </a:p>
          <a:p>
            <a:pPr>
              <a:buFont typeface="Arial" panose="020B0604020202020204" pitchFamily="34" charset="0"/>
              <a:buChar char="•"/>
            </a:pPr>
            <a:r>
              <a:rPr lang="en-US" sz="2000" dirty="0">
                <a:solidFill>
                  <a:srgbClr val="00B0F0"/>
                </a:solidFill>
              </a:rPr>
              <a:t>Start to review the FCC 6 GHz comments, as they come out next week.</a:t>
            </a:r>
          </a:p>
          <a:p>
            <a:pPr lvl="1">
              <a:buFont typeface="Arial" panose="020B0604020202020204" pitchFamily="34" charset="0"/>
              <a:buChar char="•"/>
            </a:pPr>
            <a:r>
              <a:rPr lang="en-US" sz="1600" dirty="0">
                <a:solidFill>
                  <a:srgbClr val="00B0F0"/>
                </a:solidFill>
              </a:rPr>
              <a:t>Reply comments on 18 March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5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tx1"/>
                </a:solidFill>
              </a:rPr>
              <a:t>None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21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15:30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600" dirty="0"/>
              <a:t>Note: this Plenary has Fellowship attendees; Monday AM2 is the 802.18 tutorial for them.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Lepp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14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Today – vote on two comments</a:t>
            </a:r>
          </a:p>
          <a:p>
            <a:pPr lvl="1">
              <a:buFont typeface="Arial" panose="020B0604020202020204" pitchFamily="34" charset="0"/>
              <a:buChar char="•"/>
            </a:pPr>
            <a:r>
              <a:rPr lang="en-US" altLang="en-US" sz="1400" dirty="0">
                <a:solidFill>
                  <a:schemeClr val="tx1"/>
                </a:solidFill>
              </a:rPr>
              <a:t>After Today - 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  &gt;&gt; 25 Feb.</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018076"/>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a:t>
            </a:r>
          </a:p>
          <a:p>
            <a:r>
              <a:rPr lang="en-US" altLang="en-US" sz="1600" b="1" dirty="0">
                <a:solidFill>
                  <a:schemeClr val="tx1"/>
                </a:solidFill>
              </a:rPr>
              <a:t>		Seconded by:	Peter </a:t>
            </a:r>
            <a:endParaRPr lang="en-US" altLang="en-US" sz="1600" dirty="0">
              <a:solidFill>
                <a:schemeClr val="tx1"/>
              </a:solidFill>
            </a:endParaRPr>
          </a:p>
          <a:p>
            <a:pPr lvl="1"/>
            <a:r>
              <a:rPr lang="en-US" altLang="en-US" sz="1600" b="1" dirty="0"/>
              <a:t>Discussion?  </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07 February 2019 in document: </a:t>
            </a:r>
            <a:r>
              <a:rPr lang="en-US" sz="1600" b="1" u="sng" dirty="0">
                <a:hlinkClick r:id="rId2"/>
              </a:rPr>
              <a:t>https://mentor.ieee.org/802.18/dcn/19/18-19-0018-00-0000-minutes-07feb19-rrtag-teleconference.docx</a:t>
            </a:r>
            <a:r>
              <a:rPr lang="en-US" sz="1600" b="1" dirty="0"/>
              <a:t>  Posted:   </a:t>
            </a:r>
            <a:r>
              <a:rPr lang="en-GB" sz="1600" dirty="0"/>
              <a:t>08-Feb-2019 09:22:31 ET</a:t>
            </a:r>
            <a:endParaRPr lang="en-US" sz="1600" dirty="0"/>
          </a:p>
          <a:p>
            <a:pPr>
              <a:buFont typeface="Arial" panose="020B0604020202020204" pitchFamily="34" charset="0"/>
              <a:buChar char="•"/>
            </a:pPr>
            <a:r>
              <a:rPr lang="en-US" altLang="en-US" sz="1600" dirty="0">
                <a:solidFill>
                  <a:schemeClr val="tx1"/>
                </a:solidFill>
              </a:rPr>
              <a:t>Moved by:  	James</a:t>
            </a:r>
            <a:endParaRPr lang="en-US" altLang="en-US" sz="1600" dirty="0">
              <a:solidFill>
                <a:schemeClr val="bg1">
                  <a:lumMod val="85000"/>
                </a:schemeClr>
              </a:solidFill>
            </a:endParaRPr>
          </a:p>
          <a:p>
            <a:r>
              <a:rPr lang="en-US" altLang="en-US" sz="1600" dirty="0">
                <a:solidFill>
                  <a:schemeClr val="tx1"/>
                </a:solidFill>
              </a:rPr>
              <a:t>	Seconded by:	Stuart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pPr lvl="4">
              <a:buFont typeface="Arial" panose="020B0604020202020204" pitchFamily="34" charset="0"/>
              <a:buChar char="•"/>
            </a:pPr>
            <a:endParaRPr lang="en-US" altLang="en-US" sz="8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14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For the notes, not enough folks for an Ad Hoc Monday 11 Feb, so no minutes. </a:t>
            </a:r>
          </a:p>
          <a:p>
            <a:pPr marL="0" indent="0"/>
            <a:endParaRPr lang="en-US" altLang="en-US" sz="1600" u="sng" dirty="0">
              <a:solidFill>
                <a:schemeClr val="tx1"/>
              </a:solidFill>
            </a:endParaRPr>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To approve the minutes from the IEEE 802.18 ad hoc teleconference 13 February 2019 in document: </a:t>
            </a:r>
            <a:r>
              <a:rPr lang="en-US" altLang="en-US" sz="1600" dirty="0">
                <a:solidFill>
                  <a:schemeClr val="tx1"/>
                </a:solidFill>
                <a:hlinkClick r:id="rId2"/>
              </a:rPr>
              <a:t>https://mentor.ieee.org/802.18/dcn/19/18-19-0022-00-0000-minutes-ad-hoc-13feb19-rr-tag.docx</a:t>
            </a:r>
            <a:r>
              <a:rPr lang="en-US" altLang="en-US" sz="1600" dirty="0">
                <a:solidFill>
                  <a:schemeClr val="tx1"/>
                </a:solidFill>
              </a:rPr>
              <a:t>    P</a:t>
            </a:r>
            <a:r>
              <a:rPr lang="en-US" altLang="en-US" sz="1600" b="1" dirty="0">
                <a:solidFill>
                  <a:schemeClr val="tx1"/>
                </a:solidFill>
              </a:rPr>
              <a:t>osted</a:t>
            </a:r>
            <a:r>
              <a:rPr lang="en-US" altLang="en-US" sz="1600" dirty="0">
                <a:solidFill>
                  <a:schemeClr val="tx1"/>
                </a:solidFill>
              </a:rPr>
              <a:t>: </a:t>
            </a:r>
            <a:r>
              <a:rPr lang="en-US" sz="1600" b="0" dirty="0"/>
              <a:t>13-Feb-2019 21:40:02 ET</a:t>
            </a:r>
            <a:endParaRPr lang="en-US" sz="1100" dirty="0">
              <a:solidFill>
                <a:schemeClr val="tx1"/>
              </a:solidFill>
            </a:endParaRPr>
          </a:p>
          <a:p>
            <a:r>
              <a:rPr lang="en-US" altLang="en-US" sz="1600" b="0" dirty="0">
                <a:solidFill>
                  <a:schemeClr val="tx1"/>
                </a:solidFill>
              </a:rPr>
              <a:t>	</a:t>
            </a:r>
            <a:r>
              <a:rPr lang="en-US" altLang="en-US" sz="1600" dirty="0">
                <a:solidFill>
                  <a:schemeClr val="tx1"/>
                </a:solidFill>
              </a:rPr>
              <a:t>Moved by:  	Peter</a:t>
            </a:r>
          </a:p>
          <a:p>
            <a:r>
              <a:rPr lang="en-US" altLang="en-US" sz="1600" dirty="0">
                <a:solidFill>
                  <a:schemeClr val="tx1"/>
                </a:solidFill>
              </a:rPr>
              <a:t>	Seconded by:	Vijay</a:t>
            </a:r>
            <a:endParaRPr lang="en-US" altLang="en-US" sz="1600" dirty="0">
              <a:solidFill>
                <a:schemeClr val="bg1">
                  <a:lumMod val="85000"/>
                </a:schemeClr>
              </a:solidFill>
            </a:endParaRPr>
          </a:p>
          <a:p>
            <a:r>
              <a:rPr lang="en-US" altLang="en-US" sz="1600" b="1" dirty="0">
                <a:solidFill>
                  <a:schemeClr val="tx1"/>
                </a:solidFill>
              </a:rPr>
              <a:t>	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endParaRPr lang="en-US" altLang="en-US"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14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#101, 25-28 Feb, Sophia Antipolis </a:t>
            </a:r>
          </a:p>
          <a:p>
            <a:pPr lvl="1">
              <a:spcBef>
                <a:spcPts val="0"/>
              </a:spcBef>
              <a:buFont typeface="Arial" panose="020B0604020202020204" pitchFamily="34" charset="0"/>
              <a:buChar char="•"/>
            </a:pPr>
            <a:r>
              <a:rPr lang="en-US" sz="1800" dirty="0">
                <a:solidFill>
                  <a:schemeClr val="tx1"/>
                </a:solidFill>
              </a:rPr>
              <a:t>BRAN(19)101018, is on process to getting standards through the consultants.</a:t>
            </a:r>
          </a:p>
          <a:p>
            <a:pPr lvl="2">
              <a:spcBef>
                <a:spcPts val="0"/>
              </a:spcBef>
              <a:buFont typeface="Arial" panose="020B0604020202020204" pitchFamily="34" charset="0"/>
              <a:buChar char="•"/>
            </a:pPr>
            <a:r>
              <a:rPr lang="en-US" sz="1600" dirty="0">
                <a:solidFill>
                  <a:schemeClr val="tx1"/>
                </a:solidFill>
              </a:rPr>
              <a:t>This is an important doc for meeting #101 coming up.  All should review. </a:t>
            </a:r>
          </a:p>
          <a:p>
            <a:pPr lvl="1">
              <a:spcBef>
                <a:spcPts val="0"/>
              </a:spcBef>
              <a:buFont typeface="Arial" panose="020B0604020202020204" pitchFamily="34" charset="0"/>
              <a:buChar char="•"/>
            </a:pPr>
            <a:r>
              <a:rPr lang="en-US" sz="1800" dirty="0">
                <a:solidFill>
                  <a:schemeClr val="tx1"/>
                </a:solidFill>
              </a:rPr>
              <a:t>BRAN(19)101017, is on ECC Report 302 on 6GHz RLAN,  will also be discussed at meeting #101.  All should review this one also.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08-11 Apr, Sophia Antipolis</a:t>
            </a: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#48, 05-07 Mar, </a:t>
            </a:r>
            <a:r>
              <a:rPr lang="en-US" sz="1600" dirty="0">
                <a:solidFill>
                  <a:schemeClr val="tx1"/>
                </a:solidFill>
              </a:rPr>
              <a:t>Sophia Antipolis</a:t>
            </a: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800" dirty="0">
                <a:solidFill>
                  <a:schemeClr val="tx1"/>
                </a:solidFill>
              </a:rPr>
              <a:t>ECC report 302 is about to start public consultation, </a:t>
            </a:r>
            <a:r>
              <a:rPr lang="en-US" sz="1800" dirty="0">
                <a:solidFill>
                  <a:srgbClr val="00B0F0"/>
                </a:solidFill>
              </a:rPr>
              <a:t>we have a chance to input into the exec summary.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Last Week: </a:t>
            </a:r>
          </a:p>
          <a:p>
            <a:pPr lvl="2">
              <a:buFont typeface="Arial" panose="020B0604020202020204" pitchFamily="34" charset="0"/>
              <a:buChar char="•"/>
            </a:pPr>
            <a:r>
              <a:rPr lang="en-US" sz="1600" dirty="0">
                <a:solidFill>
                  <a:schemeClr val="tx1"/>
                </a:solidFill>
              </a:rPr>
              <a:t>Report is in Administrations consultation, </a:t>
            </a:r>
          </a:p>
          <a:p>
            <a:pPr lvl="2">
              <a:buFont typeface="Arial" panose="020B0604020202020204" pitchFamily="34" charset="0"/>
              <a:buChar char="•"/>
            </a:pPr>
            <a:r>
              <a:rPr lang="en-US" sz="1600" dirty="0">
                <a:solidFill>
                  <a:schemeClr val="tx1"/>
                </a:solidFill>
              </a:rPr>
              <a:t>Public consultation starts 14 Feb, its due date move up to 01 April.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meeting #5, 12-13 March, Masons-</a:t>
            </a:r>
            <a:r>
              <a:rPr lang="en-US" sz="1600" dirty="0" err="1"/>
              <a:t>Alfort</a:t>
            </a:r>
            <a:endParaRPr lang="en-US" sz="1600" dirty="0"/>
          </a:p>
          <a:p>
            <a:pPr lvl="1">
              <a:buFont typeface="Arial" panose="020B0604020202020204" pitchFamily="34" charset="0"/>
              <a:buChar char="•"/>
            </a:pPr>
            <a:r>
              <a:rPr lang="en-US" sz="1800" dirty="0">
                <a:solidFill>
                  <a:schemeClr val="tx1"/>
                </a:solidFill>
              </a:rPr>
              <a:t>This week in a call Monday the chair made clear FM57 will not modify ECC report 302 in anyway.    </a:t>
            </a:r>
          </a:p>
          <a:p>
            <a:pPr lvl="1">
              <a:buFont typeface="Arial" panose="020B0604020202020204" pitchFamily="34" charset="0"/>
              <a:buChar char="•"/>
            </a:pPr>
            <a:r>
              <a:rPr lang="en-US" sz="1800" dirty="0">
                <a:solidFill>
                  <a:schemeClr val="tx1"/>
                </a:solidFill>
              </a:rPr>
              <a:t>At meeting #5, there will be discussions between the Satellite interests and RLAN. </a:t>
            </a:r>
          </a:p>
          <a:p>
            <a:pPr lvl="1">
              <a:buFont typeface="Arial" panose="020B0604020202020204" pitchFamily="34" charset="0"/>
              <a:buChar char="•"/>
            </a:pPr>
            <a:r>
              <a:rPr lang="en-US" sz="1800" dirty="0">
                <a:solidFill>
                  <a:schemeClr val="tx1"/>
                </a:solidFill>
              </a:rPr>
              <a:t>Have learned Finland uses 6 GHz for all their LTE backhauls, may need to leave alone.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32779</TotalTime>
  <Words>4529</Words>
  <Application>Microsoft Office PowerPoint</Application>
  <PresentationFormat>On-screen Show (4:3)</PresentationFormat>
  <Paragraphs>548</Paragraphs>
  <Slides>33</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1"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Administrative – Motions and more</vt:lpstr>
      <vt:lpstr>EU items to share -1</vt:lpstr>
      <vt:lpstr>EU items to share -2 </vt:lpstr>
      <vt:lpstr>U.S. DoT Releases RFC on V2X Communications -1 of 2</vt:lpstr>
      <vt:lpstr>U.S. DoT Releases RFC on V2X Communications -2 of 2</vt:lpstr>
      <vt:lpstr>U.S. DoT RFC on V2X Ad Hoc and today -2 of 2</vt:lpstr>
      <vt:lpstr>Motion – DoT RFC on V2X</vt:lpstr>
      <vt:lpstr>References that could be sited in DoT comments</vt:lpstr>
      <vt:lpstr>ACMA - Proposed updates to class licensing arrangements supporting 5G and other technology innovations -1 of 2 </vt:lpstr>
      <vt:lpstr>ACMA - Proposed updates to class licensing arrangements supporting 5G and other technology innovations -2 of 2 </vt:lpstr>
      <vt:lpstr>Motion – ACMA Consultation</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1211</cp:revision>
  <cp:lastPrinted>1601-01-01T00:00:00Z</cp:lastPrinted>
  <dcterms:created xsi:type="dcterms:W3CDTF">2016-03-03T14:54:45Z</dcterms:created>
  <dcterms:modified xsi:type="dcterms:W3CDTF">2019-02-15T14:14:25Z</dcterms:modified>
</cp:coreProperties>
</file>