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341" r:id="rId3"/>
    <p:sldId id="329" r:id="rId4"/>
    <p:sldId id="330" r:id="rId5"/>
    <p:sldId id="516" r:id="rId6"/>
    <p:sldId id="533" r:id="rId7"/>
    <p:sldId id="537" r:id="rId8"/>
    <p:sldId id="540" r:id="rId9"/>
    <p:sldId id="528" r:id="rId10"/>
    <p:sldId id="524" r:id="rId11"/>
    <p:sldId id="498" r:id="rId12"/>
    <p:sldId id="402" r:id="rId13"/>
    <p:sldId id="403"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61" autoAdjust="0"/>
    <p:restoredTop sz="95501" autoAdjust="0"/>
  </p:normalViewPr>
  <p:slideViewPr>
    <p:cSldViewPr>
      <p:cViewPr varScale="1">
        <p:scale>
          <a:sx n="115" d="100"/>
          <a:sy n="115" d="100"/>
        </p:scale>
        <p:origin x="558" y="11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222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12-Feb-19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13 February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13 February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13 February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802.18-19/0019r00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41490.pdf"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8/dcn/16/18-16-0038-11-0000-teleconference-call-in-info.pptx"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www.transportation.gov/v2x" TargetMode="External"/><Relationship Id="rId2" Type="http://schemas.openxmlformats.org/officeDocument/2006/relationships/hyperlink" Target="https://www.nhtsa.gov/press-releases/us-department-transportation-releases-request-comment-rfc-vehicle-everything-v2x" TargetMode="External"/><Relationship Id="rId1" Type="http://schemas.openxmlformats.org/officeDocument/2006/relationships/slideLayout" Target="../slideLayouts/slideLayout1.xml"/><Relationship Id="rId5" Type="http://schemas.openxmlformats.org/officeDocument/2006/relationships/hyperlink" Target="https://www.regulations.gov/document?D=DOT-OST-2018-0210-0001" TargetMode="External"/><Relationship Id="rId4" Type="http://schemas.openxmlformats.org/officeDocument/2006/relationships/hyperlink" Target="https://mentor.ieee.org/802.18/dcn/18/18-18-0166-00-0000-usdot-v2x-communciations-request-for-comments.doc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transportation.gov/v2x" TargetMode="External"/><Relationship Id="rId2" Type="http://schemas.openxmlformats.org/officeDocument/2006/relationships/hyperlink" Target="https://www.federalregister.gov/documents/2018/12/26/2018-27785/notice-of-request-for-comments-v2x-communications?utm_campaign=subscription%20mailing%20list&amp;utm_source=federalregister.gov&amp;utm_medium=email" TargetMode="External"/><Relationship Id="rId1" Type="http://schemas.openxmlformats.org/officeDocument/2006/relationships/slideLayout" Target="../slideLayouts/slideLayout1.xml"/><Relationship Id="rId4" Type="http://schemas.openxmlformats.org/officeDocument/2006/relationships/hyperlink" Target="https://mentor.ieee.org/802.18/dcn/19/18-19-0008"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8/18-18-0159-07-0000-fcc-gn-18-357-5gaa-waiver-ieee-802-comments.docx" TargetMode="External"/><Relationship Id="rId2" Type="http://schemas.openxmlformats.org/officeDocument/2006/relationships/hyperlink" Target="https://urldefense.proofpoint.com/v2/url?u=https-3A__ec.europa.eu_info_law_better-2Dregulation_initiatives_ares-2D2017-2D2592333-5Fen-23isc-2D2018-2D08207&amp;d=DwMFAg&amp;c=pqcuzKEN_84c78MOSc5_fw&amp;r=z8R-nWJ8GIxwjOjNKhEFByb-tZ6XE3GZXWSggNdVo-w&amp;m=IHRKZ4TyKO236Jqb08bEB_oaVJx567dVqQOVMQvZxww&amp;s=YW9ZhMp3aTUzjKhFe_wc7QNOufyElAqclS8eAMVCmPQ&amp;e="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13 February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13 February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154"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2879508"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 / Chair Presiding: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a:buFont typeface="Arial" panose="020B0604020202020204" pitchFamily="34" charset="0"/>
              <a:buChar char="•"/>
            </a:pPr>
            <a:r>
              <a:rPr lang="en-US" sz="2000" dirty="0">
                <a:solidFill>
                  <a:srgbClr val="00B0F0"/>
                </a:solidFill>
              </a:rPr>
              <a:t>Send in final comment text on DOT’s Request For Comments on V2X to the chair.   (Best by night before discussions)</a:t>
            </a:r>
          </a:p>
          <a:p>
            <a:pPr>
              <a:buFont typeface="Arial" panose="020B0604020202020204" pitchFamily="34" charset="0"/>
              <a:buChar char="•"/>
            </a:pPr>
            <a:r>
              <a:rPr lang="en-US" sz="1800" b="0" dirty="0"/>
              <a:t>(Be thinking about ACMA consultation that had 60GHz.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a:t>
            </a:r>
            <a:r>
              <a:rPr lang="en-US" sz="1400" u="sng" dirty="0">
                <a:hlinkClick r:id="rId2"/>
              </a:rPr>
              <a:t>https://www.cisco.com/c/en/us/solutions/collateral/service-provider/visual-networking-index-vni/white-paper-c11-741490.pdf</a:t>
            </a:r>
            <a:endParaRPr lang="en-US" sz="14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13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solidFill>
                  <a:schemeClr val="bg1">
                    <a:lumMod val="75000"/>
                  </a:schemeClr>
                </a:solidFill>
              </a:rPr>
              <a:t>none  </a:t>
            </a:r>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13 February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14 Feb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https://mentor.ieee.org/802.18/dcn/16/18-16-0038-11-0000-teleconference-call-in-info.pptx</a:t>
            </a:r>
            <a:r>
              <a:rPr lang="en-US" sz="1800" dirty="0"/>
              <a:t>  </a:t>
            </a:r>
            <a:r>
              <a:rPr lang="en-US" altLang="en-US" sz="1800" b="1" dirty="0"/>
              <a:t>(</a:t>
            </a:r>
            <a:r>
              <a:rPr lang="en-US" altLang="en-US" sz="1800" b="1" i="1" u="sng" dirty="0"/>
              <a:t>the latest)  (note:  new call in for 2019)</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a:t>
            </a:r>
            <a:r>
              <a:rPr lang="en-US" sz="1800" dirty="0">
                <a:highlight>
                  <a:srgbClr val="FFFF00"/>
                </a:highlight>
              </a:rPr>
              <a:t>17:______ </a:t>
            </a:r>
            <a:r>
              <a:rPr lang="en-US" sz="1800" dirty="0"/>
              <a:t>ET </a:t>
            </a:r>
          </a:p>
          <a:p>
            <a:pPr marL="1828800" lvl="4" indent="0"/>
            <a:endParaRPr lang="en-US" sz="1000" dirty="0">
              <a:solidFill>
                <a:schemeClr val="tx1"/>
              </a:solidFill>
            </a:endParaRPr>
          </a:p>
          <a:p>
            <a:pPr>
              <a:buFont typeface="Arial" panose="020B0604020202020204" pitchFamily="34" charset="0"/>
              <a:buChar char="•"/>
            </a:pPr>
            <a:endParaRPr lang="en-US" sz="1200"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February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13 February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13</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looking for someone</a:t>
            </a:r>
          </a:p>
          <a:p>
            <a:pPr lvl="1">
              <a:defRPr/>
            </a:pPr>
            <a:r>
              <a:rPr lang="en-US" sz="1600" dirty="0"/>
              <a:t>Secretary, looking for someone</a:t>
            </a:r>
          </a:p>
          <a:p>
            <a:pPr>
              <a:buFont typeface="Arial" panose="020B0604020202020204" pitchFamily="34" charset="0"/>
              <a:buChar char="•"/>
            </a:pPr>
            <a:r>
              <a:rPr lang="en-US" altLang="en-US" sz="2000" dirty="0"/>
              <a:t>Voters: </a:t>
            </a:r>
            <a:r>
              <a:rPr lang="en-US" altLang="en-US" sz="1800" dirty="0"/>
              <a:t>41 (9 on EC)</a:t>
            </a:r>
            <a:r>
              <a:rPr lang="en-US" altLang="en-US" sz="1800" dirty="0">
                <a:solidFill>
                  <a:schemeClr val="tx1"/>
                </a:solidFill>
              </a:rPr>
              <a:t>;  Nearly Voters: 3;   Aspirant members: 14</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r>
              <a:rPr lang="en-US" sz="1400" dirty="0">
                <a:solidFill>
                  <a:schemeClr val="bg1"/>
                </a:solidFill>
              </a:rPr>
              <a:t>With teleconferences approval on 12 July 2018, quorum is met. After aug31,  after 12 July 2018. </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13 February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6008"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13 February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February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Ad Hoc</a:t>
            </a:r>
          </a:p>
        </p:txBody>
      </p:sp>
      <p:sp>
        <p:nvSpPr>
          <p:cNvPr id="7" name="Date Placeholder 6"/>
          <p:cNvSpPr>
            <a:spLocks noGrp="1"/>
          </p:cNvSpPr>
          <p:nvPr>
            <p:ph type="dt" sz="quarter" idx="4294967295"/>
          </p:nvPr>
        </p:nvSpPr>
        <p:spPr>
          <a:xfrm>
            <a:off x="696912" y="304801"/>
            <a:ext cx="2198688" cy="304800"/>
          </a:xfrm>
          <a:prstGeom prst="rect">
            <a:avLst/>
          </a:prstGeom>
        </p:spPr>
        <p:txBody>
          <a:bodyPr/>
          <a:lstStyle/>
          <a:p>
            <a:pPr>
              <a:defRPr/>
            </a:pPr>
            <a:r>
              <a:rPr lang="en-US"/>
              <a:t>13 February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998020"/>
            <a:ext cx="7219055" cy="5275778"/>
          </a:xfrm>
        </p:spPr>
        <p:txBody>
          <a:bodyPr/>
          <a:lstStyle/>
          <a:p>
            <a:pPr>
              <a:buFont typeface="Arial" panose="020B0604020202020204" pitchFamily="34" charset="0"/>
              <a:buChar char="•"/>
            </a:pPr>
            <a:r>
              <a:rPr lang="en-US" altLang="en-US" sz="1600" dirty="0">
                <a:solidFill>
                  <a:schemeClr val="tx1"/>
                </a:solidFill>
              </a:rPr>
              <a:t>Call to Order</a:t>
            </a:r>
            <a:endParaRPr lang="en-US" altLang="en-US" sz="1600" u="sng" dirty="0">
              <a:solidFill>
                <a:schemeClr val="tx1"/>
              </a:solidFill>
            </a:endParaRP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a:t>
            </a:r>
            <a:endParaRPr lang="en-US" altLang="en-US" sz="1400" dirty="0">
              <a:solidFill>
                <a:schemeClr val="bg1">
                  <a:lumMod val="85000"/>
                </a:schemeClr>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sz="1400" dirty="0"/>
              <a:t>U.S. DoT RFC on V2X Communications</a:t>
            </a: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Comments on US DOT RFC</a:t>
            </a:r>
          </a:p>
          <a:p>
            <a:pPr>
              <a:buFont typeface="Arial" panose="020B0604020202020204" pitchFamily="34" charset="0"/>
              <a:buChar char="•"/>
            </a:pPr>
            <a:r>
              <a:rPr lang="en-US" altLang="en-US" sz="1600" dirty="0">
                <a:solidFill>
                  <a:schemeClr val="tx1"/>
                </a:solidFill>
              </a:rPr>
              <a:t>AOB </a:t>
            </a:r>
          </a:p>
          <a:p>
            <a:pPr>
              <a:buFont typeface="Arial" panose="020B0604020202020204" pitchFamily="34" charset="0"/>
              <a:buChar char="•"/>
            </a:pPr>
            <a:r>
              <a:rPr lang="en-US" altLang="en-US" sz="1600" dirty="0">
                <a:solidFill>
                  <a:schemeClr val="tx1"/>
                </a:solidFill>
              </a:rPr>
              <a:t>Adjourn</a:t>
            </a:r>
          </a:p>
          <a:p>
            <a:pPr>
              <a:buFont typeface="Arial" panose="020B0604020202020204" pitchFamily="34" charset="0"/>
              <a:buChar char="•"/>
            </a:pPr>
            <a:endParaRPr lang="en-US" altLang="en-US" sz="1600" u="sng" dirty="0">
              <a:solidFill>
                <a:schemeClr val="tx1"/>
              </a:solidFill>
            </a:endParaRPr>
          </a:p>
          <a:p>
            <a:pPr>
              <a:buFont typeface="Arial" panose="020B0604020202020204" pitchFamily="34" charset="0"/>
              <a:buChar char="•"/>
            </a:pPr>
            <a:r>
              <a:rPr lang="en-US" altLang="en-US" sz="1600" u="sng" dirty="0"/>
              <a:t>Motion:</a:t>
            </a:r>
            <a:r>
              <a:rPr lang="en-US" altLang="en-US" sz="1600" dirty="0"/>
              <a:t> Any objection to approving the agenda as presented?  </a:t>
            </a:r>
            <a:r>
              <a:rPr lang="en-US" altLang="en-US" sz="1600" dirty="0">
                <a:solidFill>
                  <a:schemeClr val="bg1">
                    <a:lumMod val="75000"/>
                  </a:schemeClr>
                </a:solidFill>
              </a:rPr>
              <a:t>None heard.</a:t>
            </a:r>
          </a:p>
          <a:p>
            <a:pPr lvl="1">
              <a:buFont typeface="Arial" panose="020B0604020202020204" pitchFamily="34" charset="0"/>
              <a:buChar char="•"/>
            </a:pPr>
            <a:r>
              <a:rPr lang="en-US" altLang="en-US" sz="800" dirty="0">
                <a:solidFill>
                  <a:schemeClr val="bg1"/>
                </a:solidFill>
              </a:rPr>
              <a:t>To approve the agenda as presented</a:t>
            </a:r>
          </a:p>
          <a:p>
            <a:r>
              <a:rPr lang="en-US" altLang="en-US" sz="800" dirty="0">
                <a:solidFill>
                  <a:schemeClr val="bg1"/>
                </a:solidFill>
              </a:rPr>
              <a:t>		Moved by:  	</a:t>
            </a:r>
          </a:p>
          <a:p>
            <a:r>
              <a:rPr lang="en-US" altLang="en-US" sz="800" dirty="0">
                <a:solidFill>
                  <a:schemeClr val="bg1"/>
                </a:solidFill>
              </a:rPr>
              <a:t>		Seconded by:	</a:t>
            </a:r>
          </a:p>
          <a:p>
            <a:pPr lvl="1"/>
            <a:r>
              <a:rPr lang="en-US" altLang="en-US" sz="1600" b="1" dirty="0">
                <a:solidFill>
                  <a:schemeClr val="bg1"/>
                </a:solidFill>
              </a:rPr>
              <a:t>Discussion?   </a:t>
            </a:r>
          </a:p>
          <a:p>
            <a:pPr lvl="1"/>
            <a:r>
              <a:rPr lang="en-US" altLang="en-US" sz="1600" b="1" dirty="0">
                <a:solidFill>
                  <a:schemeClr val="tx1"/>
                </a:solidFill>
              </a:rPr>
              <a:t>Vote:  </a:t>
            </a:r>
            <a:r>
              <a:rPr lang="en-US" altLang="en-US" sz="1600" b="1" dirty="0">
                <a:solidFill>
                  <a:schemeClr val="bg1">
                    <a:lumMod val="75000"/>
                  </a:schemeClr>
                </a:solidFill>
              </a:rPr>
              <a:t>Unanimous consent</a:t>
            </a:r>
          </a:p>
          <a:p>
            <a:pPr>
              <a:buFont typeface="Arial" panose="020B0604020202020204" pitchFamily="34" charset="0"/>
              <a:buChar char="•"/>
            </a:pPr>
            <a:endParaRPr lang="en-US" altLang="en-US" sz="120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-1 of 3</a:t>
            </a:r>
            <a:endParaRPr lang="en-US" sz="2400" dirty="0"/>
          </a:p>
        </p:txBody>
      </p:sp>
      <p:sp>
        <p:nvSpPr>
          <p:cNvPr id="3" name="Content Placeholder 2"/>
          <p:cNvSpPr>
            <a:spLocks noGrp="1"/>
          </p:cNvSpPr>
          <p:nvPr>
            <p:ph idx="1"/>
          </p:nvPr>
        </p:nvSpPr>
        <p:spPr>
          <a:xfrm>
            <a:off x="685800" y="1148261"/>
            <a:ext cx="8150031" cy="5059552"/>
          </a:xfrm>
        </p:spPr>
        <p:txBody>
          <a:bodyPr/>
          <a:lstStyle/>
          <a:p>
            <a:pPr>
              <a:buFont typeface="Arial" panose="020B0604020202020204" pitchFamily="34" charset="0"/>
              <a:buChar char="•"/>
            </a:pPr>
            <a:r>
              <a:rPr lang="en-US" sz="1800" b="0" u="sng" dirty="0">
                <a:hlinkClick r:id="rId2"/>
              </a:rPr>
              <a:t>https://www.nhtsa.gov/press-releases/us-department-transportation-releases-request-comment-rfc-vehicle-everything-v2x</a:t>
            </a:r>
            <a:r>
              <a:rPr lang="en-US" sz="1800" b="0" dirty="0"/>
              <a:t> </a:t>
            </a:r>
          </a:p>
          <a:p>
            <a:pPr>
              <a:buFont typeface="Arial" panose="020B0604020202020204" pitchFamily="34" charset="0"/>
              <a:buChar char="•"/>
            </a:pPr>
            <a:r>
              <a:rPr lang="en-US" sz="1800" b="0" dirty="0"/>
              <a:t>The RFC can be found at </a:t>
            </a:r>
            <a:r>
              <a:rPr lang="en-US" sz="1800" b="0" u="sng" dirty="0">
                <a:hlinkClick r:id="rId3"/>
              </a:rPr>
              <a:t>www.transportation.gov/v2x</a:t>
            </a:r>
            <a:endParaRPr lang="en-US" sz="1800" b="0" dirty="0"/>
          </a:p>
          <a:p>
            <a:pPr marL="365760" indent="-365760">
              <a:spcBef>
                <a:spcPts val="0"/>
              </a:spcBef>
              <a:buFont typeface="Arial" panose="020B0604020202020204" pitchFamily="34" charset="0"/>
              <a:buChar char="•"/>
            </a:pPr>
            <a:r>
              <a:rPr lang="en-US" sz="1800" b="0" dirty="0"/>
              <a:t>Or in Mentor:  </a:t>
            </a:r>
            <a:r>
              <a:rPr lang="en-US" sz="1800" b="0" dirty="0">
                <a:hlinkClick r:id="rId4"/>
              </a:rPr>
              <a:t>https://mentor.ieee.org/802.18/dcn/18/18-18-0166-00-0000-usdot-v2x-communciations-request-for-comments.docx</a:t>
            </a:r>
            <a:r>
              <a:rPr lang="en-US" sz="1800" b="0" dirty="0"/>
              <a:t> </a:t>
            </a:r>
          </a:p>
          <a:p>
            <a:pPr marL="285750" indent="-285750">
              <a:spcBef>
                <a:spcPts val="0"/>
              </a:spcBef>
              <a:buFont typeface="Arial" panose="020B0604020202020204" pitchFamily="34" charset="0"/>
              <a:buChar char="•"/>
            </a:pPr>
            <a:endParaRPr lang="en-US" sz="1800" dirty="0"/>
          </a:p>
          <a:p>
            <a:pPr marL="285750" indent="-285750">
              <a:spcBef>
                <a:spcPts val="0"/>
              </a:spcBef>
              <a:buFont typeface="Arial" panose="020B0604020202020204" pitchFamily="34" charset="0"/>
              <a:buChar char="•"/>
            </a:pPr>
            <a:r>
              <a:rPr lang="en-US" sz="1800" dirty="0"/>
              <a:t>Comments:</a:t>
            </a:r>
          </a:p>
          <a:p>
            <a:pPr marL="685800" lvl="1">
              <a:spcBef>
                <a:spcPts val="0"/>
              </a:spcBef>
              <a:buFont typeface="Arial" panose="020B0604020202020204" pitchFamily="34" charset="0"/>
              <a:buChar char="•"/>
            </a:pPr>
            <a:r>
              <a:rPr lang="en-US" sz="1800" dirty="0">
                <a:hlinkClick r:id="rId5"/>
              </a:rPr>
              <a:t>https://www.regulations.gov/document?D=DOT-OST-2018-0210-0001</a:t>
            </a:r>
            <a:r>
              <a:rPr lang="en-US" sz="1800" dirty="0"/>
              <a:t> </a:t>
            </a:r>
          </a:p>
          <a:p>
            <a:pPr marL="685800" lvl="1">
              <a:spcBef>
                <a:spcPts val="0"/>
              </a:spcBef>
              <a:buFont typeface="Arial" panose="020B0604020202020204" pitchFamily="34" charset="0"/>
              <a:buChar char="•"/>
            </a:pPr>
            <a:r>
              <a:rPr lang="en-US" sz="1800" dirty="0"/>
              <a:t>There are</a:t>
            </a:r>
            <a:r>
              <a:rPr lang="en-US" sz="1800" dirty="0">
                <a:highlight>
                  <a:srgbClr val="FFFF00"/>
                </a:highlight>
              </a:rPr>
              <a:t> 19 </a:t>
            </a:r>
            <a:r>
              <a:rPr lang="en-US" sz="1800" dirty="0"/>
              <a:t>comments filed already and nothing obviously new on the site for an extension. </a:t>
            </a:r>
          </a:p>
          <a:p>
            <a:pPr marL="285750" indent="-285750">
              <a:spcBef>
                <a:spcPts val="0"/>
              </a:spcBef>
              <a:buFont typeface="Arial" panose="020B0604020202020204" pitchFamily="34" charset="0"/>
              <a:buChar char="•"/>
            </a:pPr>
            <a:endParaRPr lang="en-US" sz="1800" dirty="0"/>
          </a:p>
          <a:p>
            <a:pPr marL="365760" indent="-365760">
              <a:spcBef>
                <a:spcPts val="0"/>
              </a:spcBef>
              <a:buFont typeface="Arial" panose="020B0604020202020204" pitchFamily="34" charset="0"/>
              <a:buChar char="•"/>
            </a:pPr>
            <a:r>
              <a:rPr lang="en-US" sz="1800" dirty="0"/>
              <a:t>SUMMARY: </a:t>
            </a:r>
            <a:r>
              <a:rPr lang="en-US" sz="1800" b="0" dirty="0"/>
              <a:t>Over the past several years, the Department of Transportation and its operating administrations have engaged in numerous activities related to connected vehicles, including vehicle-to-vehicle (V2V), vehicle-to-infrastructure (V2I), and vehicle-to-pedestrian (V2P) communications, collectively referred to as “V2X” communications. Recently, there have been developments in core aspects of the communication technologies that could be associated with V2X. This notice requests comment on how these developments impact both V2X in general and the Department’s role in encouraging the integration of V2X.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6</a:t>
            </a:fld>
            <a:endParaRPr lang="en-US" altLang="en-US" dirty="0"/>
          </a:p>
        </p:txBody>
      </p:sp>
      <p:sp>
        <p:nvSpPr>
          <p:cNvPr id="7" name="Date Placeholder 6"/>
          <p:cNvSpPr>
            <a:spLocks noGrp="1"/>
          </p:cNvSpPr>
          <p:nvPr>
            <p:ph type="dt" idx="15"/>
          </p:nvPr>
        </p:nvSpPr>
        <p:spPr/>
        <p:txBody>
          <a:bodyPr/>
          <a:lstStyle/>
          <a:p>
            <a:r>
              <a:rPr lang="en-US"/>
              <a:t>13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03293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-2 of 3</a:t>
            </a:r>
            <a:endParaRPr lang="en-US" sz="2400" dirty="0"/>
          </a:p>
        </p:txBody>
      </p:sp>
      <p:sp>
        <p:nvSpPr>
          <p:cNvPr id="3" name="Content Placeholder 2"/>
          <p:cNvSpPr>
            <a:spLocks noGrp="1"/>
          </p:cNvSpPr>
          <p:nvPr>
            <p:ph idx="1"/>
          </p:nvPr>
        </p:nvSpPr>
        <p:spPr>
          <a:xfrm>
            <a:off x="698889" y="947774"/>
            <a:ext cx="8150031" cy="5059552"/>
          </a:xfrm>
        </p:spPr>
        <p:txBody>
          <a:bodyPr/>
          <a:lstStyle/>
          <a:p>
            <a:pPr marL="365760" indent="-365760">
              <a:spcBef>
                <a:spcPts val="0"/>
              </a:spcBef>
              <a:buFont typeface="Arial" panose="020B0604020202020204" pitchFamily="34" charset="0"/>
              <a:buChar char="•"/>
            </a:pPr>
            <a:endParaRPr lang="en-US" sz="2000" dirty="0"/>
          </a:p>
          <a:p>
            <a:pPr marL="365760" indent="-365760">
              <a:spcBef>
                <a:spcPts val="0"/>
              </a:spcBef>
              <a:buFont typeface="Arial" panose="020B0604020202020204" pitchFamily="34" charset="0"/>
              <a:buChar char="•"/>
            </a:pPr>
            <a:r>
              <a:rPr lang="en-US" sz="1800" dirty="0"/>
              <a:t>Comments now due 25 Feb 19, should see in Federal Register today. </a:t>
            </a:r>
          </a:p>
          <a:p>
            <a:pPr lvl="1">
              <a:spcBef>
                <a:spcPts val="0"/>
              </a:spcBef>
              <a:buFont typeface="Arial" panose="020B0604020202020204" pitchFamily="34" charset="0"/>
              <a:buChar char="•"/>
            </a:pPr>
            <a:r>
              <a:rPr lang="en-US" sz="1200" dirty="0">
                <a:hlinkClick r:id="rId2"/>
              </a:rPr>
              <a:t>https://www.federalregister.gov/documents/2018/12/26/2018-27785/notice-of-request-for-comments-v2x-communications?utm_campaign=subscription%20mailing%20list&amp;utm_source=federalregister.gov&amp;utm_medium=email</a:t>
            </a:r>
            <a:r>
              <a:rPr lang="en-US" sz="1200" dirty="0"/>
              <a:t> </a:t>
            </a:r>
          </a:p>
          <a:p>
            <a:pPr lvl="1">
              <a:spcBef>
                <a:spcPts val="0"/>
              </a:spcBef>
              <a:buFont typeface="Arial" panose="020B0604020202020204" pitchFamily="34" charset="0"/>
              <a:buChar char="•"/>
            </a:pPr>
            <a:r>
              <a:rPr lang="en-US" sz="1600" u="sng" dirty="0">
                <a:hlinkClick r:id="rId3"/>
              </a:rPr>
              <a:t>https://www.transportation.gov/v2x</a:t>
            </a:r>
            <a:endParaRPr lang="en-US" sz="1600" u="sng" dirty="0"/>
          </a:p>
          <a:p>
            <a:pPr lvl="1">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800" dirty="0">
                <a:solidFill>
                  <a:schemeClr val="tx1"/>
                </a:solidFill>
              </a:rPr>
              <a:t>To meet 25 Feb 19, need to approve by teleconference this week, on 14 Feb 19.  </a:t>
            </a:r>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r>
              <a:rPr lang="en-US" altLang="en-US" sz="1800" dirty="0"/>
              <a:t>Work on the draft comments:</a:t>
            </a:r>
          </a:p>
          <a:p>
            <a:pPr lvl="1">
              <a:spcBef>
                <a:spcPts val="0"/>
              </a:spcBef>
              <a:buFont typeface="Arial" panose="020B0604020202020204" pitchFamily="34" charset="0"/>
              <a:buChar char="•"/>
            </a:pPr>
            <a:r>
              <a:rPr lang="en-US" altLang="en-US" sz="1600" dirty="0">
                <a:solidFill>
                  <a:schemeClr val="tx1"/>
                </a:solidFill>
                <a:hlinkClick r:id="rId4"/>
              </a:rPr>
              <a:t>https://mentor.ieee.org/802.18/dcn/19/18-19-0008</a:t>
            </a:r>
            <a:r>
              <a:rPr lang="en-US" altLang="en-US" sz="1600" dirty="0">
                <a:solidFill>
                  <a:schemeClr val="tx1"/>
                </a:solidFill>
              </a:rPr>
              <a:t> </a:t>
            </a:r>
            <a:endParaRPr lang="en-US" altLang="en-US" dirty="0">
              <a:solidFill>
                <a:schemeClr val="tx1"/>
              </a:solidFill>
            </a:endParaRPr>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7</a:t>
            </a:fld>
            <a:endParaRPr lang="en-US" altLang="en-US" dirty="0"/>
          </a:p>
        </p:txBody>
      </p:sp>
      <p:sp>
        <p:nvSpPr>
          <p:cNvPr id="7" name="Date Placeholder 6"/>
          <p:cNvSpPr>
            <a:spLocks noGrp="1"/>
          </p:cNvSpPr>
          <p:nvPr>
            <p:ph type="dt" idx="15"/>
          </p:nvPr>
        </p:nvSpPr>
        <p:spPr/>
        <p:txBody>
          <a:bodyPr/>
          <a:lstStyle/>
          <a:p>
            <a:r>
              <a:rPr lang="en-US"/>
              <a:t>13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06036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-3 of 3</a:t>
            </a:r>
            <a:endParaRPr lang="en-US" sz="2400" dirty="0"/>
          </a:p>
        </p:txBody>
      </p:sp>
      <p:sp>
        <p:nvSpPr>
          <p:cNvPr id="3" name="Content Placeholder 2"/>
          <p:cNvSpPr>
            <a:spLocks noGrp="1"/>
          </p:cNvSpPr>
          <p:nvPr>
            <p:ph idx="1"/>
          </p:nvPr>
        </p:nvSpPr>
        <p:spPr>
          <a:xfrm>
            <a:off x="698889" y="1057162"/>
            <a:ext cx="8150031" cy="4743676"/>
          </a:xfrm>
        </p:spPr>
        <p:txBody>
          <a:bodyPr/>
          <a:lstStyle/>
          <a:p>
            <a:pPr marL="365760" indent="-365760">
              <a:spcBef>
                <a:spcPts val="0"/>
              </a:spcBef>
              <a:buFont typeface="Arial" panose="020B0604020202020204" pitchFamily="34" charset="0"/>
              <a:buChar char="•"/>
            </a:pPr>
            <a:r>
              <a:rPr lang="en-US" altLang="en-US" sz="1800" dirty="0">
                <a:solidFill>
                  <a:schemeClr val="tx1"/>
                </a:solidFill>
              </a:rPr>
              <a:t>The 9 questions. </a:t>
            </a:r>
          </a:p>
          <a:p>
            <a:pPr marL="685800" lvl="1">
              <a:spcBef>
                <a:spcPts val="0"/>
              </a:spcBef>
              <a:buFont typeface="Arial" panose="020B0604020202020204" pitchFamily="34" charset="0"/>
              <a:buChar char="•"/>
            </a:pPr>
            <a:r>
              <a:rPr lang="en-US" sz="1600" dirty="0"/>
              <a:t>#0 – The beyond the 9 questions, and have an owner for this</a:t>
            </a:r>
          </a:p>
          <a:p>
            <a:pPr marL="685800" lvl="1">
              <a:spcBef>
                <a:spcPts val="0"/>
              </a:spcBef>
              <a:buFont typeface="Arial" panose="020B0604020202020204" pitchFamily="34" charset="0"/>
              <a:buChar char="•"/>
            </a:pPr>
            <a:r>
              <a:rPr lang="en-US" sz="1600" dirty="0"/>
              <a:t>#1 – assigned</a:t>
            </a:r>
          </a:p>
          <a:p>
            <a:pPr marL="685800" lvl="1">
              <a:spcBef>
                <a:spcPts val="0"/>
              </a:spcBef>
              <a:buFont typeface="Arial" panose="020B0604020202020204" pitchFamily="34" charset="0"/>
              <a:buChar char="•"/>
            </a:pPr>
            <a:r>
              <a:rPr lang="en-US" altLang="en-US" sz="1600" dirty="0"/>
              <a:t>#2 – assigned</a:t>
            </a:r>
          </a:p>
          <a:p>
            <a:pPr marL="685800" lvl="1">
              <a:spcBef>
                <a:spcPts val="0"/>
              </a:spcBef>
              <a:buFont typeface="Arial" panose="020B0604020202020204" pitchFamily="34" charset="0"/>
              <a:buChar char="•"/>
            </a:pPr>
            <a:r>
              <a:rPr lang="en-US" altLang="en-US" sz="1600" dirty="0"/>
              <a:t>#3 – We should answer,  some overlap with #2, owner of #2 will look at this one.</a:t>
            </a:r>
          </a:p>
          <a:p>
            <a:pPr marL="685800" lvl="1">
              <a:spcBef>
                <a:spcPts val="0"/>
              </a:spcBef>
              <a:buFont typeface="Arial" panose="020B0604020202020204" pitchFamily="34" charset="0"/>
              <a:buChar char="•"/>
            </a:pPr>
            <a:r>
              <a:rPr lang="en-US" altLang="en-US" sz="1600" dirty="0"/>
              <a:t>#4 – This is prime for 11bd,  and overlap with #1, owner of #1 will look at this one. </a:t>
            </a:r>
          </a:p>
          <a:p>
            <a:pPr marL="685800" lvl="1">
              <a:spcBef>
                <a:spcPts val="0"/>
              </a:spcBef>
              <a:buFont typeface="Arial" panose="020B0604020202020204" pitchFamily="34" charset="0"/>
              <a:buChar char="•"/>
            </a:pPr>
            <a:r>
              <a:rPr lang="en-US" altLang="en-US" sz="1600" dirty="0"/>
              <a:t>#5 – How is .11p and .11bd viewed?</a:t>
            </a:r>
          </a:p>
          <a:p>
            <a:pPr marL="1085850" lvl="2">
              <a:spcBef>
                <a:spcPts val="0"/>
              </a:spcBef>
              <a:buFont typeface="Arial" panose="020B0604020202020204" pitchFamily="34" charset="0"/>
              <a:buChar char="•"/>
            </a:pPr>
            <a:r>
              <a:rPr lang="en-US" altLang="en-US" sz="1400" dirty="0"/>
              <a:t> Some qualification will be needed on how the question is interpreted.</a:t>
            </a:r>
          </a:p>
          <a:p>
            <a:pPr marL="685800" lvl="1">
              <a:spcBef>
                <a:spcPts val="0"/>
              </a:spcBef>
              <a:buFont typeface="Arial" panose="020B0604020202020204" pitchFamily="34" charset="0"/>
              <a:buChar char="•"/>
            </a:pPr>
            <a:r>
              <a:rPr lang="en-US" altLang="en-US" sz="1600" dirty="0"/>
              <a:t>#6 - Maybe easier to answer</a:t>
            </a:r>
          </a:p>
          <a:p>
            <a:pPr marL="685800" lvl="1">
              <a:spcBef>
                <a:spcPts val="0"/>
              </a:spcBef>
              <a:buFont typeface="Arial" panose="020B0604020202020204" pitchFamily="34" charset="0"/>
              <a:buChar char="•"/>
            </a:pPr>
            <a:r>
              <a:rPr lang="en-US" altLang="en-US" sz="1600" dirty="0"/>
              <a:t>#7 - This is very related to #0</a:t>
            </a:r>
          </a:p>
          <a:p>
            <a:pPr marL="685800" lvl="1">
              <a:spcBef>
                <a:spcPts val="0"/>
              </a:spcBef>
              <a:buFont typeface="Arial" panose="020B0604020202020204" pitchFamily="34" charset="0"/>
              <a:buChar char="•"/>
            </a:pPr>
            <a:r>
              <a:rPr lang="en-US" altLang="en-US" sz="1600" dirty="0"/>
              <a:t>#8 - Maybe easier to answer, but keep high level.</a:t>
            </a:r>
          </a:p>
          <a:p>
            <a:pPr marL="685800" lvl="1">
              <a:spcBef>
                <a:spcPts val="0"/>
              </a:spcBef>
              <a:buFont typeface="Arial" panose="020B0604020202020204" pitchFamily="34" charset="0"/>
              <a:buChar char="•"/>
            </a:pPr>
            <a:r>
              <a:rPr lang="en-US" altLang="en-US" sz="1600" dirty="0"/>
              <a:t>#9 - Not a clear question.  Need to restate interoperability is needed, assigned for a couple of  sentences</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Some of the questions may end up not answered we will see.  </a:t>
            </a:r>
          </a:p>
          <a:p>
            <a:pPr lvl="1">
              <a:spcBef>
                <a:spcPts val="0"/>
              </a:spcBef>
              <a:buFont typeface="Arial" panose="020B0604020202020204" pitchFamily="34" charset="0"/>
              <a:buChar char="•"/>
            </a:pPr>
            <a:r>
              <a:rPr lang="en-US" altLang="en-US" sz="1800" dirty="0"/>
              <a:t>Remember this is just an RFC now, the NPRM is later that we can comment on also. </a:t>
            </a:r>
          </a:p>
          <a:p>
            <a:pPr lvl="1">
              <a:spcBef>
                <a:spcPts val="0"/>
              </a:spcBef>
              <a:buFont typeface="Arial" panose="020B0604020202020204" pitchFamily="34" charset="0"/>
              <a:buChar char="•"/>
            </a:pPr>
            <a:r>
              <a:rPr lang="en-US" altLang="en-US" sz="1800" dirty="0"/>
              <a:t>So it is okay to focus on the questions/answers we have and let some go.</a:t>
            </a:r>
          </a:p>
          <a:p>
            <a:pPr lvl="1">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solidFill>
                  <a:srgbClr val="FF0000"/>
                </a:solidFill>
              </a:rPr>
              <a:t>However, if anyone can help with some questions, additional text or even edits to the text already, would make our comments that much better. </a:t>
            </a:r>
            <a:endParaRPr lang="en-US" altLang="en-US" sz="18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13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240223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References that could be sited in DoT comments</a:t>
            </a:r>
            <a:endParaRPr lang="en-US" sz="1400" dirty="0"/>
          </a:p>
        </p:txBody>
      </p:sp>
      <p:sp>
        <p:nvSpPr>
          <p:cNvPr id="3" name="Content Placeholder 2"/>
          <p:cNvSpPr>
            <a:spLocks noGrp="1"/>
          </p:cNvSpPr>
          <p:nvPr>
            <p:ph idx="1"/>
          </p:nvPr>
        </p:nvSpPr>
        <p:spPr>
          <a:xfrm>
            <a:off x="685800" y="1066800"/>
            <a:ext cx="8305800" cy="5293520"/>
          </a:xfrm>
        </p:spPr>
        <p:txBody>
          <a:bodyPr/>
          <a:lstStyle/>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EC Draft Law on Vehicle Communications</a:t>
            </a:r>
          </a:p>
          <a:p>
            <a:pPr marL="685800" lvl="1">
              <a:buFont typeface="Arial" panose="020B0604020202020204" pitchFamily="34" charset="0"/>
              <a:buChar char="•"/>
            </a:pPr>
            <a:r>
              <a:rPr lang="en-US" dirty="0">
                <a:solidFill>
                  <a:schemeClr val="tx1"/>
                </a:solidFill>
              </a:rPr>
              <a:t>Communication standards for connected and autonomous vehicles; </a:t>
            </a:r>
          </a:p>
          <a:p>
            <a:pPr marL="685800" lvl="1">
              <a:buFont typeface="Arial" panose="020B0604020202020204" pitchFamily="34" charset="0"/>
              <a:buChar char="•"/>
            </a:pPr>
            <a:r>
              <a:rPr lang="en-US" altLang="en-US" dirty="0">
                <a:solidFill>
                  <a:schemeClr val="tx1"/>
                </a:solidFill>
              </a:rPr>
              <a:t>Feedback due 08 Feb., RR TAG did not plan to feedback.  </a:t>
            </a:r>
          </a:p>
          <a:p>
            <a:pPr marL="685800" lvl="1">
              <a:buFont typeface="Arial" panose="020B0604020202020204" pitchFamily="34" charset="0"/>
              <a:buChar char="•"/>
            </a:pPr>
            <a:r>
              <a:rPr lang="en-US" u="sng" dirty="0">
                <a:solidFill>
                  <a:schemeClr val="tx1"/>
                </a:solidFill>
                <a:hlinkClick r:id="rId2">
                  <a:extLst>
                    <a:ext uri="{A12FA001-AC4F-418D-AE19-62706E023703}">
                      <ahyp:hlinkClr xmlns:ahyp="http://schemas.microsoft.com/office/drawing/2018/hyperlinkcolor" val="tx"/>
                    </a:ext>
                  </a:extLst>
                </a:hlinkClick>
              </a:rPr>
              <a:t>https://ec.europa.eu/info/law/better-regulation/initiatives/ares-2017-2592333_en#isc-2018-08207</a:t>
            </a:r>
            <a:endParaRPr lang="en-US" dirty="0">
              <a:solidFill>
                <a:schemeClr val="tx1"/>
              </a:solidFill>
            </a:endParaRPr>
          </a:p>
          <a:p>
            <a:pPr marL="685800" lvl="1">
              <a:buFont typeface="Arial" panose="020B0604020202020204" pitchFamily="34" charset="0"/>
              <a:buChar char="•"/>
            </a:pPr>
            <a:r>
              <a:rPr lang="en-US" altLang="en-US" dirty="0">
                <a:solidFill>
                  <a:schemeClr val="tx1"/>
                </a:solidFill>
              </a:rPr>
              <a:t>Is there anything in this we could use in DoT comments?   Yes</a:t>
            </a:r>
          </a:p>
          <a:p>
            <a:pPr marL="285750" indent="-285750">
              <a:buFont typeface="Arial" panose="020B0604020202020204" pitchFamily="34" charset="0"/>
              <a:buChar char="•"/>
            </a:pPr>
            <a:endParaRPr lang="en-US" altLang="en-US" sz="2000" dirty="0"/>
          </a:p>
          <a:p>
            <a:pPr marL="285750" indent="-285750">
              <a:buFont typeface="Arial" panose="020B0604020202020204" pitchFamily="34" charset="0"/>
              <a:buChar char="•"/>
            </a:pPr>
            <a:r>
              <a:rPr lang="en-US" altLang="en-US" sz="2000" dirty="0"/>
              <a:t>Additional reference that may have some inputs is our comments on the 5GAA waiver request. </a:t>
            </a:r>
          </a:p>
          <a:p>
            <a:pPr marL="685800" lvl="1">
              <a:buFont typeface="Arial" panose="020B0604020202020204" pitchFamily="34" charset="0"/>
              <a:buChar char="•"/>
            </a:pPr>
            <a:r>
              <a:rPr lang="en-US" altLang="en-US" sz="1600" dirty="0">
                <a:hlinkClick r:id="rId3"/>
              </a:rPr>
              <a:t>https://mentor.ieee.org/802.18/dcn/18/18-18-0159-07-0000-fcc-gn-18-357-5gaa-waiver-ieee-802-comments.docx</a:t>
            </a:r>
            <a:r>
              <a:rPr lang="en-US" altLang="en-US" sz="1600" dirty="0"/>
              <a:t> </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February 2019</a:t>
            </a:r>
            <a:endParaRPr lang="en-GB" dirty="0"/>
          </a:p>
        </p:txBody>
      </p:sp>
    </p:spTree>
    <p:extLst>
      <p:ext uri="{BB962C8B-B14F-4D97-AF65-F5344CB8AC3E}">
        <p14:creationId xmlns:p14="http://schemas.microsoft.com/office/powerpoint/2010/main" val="396416099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32166</TotalTime>
  <Words>1695</Words>
  <Application>Microsoft Office PowerPoint</Application>
  <PresentationFormat>On-screen Show (4:3)</PresentationFormat>
  <Paragraphs>192</Paragraphs>
  <Slides>13</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13</vt:i4>
      </vt:variant>
    </vt:vector>
  </HeadingPairs>
  <TitlesOfParts>
    <vt:vector size="21" baseType="lpstr">
      <vt:lpstr>Arial</vt:lpstr>
      <vt:lpstr>Calibri</vt:lpstr>
      <vt:lpstr>Helvetica</vt:lpstr>
      <vt:lpstr>Monotype Sorts</vt:lpstr>
      <vt:lpstr>Times New Roman</vt:lpstr>
      <vt:lpstr>Office Theme</vt:lpstr>
      <vt:lpstr>Document</vt:lpstr>
      <vt:lpstr>Presentation</vt:lpstr>
      <vt:lpstr>IEEE 802.18 RR-TAG Ad Hoc Agenda</vt:lpstr>
      <vt:lpstr>Call to Order / Administrative Items</vt:lpstr>
      <vt:lpstr>Other Guidelines for IEEE WG Meetings</vt:lpstr>
      <vt:lpstr>Participation in IEEE 802 Meetings</vt:lpstr>
      <vt:lpstr>Agenda for Ad Hoc</vt:lpstr>
      <vt:lpstr>U.S. DoT Releases RFC on V2X Communications -1 of 3</vt:lpstr>
      <vt:lpstr>U.S. DoT Releases RFC on V2X Communications -2 of 3</vt:lpstr>
      <vt:lpstr>U.S. DoT Releases RFC on V2X Communications -3 of 3</vt:lpstr>
      <vt:lpstr>References that could be sited in DoT comments</vt:lpstr>
      <vt:lpstr>Actions Required</vt:lpstr>
      <vt:lpstr>Any Other Business</vt:lpstr>
      <vt:lpstr>Adjourn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
  <cp:lastModifiedBy>Holcomb, Jay</cp:lastModifiedBy>
  <cp:revision>1164</cp:revision>
  <cp:lastPrinted>1601-01-01T00:00:00Z</cp:lastPrinted>
  <dcterms:created xsi:type="dcterms:W3CDTF">2016-03-03T14:54:45Z</dcterms:created>
  <dcterms:modified xsi:type="dcterms:W3CDTF">2019-02-12T22:39:10Z</dcterms:modified>
</cp:coreProperties>
</file>