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41" r:id="rId3"/>
    <p:sldId id="329" r:id="rId4"/>
    <p:sldId id="330" r:id="rId5"/>
    <p:sldId id="516" r:id="rId6"/>
    <p:sldId id="559" r:id="rId7"/>
    <p:sldId id="517" r:id="rId8"/>
    <p:sldId id="486" r:id="rId9"/>
    <p:sldId id="533" r:id="rId10"/>
    <p:sldId id="537" r:id="rId11"/>
    <p:sldId id="560" r:id="rId12"/>
    <p:sldId id="540" r:id="rId13"/>
    <p:sldId id="556" r:id="rId14"/>
    <p:sldId id="528" r:id="rId15"/>
    <p:sldId id="530" r:id="rId16"/>
    <p:sldId id="532" r:id="rId17"/>
    <p:sldId id="558" r:id="rId18"/>
    <p:sldId id="535" r:id="rId19"/>
    <p:sldId id="524" r:id="rId20"/>
    <p:sldId id="498" r:id="rId21"/>
    <p:sldId id="402" r:id="rId22"/>
    <p:sldId id="403" r:id="rId23"/>
    <p:sldId id="331" r:id="rId24"/>
    <p:sldId id="531" r:id="rId25"/>
    <p:sldId id="525" r:id="rId26"/>
    <p:sldId id="529" r:id="rId27"/>
    <p:sldId id="513" r:id="rId28"/>
    <p:sldId id="527" r:id="rId29"/>
    <p:sldId id="477" r:id="rId30"/>
    <p:sldId id="509" r:id="rId31"/>
    <p:sldId id="523" r:id="rId32"/>
    <p:sldId id="514" r:id="rId33"/>
    <p:sldId id="429" r:id="rId34"/>
    <p:sldId id="399"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varScale="1">
        <p:scale>
          <a:sx n="96" d="100"/>
          <a:sy n="96" d="100"/>
        </p:scale>
        <p:origin x="84" y="51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3-0000-usdot-v2x-communciations-rfc-ieee-802-comments.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9/18-19-0008-05-0000-usdot-v2x-communciations-rfc-ieee-802-comments.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159-07-0000-fcc-gn-18-357-5gaa-waiver-ieee-802-comments.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9/18-19-0014-03-0000-comments-to-acma-on-proposed-updates-to-class-licensing-arrangements.doc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9/18-19-0014-04-0000-comments-to-acma-on-proposed-updates-to-class-licensing-arrangements.doc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www.soumu.go.jp/menu_news/s-news/02kiban12_04000238.html"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13-00-0000-minutes-31ja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79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0" TargetMode="External"/><Relationship Id="rId5" Type="http://schemas.openxmlformats.org/officeDocument/2006/relationships/hyperlink" Target="http://portal.etsi.org/webapp/MeetingCalendar/MeetingDetails.asp?m_id=35801"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729&amp;SubTB=729"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07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7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4550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Unofficial extension to 24 Feb 19. </a:t>
            </a:r>
          </a:p>
          <a:p>
            <a:pPr lvl="1">
              <a:spcBef>
                <a:spcPts val="0"/>
              </a:spcBef>
              <a:buFont typeface="Arial" panose="020B0604020202020204" pitchFamily="34" charset="0"/>
              <a:buChar char="•"/>
            </a:pPr>
            <a:r>
              <a:rPr lang="en-US" sz="1200" b="0" dirty="0">
                <a:hlinkClick r:id="rId2"/>
              </a:rPr>
              <a:t>https://www.federalregister.gov/documents/2018/12/26/2018-27785/notice-of-request-for-comments-v2x-communications?utm_campaign=subscription%20mailing%20list&amp;utm_source=federalregister.gov&amp;utm_medium=email</a:t>
            </a:r>
            <a:r>
              <a:rPr lang="en-US" sz="1200" b="0" dirty="0"/>
              <a:t> </a:t>
            </a: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24 Feb 19, need to approve by teleconference on 14 Feb 19.  </a:t>
            </a:r>
          </a:p>
          <a:p>
            <a:pPr lvl="1">
              <a:spcBef>
                <a:spcPts val="0"/>
              </a:spcBef>
              <a:buFont typeface="Arial" panose="020B0604020202020204" pitchFamily="34" charset="0"/>
              <a:buChar char="•"/>
            </a:pPr>
            <a:r>
              <a:rPr lang="en-US" altLang="en-US" sz="1600" dirty="0">
                <a:solidFill>
                  <a:schemeClr val="tx1"/>
                </a:solidFill>
              </a:rPr>
              <a:t>We have 1 teleconferences to finish, 14 Feb.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Next Ad Hoc:   Monday 11Feb., 16:00et/13:00pt.</a:t>
            </a:r>
          </a:p>
          <a:p>
            <a:pPr>
              <a:spcBef>
                <a:spcPts val="0"/>
              </a:spcBef>
              <a:buFont typeface="Arial" panose="020B0604020202020204" pitchFamily="34" charset="0"/>
              <a:buChar char="•"/>
            </a:pPr>
            <a:r>
              <a:rPr lang="en-US" altLang="en-US" sz="1800" dirty="0">
                <a:solidFill>
                  <a:schemeClr val="tx1"/>
                </a:solidFill>
              </a:rPr>
              <a:t>And will do a place holder Ad Hoc for next Wednesday,  13Feb., 17:00et/14:00pt.</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Worked on the draft comments (or latest rev.): </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https://mentor.ieee.org/802.18/dcn/19/18-19-0008-03-0000-usdot-v2x-communciations-rfc-ieee-802-comments.docx</a:t>
            </a:r>
            <a:r>
              <a:rPr lang="en-US" altLang="en-US" sz="1600" dirty="0">
                <a:solidFill>
                  <a:schemeClr val="tx1"/>
                </a:solidFill>
              </a:rPr>
              <a:t> </a:t>
            </a:r>
            <a:endParaRPr lang="en-US" altLang="en-US" sz="2000" dirty="0">
              <a:solidFill>
                <a:schemeClr val="tx1"/>
              </a:solidFill>
            </a:endParaRPr>
          </a:p>
          <a:p>
            <a:pPr marL="0" indent="0">
              <a:spcBef>
                <a:spcPts val="0"/>
              </a:spcBef>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273050"/>
          </a:xfrm>
        </p:spPr>
        <p:txBody>
          <a:bodyPr/>
          <a:lstStyle/>
          <a:p>
            <a:pPr>
              <a:spcBef>
                <a:spcPts val="0"/>
              </a:spcBef>
            </a:pPr>
            <a:r>
              <a:rPr lang="en-US" sz="2400" dirty="0"/>
              <a:t>U.S. DoT RFC on V2X Ad Hoc and today </a:t>
            </a:r>
            <a:r>
              <a:rPr lang="en-US" sz="1400" dirty="0"/>
              <a:t>-2 of 2</a:t>
            </a:r>
            <a:endParaRPr lang="en-US" sz="2400" dirty="0"/>
          </a:p>
        </p:txBody>
      </p:sp>
      <p:sp>
        <p:nvSpPr>
          <p:cNvPr id="3" name="Content Placeholder 2"/>
          <p:cNvSpPr>
            <a:spLocks noGrp="1"/>
          </p:cNvSpPr>
          <p:nvPr>
            <p:ph idx="1"/>
          </p:nvPr>
        </p:nvSpPr>
        <p:spPr>
          <a:xfrm>
            <a:off x="609601" y="985081"/>
            <a:ext cx="8077200" cy="5410200"/>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lvl="1">
              <a:spcBef>
                <a:spcPts val="0"/>
              </a:spcBef>
              <a:buFont typeface="Arial" panose="020B0604020202020204" pitchFamily="34" charset="0"/>
              <a:buChar char="•"/>
            </a:pPr>
            <a:r>
              <a:rPr lang="en-US" altLang="en-US" sz="1800" dirty="0"/>
              <a:t>Remember this is just an RFC now, the NPRM is later that we can comment on also. </a:t>
            </a:r>
          </a:p>
          <a:p>
            <a:pPr lvl="1">
              <a:spcBef>
                <a:spcPts val="0"/>
              </a:spcBef>
              <a:buFont typeface="Arial" panose="020B0604020202020204" pitchFamily="34" charset="0"/>
              <a:buChar char="•"/>
            </a:pPr>
            <a:r>
              <a:rPr lang="en-US" altLang="en-US" sz="1800" dirty="0"/>
              <a:t>So it is okay to focus on the questions/answers we have and let some go.</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solidFill>
                  <a:srgbClr val="FF0000"/>
                </a:solidFill>
              </a:rPr>
              <a:t>However, if anyone can help with some questions, additional text or even edits to the text already, would make our comments that much better.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7740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RFC on V2X Comments </a:t>
            </a:r>
            <a:r>
              <a:rPr lang="en-US" sz="1400" dirty="0"/>
              <a:t>-</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1800" dirty="0">
                <a:solidFill>
                  <a:schemeClr val="bg1">
                    <a:lumMod val="65000"/>
                  </a:schemeClr>
                </a:solidFill>
              </a:rPr>
              <a:t>(place holder slide, if needed for notes…,) </a:t>
            </a:r>
          </a:p>
          <a:p>
            <a:pPr marL="365760" indent="-365760">
              <a:spcBef>
                <a:spcPts val="0"/>
              </a:spcBef>
              <a:buFont typeface="Arial" panose="020B0604020202020204" pitchFamily="34" charset="0"/>
              <a:buChar char="•"/>
            </a:pPr>
            <a:r>
              <a:rPr lang="en-US" altLang="en-US" sz="1800" dirty="0">
                <a:solidFill>
                  <a:schemeClr val="tx1"/>
                </a:solidFill>
              </a:rPr>
              <a:t> </a:t>
            </a:r>
          </a:p>
          <a:p>
            <a:pPr marL="365760" indent="-365760">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a:t>
            </a:r>
            <a:r>
              <a:rPr lang="en-US" altLang="en-US" sz="1600" b="0" dirty="0">
                <a:solidFill>
                  <a:schemeClr val="tx1"/>
                </a:solidFill>
                <a:highlight>
                  <a:srgbClr val="FFFF00"/>
                </a:highlight>
                <a:hlinkClick r:id="rId2"/>
              </a:rPr>
              <a:t>06</a:t>
            </a:r>
            <a:r>
              <a:rPr lang="en-US" altLang="en-US" sz="1600" b="0" dirty="0">
                <a:solidFill>
                  <a:schemeClr val="tx1"/>
                </a:solidFill>
                <a:hlinkClick r:id="rId2"/>
              </a:rPr>
              <a:t>-0000-usdot-v2x-communciations-rfc-ieee-802-comments.docx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FCC on or before </a:t>
            </a:r>
            <a:r>
              <a:rPr lang="en-US" altLang="en-US" sz="1600" b="0" kern="0" dirty="0">
                <a:solidFill>
                  <a:schemeClr val="tx1"/>
                </a:solidFill>
              </a:rPr>
              <a:t>24 February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lvl="1"/>
            <a:endParaRPr lang="en-US" altLang="en-US" b="1" kern="0" dirty="0">
              <a:solidFill>
                <a:schemeClr val="tx1"/>
              </a:solidFill>
            </a:endParaRP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Motion 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90651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References that could be sited in DoT comments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EC Draft Law on Vehicle Communications</a:t>
            </a:r>
          </a:p>
          <a:p>
            <a:pPr marL="685800" lvl="1">
              <a:buFont typeface="Arial" panose="020B0604020202020204" pitchFamily="34" charset="0"/>
              <a:buChar char="•"/>
            </a:pPr>
            <a:r>
              <a:rPr lang="en-US" dirty="0">
                <a:solidFill>
                  <a:schemeClr val="tx1"/>
                </a:solidFill>
              </a:rPr>
              <a:t>Communication standards for connected and autonomous vehicles; </a:t>
            </a:r>
          </a:p>
          <a:p>
            <a:pPr marL="685800" lvl="1">
              <a:buFont typeface="Arial" panose="020B0604020202020204" pitchFamily="34" charset="0"/>
              <a:buChar char="•"/>
            </a:pPr>
            <a:r>
              <a:rPr lang="en-US" altLang="en-US" dirty="0">
                <a:solidFill>
                  <a:schemeClr val="tx1"/>
                </a:solidFill>
              </a:rPr>
              <a:t>Feedback due 08 Feb., RR TAG did not plan to feedback.  </a:t>
            </a:r>
          </a:p>
          <a:p>
            <a:pPr marL="685800" lvl="1">
              <a:buFont typeface="Arial" panose="020B0604020202020204" pitchFamily="34" charset="0"/>
              <a:buChar char="•"/>
            </a:pPr>
            <a:r>
              <a:rPr lang="en-US" u="sng" dirty="0">
                <a:solidFill>
                  <a:schemeClr val="tx1"/>
                </a:solidFill>
                <a:hlinkClick r:id="rId2">
                  <a:extLst>
                    <a:ext uri="{A12FA001-AC4F-418D-AE19-62706E023703}">
                      <ahyp:hlinkClr xmlns:ahyp="http://schemas.microsoft.com/office/drawing/2018/hyperlinkcolor" val="tx"/>
                    </a:ext>
                  </a:extLst>
                </a:hlinkClick>
              </a:rPr>
              <a:t>https://ec.europa.eu/info/law/better-regulation/initiatives/ares-2017-2592333_en#isc-2018-08207</a:t>
            </a:r>
            <a:endParaRPr lang="en-US" dirty="0">
              <a:solidFill>
                <a:schemeClr val="tx1"/>
              </a:solidFill>
            </a:endParaRPr>
          </a:p>
          <a:p>
            <a:pPr marL="685800" lvl="1">
              <a:buFont typeface="Arial" panose="020B0604020202020204" pitchFamily="34" charset="0"/>
              <a:buChar char="•"/>
            </a:pPr>
            <a:r>
              <a:rPr lang="en-US" altLang="en-US" dirty="0">
                <a:solidFill>
                  <a:schemeClr val="tx1"/>
                </a:solidFill>
              </a:rPr>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Additional reference that may have some inputs is our comments on the 5GAA waiver request. </a:t>
            </a:r>
          </a:p>
          <a:p>
            <a:pPr marL="685800" lvl="1">
              <a:buFont typeface="Arial" panose="020B0604020202020204" pitchFamily="34" charset="0"/>
              <a:buChar char="•"/>
            </a:pPr>
            <a:r>
              <a:rPr lang="en-US" altLang="en-US" sz="1600" dirty="0">
                <a:hlinkClick r:id="rId3"/>
              </a:rPr>
              <a:t>https://mentor.ieee.org/802.18/dcn/18/18-18-0159-07-0000-fcc-gn-18-357-5gaa-waiver-ieee-802-comments.docx</a:t>
            </a:r>
            <a:r>
              <a:rPr lang="en-US" altLang="en-US" sz="1600" dirty="0"/>
              <a:t>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 </a:t>
            </a:r>
            <a:r>
              <a:rPr lang="en-AU" sz="1200" dirty="0"/>
              <a:t>-1 of 2</a:t>
            </a:r>
            <a:r>
              <a:rPr lang="en-AU" sz="20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400" u="sng" dirty="0"/>
              <a:t>Additional from what was sent to 802.18 list server: </a:t>
            </a:r>
          </a:p>
          <a:p>
            <a:r>
              <a:rPr lang="en-US" sz="1400" dirty="0"/>
              <a:t>[2] adding new arrangements for "All transmitters" in the 57-64 GHz band.</a:t>
            </a:r>
          </a:p>
          <a:p>
            <a:r>
              <a:rPr lang="en-US" sz="1400" dirty="0"/>
              <a:t>[3] revising arrangements for underground transmitters in certain bands supporting fixed and mobile services between 70-520 MHz.</a:t>
            </a:r>
          </a:p>
          <a:p>
            <a:r>
              <a:rPr lang="en-US" sz="1400" dirty="0"/>
              <a:t>[4] adding support for higher power radiodetermination transmitters i.e. radars operating in the 76-77 GHz frequency band [5] adding support for ground and wall penetration radar as adjunct to current apparatus licence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400" u="sng" dirty="0"/>
              <a:t>And further inputs from members:</a:t>
            </a:r>
          </a:p>
          <a:p>
            <a:pPr lvl="1">
              <a:buFont typeface="Arial" panose="020B0604020202020204" pitchFamily="34" charset="0"/>
              <a:buChar char="•"/>
            </a:pPr>
            <a:r>
              <a:rPr lang="en-US" sz="1400" b="1" dirty="0"/>
              <a:t>Proposed UWB rules look to be positive.</a:t>
            </a:r>
          </a:p>
          <a:p>
            <a:pPr lvl="1">
              <a:buFont typeface="Arial" panose="020B0604020202020204" pitchFamily="34" charset="0"/>
              <a:buChar char="•"/>
            </a:pPr>
            <a:r>
              <a:rPr lang="en-US" sz="1400" b="1" dirty="0"/>
              <a:t>Supporting the mmWave band expansion, considering both 802.11 and </a:t>
            </a:r>
            <a:br>
              <a:rPr lang="en-US" sz="1400" b="1" dirty="0"/>
            </a:br>
            <a:r>
              <a:rPr lang="en-US" sz="1400" b="1" dirty="0"/>
              <a:t>802.15.3 systems are being implemented and deployed which the expanded </a:t>
            </a:r>
            <a:br>
              <a:rPr lang="en-US" sz="1400" b="1" dirty="0"/>
            </a:br>
            <a:r>
              <a:rPr lang="en-US" sz="1400" b="1" dirty="0"/>
              <a:t>60 GHz band.</a:t>
            </a:r>
          </a:p>
          <a:p>
            <a:pPr lvl="1">
              <a:buFont typeface="Arial" panose="020B0604020202020204" pitchFamily="34" charset="0"/>
              <a:buChar char="•"/>
            </a:pPr>
            <a:r>
              <a:rPr lang="en-US" sz="1400" b="1" dirty="0"/>
              <a:t>May also want to look at [2] above to see if there are any negative impacts on the 802.11 and 802.15.3 mmWave based systems.</a:t>
            </a: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Comments are well on the way, very good shape thanks to a member.</a:t>
            </a:r>
          </a:p>
          <a:p>
            <a:pPr lvl="1">
              <a:buFont typeface="Arial" panose="020B0604020202020204" pitchFamily="34" charset="0"/>
              <a:buChar char="•"/>
            </a:pPr>
            <a:r>
              <a:rPr lang="en-US" altLang="en-US" sz="1400" dirty="0">
                <a:solidFill>
                  <a:schemeClr val="tx1"/>
                </a:solidFill>
              </a:rPr>
              <a:t>An 802.15 member will still look at adding about </a:t>
            </a:r>
            <a:r>
              <a:rPr lang="en-US" altLang="en-US" sz="1400" dirty="0">
                <a:solidFill>
                  <a:srgbClr val="00B0F0"/>
                </a:solidFill>
              </a:rPr>
              <a:t>802.15.3 to make stronger.</a:t>
            </a:r>
            <a:r>
              <a:rPr lang="en-US" altLang="en-US" sz="1400" dirty="0">
                <a:solidFill>
                  <a:schemeClr val="tx1"/>
                </a:solidFill>
              </a:rPr>
              <a:t> </a:t>
            </a:r>
          </a:p>
          <a:p>
            <a:pPr>
              <a:buFont typeface="Arial" panose="020B0604020202020204" pitchFamily="34" charset="0"/>
              <a:buChar char="•"/>
            </a:pPr>
            <a:r>
              <a:rPr lang="en-US" sz="1800" dirty="0">
                <a:hlinkClick r:id="rId2"/>
              </a:rPr>
              <a:t>https://mentor.ieee.org/802.18/dcn/19/18-19-0014-03-0000-comments-to-acma-on-proposed-updates-to-class-licensing-arrangements.docx</a:t>
            </a:r>
            <a:r>
              <a:rPr lang="en-US" sz="1800" dirty="0"/>
              <a:t>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2000" dirty="0">
                <a:solidFill>
                  <a:schemeClr val="tx1"/>
                </a:solidFill>
              </a:rPr>
              <a:t>To meet 22 Feb 19, need to approve by teleconference on 14 Feb 19.  </a:t>
            </a:r>
          </a:p>
          <a:p>
            <a:pPr lvl="1">
              <a:spcBef>
                <a:spcPts val="0"/>
              </a:spcBef>
              <a:buFont typeface="Arial" panose="020B0604020202020204" pitchFamily="34" charset="0"/>
              <a:buChar char="•"/>
            </a:pPr>
            <a:r>
              <a:rPr lang="en-US" altLang="en-US" sz="1800" dirty="0">
                <a:solidFill>
                  <a:schemeClr val="tx1"/>
                </a:solidFill>
              </a:rPr>
              <a:t>We have 1 teleconference to finish, 14 Feb. </a:t>
            </a:r>
          </a:p>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https://mentor.ieee.org/802.18/dcn/19/18-19-0014-</a:t>
            </a:r>
            <a:r>
              <a:rPr lang="en-US" sz="1600" dirty="0">
                <a:highlight>
                  <a:srgbClr val="FFFF00"/>
                </a:highlight>
                <a:hlinkClick r:id="rId2"/>
              </a:rPr>
              <a:t>05</a:t>
            </a:r>
            <a:r>
              <a:rPr lang="en-US" sz="1600" dirty="0">
                <a:hlinkClick r:id="rId2"/>
              </a:rPr>
              <a:t>-0000-comments-to-acma-on-proposed-updates-to-class-licensing-arrangements.docx</a:t>
            </a:r>
            <a:r>
              <a:rPr lang="en-US" sz="1600" dirty="0"/>
              <a:t> </a:t>
            </a:r>
            <a:r>
              <a:rPr lang="en-US" altLang="en-US" sz="1600" b="0" dirty="0">
                <a:solidFill>
                  <a:schemeClr val="tx1"/>
                </a:solidFill>
              </a:rPr>
              <a:t> </a:t>
            </a:r>
            <a:r>
              <a:rPr lang="en-US" sz="1600" b="0" kern="0" dirty="0"/>
              <a:t>to ACMA’s </a:t>
            </a:r>
            <a:r>
              <a:rPr lang="en-US" sz="1600" b="0" dirty="0"/>
              <a:t>IFC 45/2018 Class licensing updates consultation</a:t>
            </a:r>
            <a:r>
              <a:rPr lang="en-US" sz="1600" b="0" kern="0" dirty="0"/>
              <a:t>. With the chair of 802.18 to have editorial privileges and send to the EC for review/approval and submission to the FCC on or before 21 February</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marL="800100" lvl="1" indent="-342900">
              <a:buFont typeface="Wingdings" panose="05000000000000000000" pitchFamily="2" charset="2"/>
              <a:buChar char="v"/>
            </a:pPr>
            <a:r>
              <a:rPr lang="en-US" altLang="en-US" b="1" kern="0" dirty="0">
                <a:solidFill>
                  <a:schemeClr val="tx1"/>
                </a:solidFill>
              </a:rPr>
              <a:t>Motion on hold for now.</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2000" dirty="0"/>
              <a:t>Japan MIC has recently started a consultation on its report related to the high efficiency wireless LAN, including the possibility of opening channel 144 for unlicensed  operation.</a:t>
            </a:r>
          </a:p>
          <a:p>
            <a:pPr lvl="1">
              <a:buFont typeface="Arial" panose="020B0604020202020204" pitchFamily="34" charset="0"/>
              <a:buChar char="•"/>
            </a:pPr>
            <a:r>
              <a:rPr lang="en-US" sz="1800" dirty="0"/>
              <a:t>For details, please refer to: </a:t>
            </a:r>
            <a:r>
              <a:rPr lang="en-US" sz="1800" u="sng" dirty="0">
                <a:hlinkClick r:id="rId2"/>
              </a:rPr>
              <a:t>http://www.soumu.go.jp/menu_news/s-news/02kiban12_04000238.html</a:t>
            </a:r>
            <a:endParaRPr lang="en-US" sz="1800" dirty="0"/>
          </a:p>
          <a:p>
            <a:pPr lvl="1">
              <a:buFont typeface="Arial" panose="020B0604020202020204" pitchFamily="34" charset="0"/>
              <a:buChar char="•"/>
            </a:pPr>
            <a:r>
              <a:rPr lang="en-US" sz="1800" dirty="0"/>
              <a:t>The comment submission deadline is February 21, 2019.</a:t>
            </a:r>
          </a:p>
          <a:p>
            <a:pPr lvl="1">
              <a:buFont typeface="Arial" panose="020B0604020202020204" pitchFamily="34" charset="0"/>
              <a:buChar char="•"/>
            </a:pPr>
            <a:r>
              <a:rPr lang="en-US" sz="1800" dirty="0"/>
              <a:t>The major changes proposed other than adding channel 144 are as follows: </a:t>
            </a:r>
          </a:p>
          <a:p>
            <a:pPr lvl="1">
              <a:buFont typeface="Arial" panose="020B0604020202020204" pitchFamily="34" charset="0"/>
              <a:buChar char="•"/>
            </a:pPr>
            <a:r>
              <a:rPr lang="en-US" sz="1800" dirty="0"/>
              <a:t>The occupancy channel widths will be broadened to support 802.11ax's 20/40/80/160/80+80 MHz channel systems in 5 GHz and 40 MHz channel system in 2.4 GHz. </a:t>
            </a:r>
          </a:p>
          <a:p>
            <a:pPr lvl="1">
              <a:buFont typeface="Arial" panose="020B0604020202020204" pitchFamily="34" charset="0"/>
              <a:buChar char="•"/>
            </a:pPr>
            <a:r>
              <a:rPr lang="en-US" sz="1800" dirty="0"/>
              <a:t>The 4 ms second rule in 5 GHz band will be extended to 8 ms. </a:t>
            </a:r>
          </a:p>
          <a:p>
            <a:pPr lvl="1">
              <a:buFont typeface="Arial" panose="020B0604020202020204" pitchFamily="34" charset="0"/>
              <a:buChar char="•"/>
            </a:pPr>
            <a:r>
              <a:rPr lang="en-US" sz="1800" dirty="0"/>
              <a:t>The 5.3 GHz DFS test is revised.  Note: There is a possibility of </a:t>
            </a:r>
            <a:r>
              <a:rPr lang="en-US" sz="1800" b="1" u="sng" dirty="0"/>
              <a:t>revising</a:t>
            </a:r>
            <a:r>
              <a:rPr lang="en-US" sz="1800" dirty="0"/>
              <a:t> the radar patterns described in the report. </a:t>
            </a:r>
          </a:p>
          <a:p>
            <a:pPr lvl="1">
              <a:buFont typeface="Arial" panose="020B0604020202020204" pitchFamily="34" charset="0"/>
              <a:buChar char="•"/>
            </a:pPr>
            <a:r>
              <a:rPr lang="en-US" sz="1800" dirty="0"/>
              <a:t>It is planned to take effect this summer. </a:t>
            </a:r>
          </a:p>
          <a:p>
            <a:pPr marL="0" indent="0"/>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night before calls.) </a:t>
            </a:r>
          </a:p>
          <a:p>
            <a:pPr lvl="1">
              <a:buFont typeface="Arial" panose="020B0604020202020204" pitchFamily="34" charset="0"/>
              <a:buChar char="•"/>
            </a:pPr>
            <a:r>
              <a:rPr lang="en-US" sz="1600" dirty="0">
                <a:solidFill>
                  <a:srgbClr val="00B0F0"/>
                </a:solidFill>
              </a:rPr>
              <a:t>Chair will set up another Ad Hoc on Wednesday, watch </a:t>
            </a:r>
            <a:r>
              <a:rPr lang="en-US" sz="1600">
                <a:solidFill>
                  <a:srgbClr val="00B0F0"/>
                </a:solidFill>
              </a:rPr>
              <a:t>for updates.  </a:t>
            </a:r>
          </a:p>
          <a:p>
            <a:pPr marL="457200" lvl="1" indent="0"/>
            <a:endParaRPr lang="en-US" sz="1600" dirty="0">
              <a:solidFill>
                <a:srgbClr val="00B0F0"/>
              </a:solidFill>
            </a:endParaRPr>
          </a:p>
          <a:p>
            <a:pPr>
              <a:buFont typeface="Arial" panose="020B0604020202020204" pitchFamily="34" charset="0"/>
              <a:buChar char="•"/>
            </a:pPr>
            <a:r>
              <a:rPr lang="en-US" sz="2000" dirty="0">
                <a:solidFill>
                  <a:srgbClr val="00B0F0"/>
                </a:solidFill>
              </a:rPr>
              <a:t>Send in comment text on ACMA’s Consultation (Best by night before calls.)</a:t>
            </a:r>
            <a:endParaRPr lang="en-US" sz="2000" b="0" dirty="0"/>
          </a:p>
          <a:p>
            <a:pPr lvl="1">
              <a:buFont typeface="Arial" panose="020B0604020202020204" pitchFamily="34" charset="0"/>
              <a:buChar char="•"/>
            </a:pPr>
            <a:r>
              <a:rPr lang="en-US" sz="1800" dirty="0"/>
              <a:t>In particular assigned out to get some 802.15.3 info to the author.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3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tx1"/>
                </a:solidFill>
              </a:rPr>
              <a:t>None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14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15:57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solidFill>
                  <a:schemeClr val="bg1">
                    <a:lumMod val="75000"/>
                  </a:schemeClr>
                </a:solidFill>
              </a:rPr>
              <a:t>Motion:</a:t>
            </a:r>
            <a:r>
              <a:rPr lang="en-US" altLang="en-US" sz="1600" dirty="0">
                <a:solidFill>
                  <a:schemeClr val="bg1">
                    <a:lumMod val="75000"/>
                  </a:schemeClr>
                </a:solidFill>
              </a:rPr>
              <a:t> To approve the minutes from the IEEE 802.18 ad hoc teleconference 06 February 2019 in document: _______ P</a:t>
            </a:r>
            <a:r>
              <a:rPr lang="en-US" altLang="en-US" sz="1600" b="1" dirty="0">
                <a:solidFill>
                  <a:schemeClr val="bg1">
                    <a:lumMod val="75000"/>
                  </a:schemeClr>
                </a:solidFill>
              </a:rPr>
              <a:t>osted</a:t>
            </a:r>
            <a:r>
              <a:rPr lang="en-US" altLang="en-US" sz="1600" dirty="0">
                <a:solidFill>
                  <a:schemeClr val="bg1">
                    <a:lumMod val="75000"/>
                  </a:schemeClr>
                </a:solidFill>
              </a:rPr>
              <a:t>: </a:t>
            </a:r>
            <a:r>
              <a:rPr lang="en-US" sz="1600" b="0" dirty="0">
                <a:solidFill>
                  <a:schemeClr val="bg1">
                    <a:lumMod val="75000"/>
                  </a:schemeClr>
                </a:solidFill>
              </a:rPr>
              <a:t>_________</a:t>
            </a:r>
            <a:endParaRPr lang="en-US" sz="1600" dirty="0">
              <a:solidFill>
                <a:schemeClr val="bg1">
                  <a:lumMod val="75000"/>
                </a:schemeClr>
              </a:solidFill>
            </a:endParaRPr>
          </a:p>
          <a:p>
            <a:r>
              <a:rPr lang="en-US" altLang="en-US" sz="1600" b="0" dirty="0">
                <a:solidFill>
                  <a:schemeClr val="bg1">
                    <a:lumMod val="75000"/>
                  </a:schemeClr>
                </a:solidFill>
              </a:rPr>
              <a:t>	</a:t>
            </a:r>
            <a:r>
              <a:rPr lang="en-US" altLang="en-US" sz="1600" dirty="0">
                <a:solidFill>
                  <a:schemeClr val="bg1">
                    <a:lumMod val="75000"/>
                  </a:schemeClr>
                </a:solidFill>
              </a:rPr>
              <a:t>Moved by:  	Peter</a:t>
            </a:r>
          </a:p>
          <a:p>
            <a:r>
              <a:rPr lang="en-US" altLang="en-US" sz="1600" dirty="0">
                <a:solidFill>
                  <a:schemeClr val="bg1">
                    <a:lumMod val="75000"/>
                  </a:schemeClr>
                </a:solidFill>
              </a:rPr>
              <a:t>	Seconded by:	Jay</a:t>
            </a:r>
          </a:p>
          <a:p>
            <a:r>
              <a:rPr lang="en-US" altLang="en-US" sz="1600" b="1" dirty="0">
                <a:solidFill>
                  <a:schemeClr val="bg1">
                    <a:lumMod val="75000"/>
                  </a:schemeClr>
                </a:solidFill>
              </a:rPr>
              <a:t>	Discussion?  </a:t>
            </a:r>
          </a:p>
          <a:p>
            <a:r>
              <a:rPr lang="en-US" altLang="en-US" sz="1600" dirty="0">
                <a:solidFill>
                  <a:schemeClr val="bg1">
                    <a:lumMod val="75000"/>
                  </a:schemeClr>
                </a:solidFill>
              </a:rPr>
              <a:t>	</a:t>
            </a:r>
            <a:r>
              <a:rPr lang="en-US" altLang="en-US" sz="1600" b="1" dirty="0">
                <a:solidFill>
                  <a:schemeClr val="bg1">
                    <a:lumMod val="75000"/>
                  </a:schemeClr>
                </a:solidFill>
              </a:rPr>
              <a:t>Vote:  </a:t>
            </a:r>
            <a:r>
              <a:rPr lang="en-US" altLang="en-US" sz="1600" dirty="0">
                <a:solidFill>
                  <a:schemeClr val="bg1">
                    <a:lumMod val="75000"/>
                  </a:schemeClr>
                </a:solidFill>
              </a:rPr>
              <a:t>Unanimous consent</a:t>
            </a:r>
            <a:endParaRPr lang="en-US" altLang="en-US" dirty="0">
              <a:solidFill>
                <a:schemeClr val="bg1">
                  <a:lumMod val="75000"/>
                </a:schemeClr>
              </a:solidFill>
            </a:endParaRPr>
          </a:p>
          <a:p>
            <a:pPr>
              <a:buFont typeface="Arial" panose="020B0604020202020204" pitchFamily="34" charset="0"/>
              <a:buChar char="•"/>
            </a:pPr>
            <a:r>
              <a:rPr lang="en-US" altLang="en-US" sz="1000" dirty="0">
                <a:solidFill>
                  <a:schemeClr val="bg1">
                    <a:lumMod val="75000"/>
                  </a:schemeClr>
                </a:solidFill>
              </a:rPr>
              <a:t>Does anyone have an interest in being the 802.18 Vice-Chair? </a:t>
            </a:r>
          </a:p>
          <a:p>
            <a:pPr lvl="1">
              <a:buFont typeface="Arial" panose="020B0604020202020204" pitchFamily="34" charset="0"/>
              <a:buChar char="•"/>
            </a:pPr>
            <a:r>
              <a:rPr lang="en-US" altLang="en-US" sz="1000" b="1" dirty="0">
                <a:solidFill>
                  <a:schemeClr val="bg1">
                    <a:lumMod val="75000"/>
                  </a:schemeClr>
                </a:solidFill>
              </a:rPr>
              <a:t>Needs to be a member of the IEEE and also the </a:t>
            </a:r>
            <a:r>
              <a:rPr lang="en-US" altLang="en-US" sz="1000" b="1" dirty="0">
                <a:solidFill>
                  <a:schemeClr val="bg1"/>
                </a:solidFill>
              </a:rPr>
              <a:t>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07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Lepp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07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 input for DoT and ACMA.</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 &gt;&gt; 24 Feb.</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GB" sz="1400" dirty="0"/>
              <a:t>Japan MIC consultation at 5GHz</a:t>
            </a:r>
            <a:endParaRPr lang="en-US" sz="1400" dirty="0"/>
          </a:p>
          <a:p>
            <a:pPr>
              <a:spcBef>
                <a:spcPts val="0"/>
              </a:spcBef>
              <a:buFont typeface="Arial" panose="020B0604020202020204" pitchFamily="34" charset="0"/>
              <a:buChar char="•"/>
            </a:pPr>
            <a:endParaRPr lang="en-US" altLang="en-US" sz="1400" b="0" kern="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a:t>
            </a:r>
          </a:p>
          <a:p>
            <a:r>
              <a:rPr lang="en-US" altLang="en-US" sz="1600" b="1" dirty="0">
                <a:solidFill>
                  <a:schemeClr val="tx1"/>
                </a:solidFill>
              </a:rPr>
              <a:t>		Seconded by:	Hasson</a:t>
            </a:r>
            <a:endParaRPr lang="en-US" altLang="en-US" sz="1600" dirty="0">
              <a:solidFill>
                <a:schemeClr val="tx1"/>
              </a:solidFill>
            </a:endParaRPr>
          </a:p>
          <a:p>
            <a:pPr lvl="1"/>
            <a:r>
              <a:rPr lang="en-US" altLang="en-US" sz="1600" b="1" dirty="0"/>
              <a:t>Discussion?  </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31 January 2019 in document: </a:t>
            </a:r>
            <a:r>
              <a:rPr lang="en-US" altLang="en-US" sz="1600" dirty="0">
                <a:hlinkClick r:id="rId2"/>
              </a:rPr>
              <a:t>https://mentor.ieee.org/802.18/dcn/19/18-19-0013-00-0000-minutes-31jan19-rrtag-teleconference.docx</a:t>
            </a:r>
            <a:r>
              <a:rPr lang="en-US" altLang="en-US" sz="1600" dirty="0"/>
              <a:t>   </a:t>
            </a:r>
            <a:r>
              <a:rPr lang="en-US" altLang="en-US" sz="1600" b="1" dirty="0"/>
              <a:t>Posted</a:t>
            </a:r>
            <a:r>
              <a:rPr lang="en-US" altLang="en-US" sz="1600" dirty="0"/>
              <a:t>: </a:t>
            </a:r>
            <a:r>
              <a:rPr lang="en-US" altLang="en-US" sz="1800" dirty="0"/>
              <a:t>  </a:t>
            </a:r>
            <a:r>
              <a:rPr lang="en-US" sz="1800" b="0" dirty="0"/>
              <a:t>01-Feb-2019 09:47:29 ET</a:t>
            </a:r>
            <a:r>
              <a:rPr lang="en-US" altLang="en-US" sz="1600" b="0" dirty="0"/>
              <a:t>	</a:t>
            </a:r>
          </a:p>
          <a:p>
            <a:pPr>
              <a:buFont typeface="Arial" panose="020B0604020202020204" pitchFamily="34" charset="0"/>
              <a:buChar char="•"/>
            </a:pPr>
            <a:r>
              <a:rPr lang="en-US" altLang="en-US" sz="1600" dirty="0">
                <a:solidFill>
                  <a:schemeClr val="tx1"/>
                </a:solidFill>
              </a:rPr>
              <a:t>Moved by:  	Jay</a:t>
            </a:r>
            <a:endParaRPr lang="en-US" altLang="en-US" sz="1600" dirty="0">
              <a:solidFill>
                <a:schemeClr val="bg1">
                  <a:lumMod val="75000"/>
                </a:schemeClr>
              </a:solidFill>
            </a:endParaRPr>
          </a:p>
          <a:p>
            <a:r>
              <a:rPr lang="en-US" altLang="en-US" sz="1600" dirty="0">
                <a:solidFill>
                  <a:schemeClr val="tx1"/>
                </a:solidFill>
              </a:rPr>
              <a:t>	Seconded by:	Stuart </a:t>
            </a:r>
            <a:endParaRPr lang="en-US" altLang="en-US" sz="1600" dirty="0">
              <a:solidFill>
                <a:schemeClr val="bg1">
                  <a:lumMod val="75000"/>
                </a:schemeClr>
              </a:solidFill>
            </a:endParaRP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For the notes, no one available for Ad Hoc yesterday, 06 Feb, so no minutes. </a:t>
            </a:r>
            <a:endParaRPr lang="en-US" altLang="en-US"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07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r>
              <a:rPr lang="en-US" sz="1600" dirty="0">
                <a:solidFill>
                  <a:schemeClr val="tx1"/>
                </a:solidFill>
              </a:rPr>
              <a:t>Call: 29 Jan: </a:t>
            </a:r>
            <a:r>
              <a:rPr lang="en-US" sz="1600" dirty="0">
                <a:hlinkClick r:id="rId5"/>
              </a:rPr>
              <a:t>Paused COT in EN 301 893</a:t>
            </a:r>
            <a:endParaRPr lang="en-US" sz="1600" dirty="0"/>
          </a:p>
          <a:p>
            <a:pPr lvl="1">
              <a:spcBef>
                <a:spcPts val="0"/>
              </a:spcBef>
              <a:buFont typeface="Arial" panose="020B0604020202020204" pitchFamily="34" charset="0"/>
              <a:buChar char="•"/>
            </a:pPr>
            <a:r>
              <a:rPr lang="en-US" sz="1600" dirty="0">
                <a:solidFill>
                  <a:schemeClr val="tx1"/>
                </a:solidFill>
              </a:rPr>
              <a:t>Call: 30 Jan: </a:t>
            </a:r>
            <a:r>
              <a:rPr lang="nl-NL" sz="1600" dirty="0">
                <a:hlinkClick r:id="rId6"/>
              </a:rPr>
              <a:t>RX Req. in EN 301 893</a:t>
            </a:r>
            <a:r>
              <a:rPr lang="nl-NL" sz="1600" dirty="0"/>
              <a:t> </a:t>
            </a:r>
          </a:p>
          <a:p>
            <a:pPr lvl="2">
              <a:spcBef>
                <a:spcPts val="0"/>
              </a:spcBef>
              <a:buFont typeface="Arial" panose="020B0604020202020204" pitchFamily="34" charset="0"/>
              <a:buChar char="•"/>
            </a:pPr>
            <a:r>
              <a:rPr lang="nl-NL" sz="1600" dirty="0"/>
              <a:t>Good progress on the Rx Req., see posted document (19) 000010r3.</a:t>
            </a:r>
          </a:p>
          <a:p>
            <a:pPr lvl="1">
              <a:spcBef>
                <a:spcPts val="0"/>
              </a:spcBef>
              <a:buFont typeface="Arial" panose="020B0604020202020204" pitchFamily="34" charset="0"/>
              <a:buChar char="•"/>
            </a:pPr>
            <a:r>
              <a:rPr lang="nl-NL" sz="1800" dirty="0"/>
              <a:t>Call: 01 Feb: </a:t>
            </a:r>
            <a:r>
              <a:rPr lang="nl-NL" sz="1800" dirty="0">
                <a:hlinkClick r:id="rId7"/>
              </a:rPr>
              <a:t>5.8 GHz in EN 301 893</a:t>
            </a:r>
            <a:endParaRPr lang="nl-NL" sz="1800" dirty="0"/>
          </a:p>
          <a:p>
            <a:pPr lvl="2">
              <a:spcBef>
                <a:spcPts val="0"/>
              </a:spcBef>
              <a:buFont typeface="Arial" panose="020B0604020202020204" pitchFamily="34" charset="0"/>
              <a:buChar char="•"/>
            </a:pPr>
            <a:r>
              <a:rPr lang="nl-NL" sz="1600" dirty="0"/>
              <a:t>Standard now modularized for adding other bands; 5.8 GHz band now,  next could be a 6 GHz band. </a:t>
            </a:r>
          </a:p>
          <a:p>
            <a:pPr lvl="3">
              <a:spcBef>
                <a:spcPts val="0"/>
              </a:spcBef>
              <a:buFont typeface="Arial" panose="020B0604020202020204" pitchFamily="34" charset="0"/>
              <a:buChar char="•"/>
            </a:pPr>
            <a:r>
              <a:rPr lang="nl-NL" dirty="0"/>
              <a:t>This will speed up to have a HS for the additional bands. </a:t>
            </a:r>
          </a:p>
          <a:p>
            <a:pPr lvl="2">
              <a:spcBef>
                <a:spcPts val="0"/>
              </a:spcBef>
              <a:buFont typeface="Arial" panose="020B0604020202020204" pitchFamily="34" charset="0"/>
              <a:buChar char="•"/>
            </a:pPr>
            <a:r>
              <a:rPr lang="nl-NL" sz="1600" dirty="0"/>
              <a:t>New draft 2.1.12 is available. </a:t>
            </a:r>
            <a:endParaRPr lang="nl-NL" sz="14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8"/>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9"/>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Report is in Administrations consultation, </a:t>
            </a:r>
          </a:p>
          <a:p>
            <a:pPr lvl="1">
              <a:buFont typeface="Arial" panose="020B0604020202020204" pitchFamily="34" charset="0"/>
              <a:buChar char="•"/>
            </a:pPr>
            <a:r>
              <a:rPr lang="en-US" sz="1800" dirty="0">
                <a:solidFill>
                  <a:schemeClr val="tx1"/>
                </a:solidFill>
              </a:rPr>
              <a:t>Public consultation starts 14 Feb, its due date move up to 01 April.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call #4.2, 11 Feb;  next meeting #5, 26 Apr, Copenhagen</a:t>
            </a:r>
          </a:p>
          <a:p>
            <a:pPr lvl="1">
              <a:buFont typeface="Arial" panose="020B0604020202020204" pitchFamily="34" charset="0"/>
              <a:buChar char="•"/>
            </a:pPr>
            <a:r>
              <a:rPr lang="en-US" sz="1800" dirty="0">
                <a:solidFill>
                  <a:schemeClr val="tx1"/>
                </a:solidFill>
              </a:rPr>
              <a:t>Showed their report ‘A’ in WGFM last Monday, much dismay what was chosen to remove the details from the SE 45 report. </a:t>
            </a:r>
          </a:p>
          <a:p>
            <a:pPr lvl="2">
              <a:buFont typeface="Arial" panose="020B0604020202020204" pitchFamily="34" charset="0"/>
              <a:buChar char="•"/>
            </a:pPr>
            <a:r>
              <a:rPr lang="en-US" dirty="0">
                <a:solidFill>
                  <a:schemeClr val="tx1"/>
                </a:solidFill>
              </a:rPr>
              <a:t>A new exec summary for report A is being worked on, on the different contributions on sharing analysis.</a:t>
            </a:r>
          </a:p>
          <a:p>
            <a:pPr lvl="2">
              <a:buFont typeface="Arial" panose="020B0604020202020204" pitchFamily="34" charset="0"/>
              <a:buChar char="•"/>
            </a:pPr>
            <a:r>
              <a:rPr lang="en-US" dirty="0">
                <a:solidFill>
                  <a:schemeClr val="tx1"/>
                </a:solidFill>
              </a:rPr>
              <a:t>The call on 11</a:t>
            </a:r>
            <a:r>
              <a:rPr lang="en-US" baseline="30000" dirty="0">
                <a:solidFill>
                  <a:schemeClr val="tx1"/>
                </a:solidFill>
              </a:rPr>
              <a:t>th</a:t>
            </a:r>
            <a:r>
              <a:rPr lang="en-US" dirty="0">
                <a:solidFill>
                  <a:schemeClr val="tx1"/>
                </a:solidFill>
              </a:rPr>
              <a:t> is last time to make changes before report A moves on. </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18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07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32607</TotalTime>
  <Words>4636</Words>
  <Application>Microsoft Office PowerPoint</Application>
  <PresentationFormat>On-screen Show (4:3)</PresentationFormat>
  <Paragraphs>569</Paragraphs>
  <Slides>34</Slides>
  <Notes>8</Notes>
  <HiddenSlides>1</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3"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U.S. DoT Releases RFC on V2X Communications -1 of 2</vt:lpstr>
      <vt:lpstr>U.S. DoT Releases RFC on V2X Communications -2 of 2</vt:lpstr>
      <vt:lpstr>U.S. DoT RFC on V2X Ad Hoc and today -2 of 2</vt:lpstr>
      <vt:lpstr>U.S. DoT RFC on V2X Comments -</vt:lpstr>
      <vt:lpstr>Motion – DoT RFC on V2X</vt:lpstr>
      <vt:lpstr>References that could be sited in DoT comments</vt:lpstr>
      <vt:lpstr>ACMA - Proposed updates to class licensing arrangements supporting 5G and other technology innovations -1 of 2 </vt:lpstr>
      <vt:lpstr>ACMA - Proposed updates to class licensing arrangements supporting 5G and other technology innovations -2 of 2 </vt:lpstr>
      <vt:lpstr>Motion – ACMA Consultation</vt:lpstr>
      <vt:lpstr>General Discussion Items</vt:lpstr>
      <vt:lpstr>Actions Required</vt:lpstr>
      <vt:lpstr>Any Other Business</vt:lpstr>
      <vt:lpstr>Adjourn</vt:lpstr>
      <vt:lpstr>PowerPoint Presentation</vt:lpstr>
      <vt:lpstr>Administrative – Motions and more</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1186</cp:revision>
  <cp:lastPrinted>1601-01-01T00:00:00Z</cp:lastPrinted>
  <dcterms:created xsi:type="dcterms:W3CDTF">2016-03-03T14:54:45Z</dcterms:created>
  <dcterms:modified xsi:type="dcterms:W3CDTF">2019-02-08T14:14:50Z</dcterms:modified>
</cp:coreProperties>
</file>