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6"/>
  </p:notesMasterIdLst>
  <p:handoutMasterIdLst>
    <p:handoutMasterId r:id="rId37"/>
  </p:handoutMasterIdLst>
  <p:sldIdLst>
    <p:sldId id="256" r:id="rId2"/>
    <p:sldId id="341" r:id="rId3"/>
    <p:sldId id="329" r:id="rId4"/>
    <p:sldId id="330" r:id="rId5"/>
    <p:sldId id="516" r:id="rId6"/>
    <p:sldId id="559" r:id="rId7"/>
    <p:sldId id="517" r:id="rId8"/>
    <p:sldId id="486" r:id="rId9"/>
    <p:sldId id="533" r:id="rId10"/>
    <p:sldId id="537" r:id="rId11"/>
    <p:sldId id="560" r:id="rId12"/>
    <p:sldId id="540" r:id="rId13"/>
    <p:sldId id="556" r:id="rId14"/>
    <p:sldId id="528" r:id="rId15"/>
    <p:sldId id="530" r:id="rId16"/>
    <p:sldId id="532" r:id="rId17"/>
    <p:sldId id="558" r:id="rId18"/>
    <p:sldId id="535" r:id="rId19"/>
    <p:sldId id="524" r:id="rId20"/>
    <p:sldId id="498" r:id="rId21"/>
    <p:sldId id="402" r:id="rId22"/>
    <p:sldId id="403" r:id="rId23"/>
    <p:sldId id="331" r:id="rId24"/>
    <p:sldId id="531" r:id="rId25"/>
    <p:sldId id="525" r:id="rId26"/>
    <p:sldId id="529" r:id="rId27"/>
    <p:sldId id="513" r:id="rId28"/>
    <p:sldId id="527" r:id="rId29"/>
    <p:sldId id="477" r:id="rId30"/>
    <p:sldId id="509" r:id="rId31"/>
    <p:sldId id="523" r:id="rId32"/>
    <p:sldId id="514" r:id="rId33"/>
    <p:sldId id="429" r:id="rId34"/>
    <p:sldId id="399" r:id="rId3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482" autoAdjust="0"/>
    <p:restoredTop sz="96115" autoAdjust="0"/>
  </p:normalViewPr>
  <p:slideViewPr>
    <p:cSldViewPr>
      <p:cViewPr varScale="1">
        <p:scale>
          <a:sx n="125" d="100"/>
          <a:sy n="125" d="100"/>
        </p:scale>
        <p:origin x="138" y="96"/>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0" d="100"/>
          <a:sy n="80" d="100"/>
        </p:scale>
        <p:origin x="2226"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06-Feb-19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5047660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35712570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40198037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15384912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19097746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32122663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07 February 2019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07 February 2019</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07 February 2019</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802.18-19/0017r00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www.transportation.gov/v2x" TargetMode="External"/><Relationship Id="rId2" Type="http://schemas.openxmlformats.org/officeDocument/2006/relationships/hyperlink" Target="https://www.federalregister.gov/documents/2018/12/26/2018-27785/notice-of-request-for-comments-v2x-communications?utm_campaign=subscription%20mailing%20list&amp;utm_source=federalregister.gov&amp;utm_medium=email" TargetMode="External"/><Relationship Id="rId1" Type="http://schemas.openxmlformats.org/officeDocument/2006/relationships/slideLayout" Target="../slideLayouts/slideLayout1.xml"/><Relationship Id="rId4" Type="http://schemas.openxmlformats.org/officeDocument/2006/relationships/hyperlink" Target="https://mentor.ieee.org/802.18/dcn/19/18-19-0008-02-0000-usdot-v2x-communciations-rfc-ieee-802-comments.docx"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8/dcn/19/18-19-0008-05-0000-usdot-v2x-communciations-rfc-ieee-802-comments.docx"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s://urldefense.proofpoint.com/v2/url?u=https-3A__ec.europa.eu_info_law_better-2Dregulation_initiatives_ares-2D2017-2D2592333-5Fen-23isc-2D2018-2D08207&amp;d=DwMFAg&amp;c=pqcuzKEN_84c78MOSc5_fw&amp;r=z8R-nWJ8GIxwjOjNKhEFByb-tZ6XE3GZXWSggNdVo-w&amp;m=IHRKZ4TyKO236Jqb08bEB_oaVJx567dVqQOVMQvZxww&amp;s=YW9ZhMp3aTUzjKhFe_wc7QNOufyElAqclS8eAMVCmPQ&amp;e="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8/dcn/18/18-18-0163-00-0000-consultation-paper-proposed-updates-to-class-licensing-arrangements-supporting-5g-and-other-technology-innovations.docx" TargetMode="External"/><Relationship Id="rId2" Type="http://schemas.openxmlformats.org/officeDocument/2006/relationships/hyperlink" Target="https://www.acma.gov.au/theACMA/class-licensing-updates-supporting-5g-and-other-technology-innovations" TargetMode="External"/><Relationship Id="rId1" Type="http://schemas.openxmlformats.org/officeDocument/2006/relationships/slideLayout" Target="../slideLayouts/slideLayout1.xml"/><Relationship Id="rId5" Type="http://schemas.openxmlformats.org/officeDocument/2006/relationships/hyperlink" Target="https://mentor.ieee.org/802.18/dcn/18/18-18-0165-00-0000-notice-under-subsection-136-radiocommunications-act-1992-proposed-variation-of-lipd-class-licence-2015.docx" TargetMode="External"/><Relationship Id="rId4" Type="http://schemas.openxmlformats.org/officeDocument/2006/relationships/hyperlink" Target="https://mentor.ieee.org/802.18/dcn/18/18-18-0164-00-0000-draft-radiocommunications-low-interference-potential-devices-class-licence-variation-2019-no-1.docx"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8/dcn/19/18-19-0014-01-0000-comments-to-acma-on-proposed-updates-to-class-licensing-arrangements.docx"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8/dcn/19/18-19-0014-02-0000-comments-to-acma-on-proposed-updates-to-class-licensing-arrangements.docx" TargetMode="Externa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hyperlink" Target="http://www.soumu.go.jp/menu_news/s-news/02kiban12_04000238.html"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hyperlink" Target="https://www.cisco.com/c/en/us/solutions/collateral/service-provider/visual-networking-index-vni/white-paper-c11-741490.pdf"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8/dcn/16/18-16-0038-11-0000-teleconference-call-in-info.pptx" TargetMode="Externa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portal.etsi.org/tb.aspx?tbid=442&amp;SubTB=442" TargetMode="External"/><Relationship Id="rId7" Type="http://schemas.openxmlformats.org/officeDocument/2006/relationships/hyperlink" Target="https://ec.europa.eu/growth/single-market/european-standards/harmonised-standards/" TargetMode="External"/><Relationship Id="rId2" Type="http://schemas.openxmlformats.org/officeDocument/2006/relationships/hyperlink" Target="https://portal.etsi.org/tb.aspx?tbid=287&amp;SubTB=287" TargetMode="External"/><Relationship Id="rId1" Type="http://schemas.openxmlformats.org/officeDocument/2006/relationships/slideLayout" Target="../slideLayouts/slideLayout2.xml"/><Relationship Id="rId6" Type="http://schemas.openxmlformats.org/officeDocument/2006/relationships/hyperlink" Target="https://eur-lex.europa.eu/oj/direct-access.html" TargetMode="Externa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18/11-18-1945-01-0ngv-work-breakdown-for-p802-11bd.pptx" TargetMode="Externa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8/dcn/18/18-18-0152-01-0000-5gaa-waiver-to-allow-its-cellular-vehicle-to-everything-c-v2x.docx" TargetMode="External"/><Relationship Id="rId2" Type="http://schemas.openxmlformats.org/officeDocument/2006/relationships/hyperlink" Target="https://ecfsapi.fcc.gov/file/11212224101742/5GAA%20Petition%20for%20Waiver%20-%20Final%2011.21.2018.pdf" TargetMode="Externa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8/dcn/18/18-18-0134-00-0000-developing-a-sustainable-spectrum-strategy-for-america-s-futur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8/dcn/18/18-18-0147-00-0000-ieee-802-draft-press-release-supporting-us-spectrum-strategy.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18/11-18-1386-00-0wng-ngsm-next-generation-spectrum-management.pptx"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hyperlink" Target="https://mentor.ieee.org/802.18/dcn/18/18-18-0060-02-0000-a-future-for-unlicensed-spectrum.pptx" TargetMode="External"/><Relationship Id="rId4" Type="http://schemas.openxmlformats.org/officeDocument/2006/relationships/hyperlink" Target="https://mentor.ieee.org/802-ec/dcn/18/ec-18-0155-00-00EC-push-to-bi-directional-spectrum-sharing.ppt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8/dcn/18/18-18-0140-00-0000-phase-i-testing-of-prototype-u-nii-4-devices.docx"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hyperlink" Target="https://www.fcc.gov/document/fcc-requests-comment-59-ghz-phase-i-testing-data" TargetMode="Externa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8" Type="http://schemas.openxmlformats.org/officeDocument/2006/relationships/hyperlink" Target="https://urldefense.proofpoint.com/v2/url?u=https-3A__docs.fcc.gov_public_attachments_DOC-2D354830A1.txt&amp;d=DwMFaQ&amp;c=pqcuzKEN_84c78MOSc5_fw&amp;r=z8R-nWJ8GIxwjOjNKhEFByb-tZ6XE3GZXWSggNdVo-w&amp;m=QqQYwQBq_lh7H7B6FkxUVdjhBxJ6kAhsNOD-tgjszSk&amp;s=T-gvZk31InU6u7cBPbxLyuxBGKfxWAtrijcq_uwJUT8&amp;e=" TargetMode="External"/><Relationship Id="rId3" Type="http://schemas.openxmlformats.org/officeDocument/2006/relationships/hyperlink" Target="https://urldefense.proofpoint.com/v2/url?u=https-3A__docs.fcc.gov_public_attachments_DOC-2D354831A1.docx&amp;d=DwMFaQ&amp;c=pqcuzKEN_84c78MOSc5_fw&amp;r=z8R-nWJ8GIxwjOjNKhEFByb-tZ6XE3GZXWSggNdVo-w&amp;m=QqQYwQBq_lh7H7B6FkxUVdjhBxJ6kAhsNOD-tgjszSk&amp;s=7xkegpF18AxG6dfOzIMn5AfIOGsUPbvsbnUwQwDq6GU&amp;e=" TargetMode="External"/><Relationship Id="rId7" Type="http://schemas.openxmlformats.org/officeDocument/2006/relationships/hyperlink" Target="https://urldefense.proofpoint.com/v2/url?u=https-3A__docs.fcc.gov_public_attachments_DOC-2D354830A1.pdf&amp;d=DwMFaQ&amp;c=pqcuzKEN_84c78MOSc5_fw&amp;r=z8R-nWJ8GIxwjOjNKhEFByb-tZ6XE3GZXWSggNdVo-w&amp;m=QqQYwQBq_lh7H7B6FkxUVdjhBxJ6kAhsNOD-tgjszSk&amp;s=7TPRfVjxS7MujO4axNsQIIq_bFYaUKPtrASPSprimo4&amp;e="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urldefense.proofpoint.com/v2/url?u=https-3A__docs.fcc.gov_public_attachments_DOC-2D354830A1.docx&amp;d=DwMFaQ&amp;c=pqcuzKEN_84c78MOSc5_fw&amp;r=z8R-nWJ8GIxwjOjNKhEFByb-tZ6XE3GZXWSggNdVo-w&amp;m=QqQYwQBq_lh7H7B6FkxUVdjhBxJ6kAhsNOD-tgjszSk&amp;s=qLss7uFj--zdhnfqVF0eBE2QkXL79-ImOkB_vqJgNK8&amp;e=" TargetMode="External"/><Relationship Id="rId5" Type="http://schemas.openxmlformats.org/officeDocument/2006/relationships/hyperlink" Target="https://urldefense.proofpoint.com/v2/url?u=https-3A__docs.fcc.gov_public_attachments_DOC-2D354831A1.txt&amp;d=DwMFaQ&amp;c=pqcuzKEN_84c78MOSc5_fw&amp;r=z8R-nWJ8GIxwjOjNKhEFByb-tZ6XE3GZXWSggNdVo-w&amp;m=QqQYwQBq_lh7H7B6FkxUVdjhBxJ6kAhsNOD-tgjszSk&amp;s=keDPoTelTk_fQ0X_ExpEcYDUpcOu8X04kN04BCVJNW8&amp;e=" TargetMode="External"/><Relationship Id="rId4" Type="http://schemas.openxmlformats.org/officeDocument/2006/relationships/hyperlink" Target="https://urldefense.proofpoint.com/v2/url?u=https-3A__docs.fcc.gov_public_attachments_DOC-2D354831A1.pdf&amp;d=DwMFaQ&amp;c=pqcuzKEN_84c78MOSc5_fw&amp;r=z8R-nWJ8GIxwjOjNKhEFByb-tZ6XE3GZXWSggNdVo-w&amp;m=QqQYwQBq_lh7H7B6FkxUVdjhBxJ6kAhsNOD-tgjszSk&amp;s=3RwS8FjwI5l5v9yuSbXjMeMAQK0T0eoq_Zhi7-Mgyg8&amp;e="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hyperlink" Target="https://mentor.ieee.org/802.11/dcn/18/11-18-0580-01-coex-enhancing-collaboration-between-ieee-802-and-world-regulators-on-unlicensed-spectrum-regulations.pptx"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9/18-19-0013-00-0000-minutes-31jan19-rrtag-teleconference.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8" Type="http://schemas.openxmlformats.org/officeDocument/2006/relationships/hyperlink" Target="https://portal.etsi.org/tb.aspx?tbid=442&amp;SubTB=442" TargetMode="External"/><Relationship Id="rId3" Type="http://schemas.openxmlformats.org/officeDocument/2006/relationships/hyperlink" Target="https://ec.europa.eu/growth/single-market/european-standards/harmonised-standards/" TargetMode="External"/><Relationship Id="rId7" Type="http://schemas.openxmlformats.org/officeDocument/2006/relationships/hyperlink" Target="http://portal.etsi.org/webapp/MeetingCalendar/MeetingDetails.asp?m_id=35799" TargetMode="External"/><Relationship Id="rId2" Type="http://schemas.openxmlformats.org/officeDocument/2006/relationships/hyperlink" Target="https://eur-lex.europa.eu/oj/direct-access.html" TargetMode="External"/><Relationship Id="rId1" Type="http://schemas.openxmlformats.org/officeDocument/2006/relationships/slideLayout" Target="../slideLayouts/slideLayout1.xml"/><Relationship Id="rId6" Type="http://schemas.openxmlformats.org/officeDocument/2006/relationships/hyperlink" Target="http://portal.etsi.org/webapp/MeetingCalendar/MeetingDetails.asp?m_id=35800" TargetMode="External"/><Relationship Id="rId5" Type="http://schemas.openxmlformats.org/officeDocument/2006/relationships/hyperlink" Target="http://portal.etsi.org/webapp/MeetingCalendar/MeetingDetails.asp?m_id=35801" TargetMode="External"/><Relationship Id="rId4" Type="http://schemas.openxmlformats.org/officeDocument/2006/relationships/hyperlink" Target="https://portal.etsi.org/tb.aspx?tbid=287&amp;SubTB=287" TargetMode="External"/><Relationship Id="rId9" Type="http://schemas.openxmlformats.org/officeDocument/2006/relationships/hyperlink" Target="https://portal.etsi.org/tb.aspx?tbid=729&amp;SubTB=729"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cept.org/ecc/groups/ecc/wg-fm/fm-57/client/introduction/" TargetMode="External"/><Relationship Id="rId2" Type="http://schemas.openxmlformats.org/officeDocument/2006/relationships/hyperlink" Target="https://cept.org/ecc/groups/ecc/wg-se/se-45/client/introduction/"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www.transportation.gov/v2x" TargetMode="External"/><Relationship Id="rId2" Type="http://schemas.openxmlformats.org/officeDocument/2006/relationships/hyperlink" Target="https://www.nhtsa.gov/press-releases/us-department-transportation-releases-request-comment-rfc-vehicle-everything-v2x" TargetMode="External"/><Relationship Id="rId1" Type="http://schemas.openxmlformats.org/officeDocument/2006/relationships/slideLayout" Target="../slideLayouts/slideLayout1.xml"/><Relationship Id="rId5" Type="http://schemas.openxmlformats.org/officeDocument/2006/relationships/hyperlink" Target="https://www.regulations.gov/document?D=DOT-OST-2018-0210-0001" TargetMode="External"/><Relationship Id="rId4" Type="http://schemas.openxmlformats.org/officeDocument/2006/relationships/hyperlink" Target="https://mentor.ieee.org/802.18/dcn/18/18-18-0166-00-0000-usdot-v2x-communciations-request-for-comments.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07 February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07 February 19</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6166"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U.S. DoT Releases RFC on V2X Communications </a:t>
            </a:r>
            <a:r>
              <a:rPr lang="en-US" sz="1400" dirty="0"/>
              <a:t>-2 of 2</a:t>
            </a:r>
            <a:endParaRPr lang="en-US" sz="2400" dirty="0"/>
          </a:p>
        </p:txBody>
      </p:sp>
      <p:sp>
        <p:nvSpPr>
          <p:cNvPr id="3" name="Content Placeholder 2"/>
          <p:cNvSpPr>
            <a:spLocks noGrp="1"/>
          </p:cNvSpPr>
          <p:nvPr>
            <p:ph idx="1"/>
          </p:nvPr>
        </p:nvSpPr>
        <p:spPr>
          <a:xfrm>
            <a:off x="688952" y="1166549"/>
            <a:ext cx="8455048" cy="5059552"/>
          </a:xfrm>
        </p:spPr>
        <p:txBody>
          <a:bodyPr/>
          <a:lstStyle/>
          <a:p>
            <a:pPr marL="365760" indent="-365760">
              <a:spcBef>
                <a:spcPts val="0"/>
              </a:spcBef>
              <a:buFont typeface="Arial" panose="020B0604020202020204" pitchFamily="34" charset="0"/>
              <a:buChar char="•"/>
            </a:pPr>
            <a:endParaRPr lang="en-US" sz="2000" dirty="0"/>
          </a:p>
          <a:p>
            <a:pPr marL="365760" indent="-365760">
              <a:spcBef>
                <a:spcPts val="0"/>
              </a:spcBef>
              <a:buFont typeface="Arial" panose="020B0604020202020204" pitchFamily="34" charset="0"/>
              <a:buChar char="•"/>
            </a:pPr>
            <a:r>
              <a:rPr lang="en-US" sz="1800" dirty="0"/>
              <a:t>DATES</a:t>
            </a:r>
            <a:r>
              <a:rPr lang="en-US" sz="1800" b="0" dirty="0"/>
              <a:t>: You should submit your comments within 30 days after the date of publication in the Federal Register </a:t>
            </a:r>
          </a:p>
          <a:p>
            <a:pPr marL="365760" indent="-365760">
              <a:spcBef>
                <a:spcPts val="0"/>
              </a:spcBef>
              <a:buFont typeface="Arial" panose="020B0604020202020204" pitchFamily="34" charset="0"/>
              <a:buChar char="•"/>
            </a:pPr>
            <a:r>
              <a:rPr lang="en-US" sz="1800" dirty="0"/>
              <a:t>Was published in the Federal Register on 26 Dec, add 30 days:</a:t>
            </a:r>
          </a:p>
          <a:p>
            <a:pPr marL="365760" indent="-365760">
              <a:spcBef>
                <a:spcPts val="0"/>
              </a:spcBef>
              <a:buFont typeface="Arial" panose="020B0604020202020204" pitchFamily="34" charset="0"/>
              <a:buChar char="•"/>
            </a:pPr>
            <a:r>
              <a:rPr lang="en-US" sz="1800" dirty="0"/>
              <a:t>Comments due 25 Jan 19.  Unofficial extension to 24 Feb 19. </a:t>
            </a:r>
          </a:p>
          <a:p>
            <a:pPr lvl="1">
              <a:spcBef>
                <a:spcPts val="0"/>
              </a:spcBef>
              <a:buFont typeface="Arial" panose="020B0604020202020204" pitchFamily="34" charset="0"/>
              <a:buChar char="•"/>
            </a:pPr>
            <a:r>
              <a:rPr lang="en-US" sz="1200" b="0" dirty="0">
                <a:hlinkClick r:id="rId2"/>
              </a:rPr>
              <a:t>https://www.federalregister.gov/documents/2018/12/26/2018-27785/notice-of-request-for-comments-v2x-communications?utm_campaign=subscription%20mailing%20list&amp;utm_source=federalregister.gov&amp;utm_medium=email</a:t>
            </a:r>
            <a:r>
              <a:rPr lang="en-US" sz="1200" b="0" dirty="0"/>
              <a:t> </a:t>
            </a:r>
          </a:p>
          <a:p>
            <a:pPr lvl="1">
              <a:spcBef>
                <a:spcPts val="0"/>
              </a:spcBef>
              <a:buFont typeface="Arial" panose="020B0604020202020204" pitchFamily="34" charset="0"/>
              <a:buChar char="•"/>
            </a:pPr>
            <a:r>
              <a:rPr lang="en-US" sz="1600" u="sng" dirty="0">
                <a:hlinkClick r:id="rId3"/>
              </a:rPr>
              <a:t>https://www.transportation.gov/v2x</a:t>
            </a:r>
            <a:endParaRPr lang="en-US" sz="1600" u="sng" dirty="0"/>
          </a:p>
          <a:p>
            <a:pPr lvl="1">
              <a:spcBef>
                <a:spcPts val="0"/>
              </a:spcBef>
              <a:buFont typeface="Arial" panose="020B0604020202020204" pitchFamily="34" charset="0"/>
              <a:buChar char="•"/>
            </a:pPr>
            <a:endParaRPr lang="en-US" altLang="en-US" sz="1600" dirty="0">
              <a:solidFill>
                <a:schemeClr val="tx1"/>
              </a:solidFill>
            </a:endParaRPr>
          </a:p>
          <a:p>
            <a:pPr>
              <a:spcBef>
                <a:spcPts val="0"/>
              </a:spcBef>
              <a:buFont typeface="Arial" panose="020B0604020202020204" pitchFamily="34" charset="0"/>
              <a:buChar char="•"/>
            </a:pPr>
            <a:r>
              <a:rPr lang="en-US" altLang="en-US" sz="1800" dirty="0">
                <a:solidFill>
                  <a:schemeClr val="tx1"/>
                </a:solidFill>
              </a:rPr>
              <a:t>To meet 24 Feb 19, need to approve by teleconference on 14 Feb 19.  </a:t>
            </a:r>
          </a:p>
          <a:p>
            <a:pPr lvl="1">
              <a:spcBef>
                <a:spcPts val="0"/>
              </a:spcBef>
              <a:buFont typeface="Arial" panose="020B0604020202020204" pitchFamily="34" charset="0"/>
              <a:buChar char="•"/>
            </a:pPr>
            <a:r>
              <a:rPr lang="en-US" altLang="en-US" sz="1600" dirty="0">
                <a:solidFill>
                  <a:schemeClr val="tx1"/>
                </a:solidFill>
              </a:rPr>
              <a:t>We have 1 teleconferences to finish, 14 Feb. </a:t>
            </a:r>
          </a:p>
          <a:p>
            <a:pPr>
              <a:spcBef>
                <a:spcPts val="0"/>
              </a:spcBef>
              <a:buFont typeface="Arial" panose="020B0604020202020204" pitchFamily="34" charset="0"/>
              <a:buChar char="•"/>
            </a:pPr>
            <a:endParaRPr lang="en-US" altLang="en-US" sz="2000" dirty="0">
              <a:solidFill>
                <a:schemeClr val="tx1"/>
              </a:solidFill>
            </a:endParaRPr>
          </a:p>
          <a:p>
            <a:pPr>
              <a:spcBef>
                <a:spcPts val="0"/>
              </a:spcBef>
              <a:buFont typeface="Arial" panose="020B0604020202020204" pitchFamily="34" charset="0"/>
              <a:buChar char="•"/>
            </a:pPr>
            <a:r>
              <a:rPr lang="en-US" altLang="en-US" sz="2000" dirty="0">
                <a:solidFill>
                  <a:schemeClr val="tx1"/>
                </a:solidFill>
              </a:rPr>
              <a:t>Next Ad Hoc:   Monday 11Feb., 16:00et.</a:t>
            </a:r>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r>
              <a:rPr lang="en-US" altLang="en-US" sz="1800" dirty="0"/>
              <a:t>There are 9 basic questions, working doc with draft comments, find latest rev. </a:t>
            </a:r>
          </a:p>
          <a:p>
            <a:pPr lvl="1">
              <a:spcBef>
                <a:spcPts val="0"/>
              </a:spcBef>
              <a:buFont typeface="Arial" panose="020B0604020202020204" pitchFamily="34" charset="0"/>
              <a:buChar char="•"/>
            </a:pPr>
            <a:r>
              <a:rPr lang="en-US" altLang="en-US" sz="1600" dirty="0">
                <a:solidFill>
                  <a:schemeClr val="tx1"/>
                </a:solidFill>
                <a:hlinkClick r:id="rId4"/>
              </a:rPr>
              <a:t>https://mentor.ieee.org/802.18/dcn/19/18-19-0008-02-0000-usdot-v2x-communciations-rfc-ieee-802-comments.docx</a:t>
            </a:r>
            <a:r>
              <a:rPr lang="en-US" altLang="en-US" sz="1600" dirty="0">
                <a:solidFill>
                  <a:schemeClr val="tx1"/>
                </a:solidFill>
              </a:rPr>
              <a:t> </a:t>
            </a:r>
            <a:endParaRPr lang="en-US" altLang="en-US" sz="2000" dirty="0">
              <a:solidFill>
                <a:schemeClr val="tx1"/>
              </a:solidFill>
            </a:endParaRPr>
          </a:p>
          <a:p>
            <a:pPr marL="0" indent="0">
              <a:spcBef>
                <a:spcPts val="0"/>
              </a:spcBef>
            </a:pPr>
            <a:endParaRPr lang="en-US" altLang="en-US" sz="20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07 February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1060364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273050"/>
          </a:xfrm>
        </p:spPr>
        <p:txBody>
          <a:bodyPr/>
          <a:lstStyle/>
          <a:p>
            <a:pPr>
              <a:spcBef>
                <a:spcPts val="0"/>
              </a:spcBef>
            </a:pPr>
            <a:r>
              <a:rPr lang="en-US" sz="2400" dirty="0"/>
              <a:t>U.S. DoT RFC on V2X Ad Hoc and today </a:t>
            </a:r>
            <a:r>
              <a:rPr lang="en-US" sz="1400" dirty="0"/>
              <a:t>-2 of 2</a:t>
            </a:r>
            <a:endParaRPr lang="en-US" sz="2400" dirty="0"/>
          </a:p>
        </p:txBody>
      </p:sp>
      <p:sp>
        <p:nvSpPr>
          <p:cNvPr id="3" name="Content Placeholder 2"/>
          <p:cNvSpPr>
            <a:spLocks noGrp="1"/>
          </p:cNvSpPr>
          <p:nvPr>
            <p:ph idx="1"/>
          </p:nvPr>
        </p:nvSpPr>
        <p:spPr>
          <a:xfrm>
            <a:off x="609601" y="985081"/>
            <a:ext cx="8077200" cy="5410200"/>
          </a:xfrm>
        </p:spPr>
        <p:txBody>
          <a:bodyPr/>
          <a:lstStyle/>
          <a:p>
            <a:pPr marL="365760" indent="-365760">
              <a:spcBef>
                <a:spcPts val="0"/>
              </a:spcBef>
              <a:buFont typeface="Arial" panose="020B0604020202020204" pitchFamily="34" charset="0"/>
              <a:buChar char="•"/>
            </a:pPr>
            <a:endParaRPr lang="en-US" altLang="en-US" sz="1800" dirty="0">
              <a:solidFill>
                <a:schemeClr val="tx1"/>
              </a:solidFill>
            </a:endParaRPr>
          </a:p>
          <a:p>
            <a:pPr marL="365760" indent="-365760">
              <a:spcBef>
                <a:spcPts val="0"/>
              </a:spcBef>
              <a:buFont typeface="Arial" panose="020B0604020202020204" pitchFamily="34" charset="0"/>
              <a:buChar char="•"/>
            </a:pPr>
            <a:r>
              <a:rPr lang="en-US" altLang="en-US" sz="1800" dirty="0">
                <a:solidFill>
                  <a:schemeClr val="tx1"/>
                </a:solidFill>
              </a:rPr>
              <a:t>The 9 questions. </a:t>
            </a:r>
          </a:p>
          <a:p>
            <a:pPr marL="685800" lvl="1">
              <a:spcBef>
                <a:spcPts val="0"/>
              </a:spcBef>
              <a:buFont typeface="Arial" panose="020B0604020202020204" pitchFamily="34" charset="0"/>
              <a:buChar char="•"/>
            </a:pPr>
            <a:r>
              <a:rPr lang="en-US" sz="1600" dirty="0"/>
              <a:t>#0 – The beyond the 9 questions, and have an owner for this</a:t>
            </a:r>
          </a:p>
          <a:p>
            <a:pPr marL="685800" lvl="1">
              <a:spcBef>
                <a:spcPts val="0"/>
              </a:spcBef>
              <a:buFont typeface="Arial" panose="020B0604020202020204" pitchFamily="34" charset="0"/>
              <a:buChar char="•"/>
            </a:pPr>
            <a:r>
              <a:rPr lang="en-US" sz="1600" dirty="0"/>
              <a:t>#1 – assigned</a:t>
            </a:r>
          </a:p>
          <a:p>
            <a:pPr marL="685800" lvl="1">
              <a:spcBef>
                <a:spcPts val="0"/>
              </a:spcBef>
              <a:buFont typeface="Arial" panose="020B0604020202020204" pitchFamily="34" charset="0"/>
              <a:buChar char="•"/>
            </a:pPr>
            <a:r>
              <a:rPr lang="en-US" altLang="en-US" sz="1600" dirty="0"/>
              <a:t>#2 – assigned</a:t>
            </a:r>
          </a:p>
          <a:p>
            <a:pPr marL="685800" lvl="1">
              <a:spcBef>
                <a:spcPts val="0"/>
              </a:spcBef>
              <a:buFont typeface="Arial" panose="020B0604020202020204" pitchFamily="34" charset="0"/>
              <a:buChar char="•"/>
            </a:pPr>
            <a:r>
              <a:rPr lang="en-US" altLang="en-US" sz="1600" dirty="0"/>
              <a:t>#3 – We should answer,  some overlap with #2, owner of #2 will look at this one.</a:t>
            </a:r>
          </a:p>
          <a:p>
            <a:pPr marL="685800" lvl="1">
              <a:spcBef>
                <a:spcPts val="0"/>
              </a:spcBef>
              <a:buFont typeface="Arial" panose="020B0604020202020204" pitchFamily="34" charset="0"/>
              <a:buChar char="•"/>
            </a:pPr>
            <a:r>
              <a:rPr lang="en-US" altLang="en-US" sz="1600" dirty="0"/>
              <a:t>#4 – This is prime for 11bd,  and overlap with #1, owner of #1 will look at this one. </a:t>
            </a:r>
          </a:p>
          <a:p>
            <a:pPr marL="685800" lvl="1">
              <a:spcBef>
                <a:spcPts val="0"/>
              </a:spcBef>
              <a:buFont typeface="Arial" panose="020B0604020202020204" pitchFamily="34" charset="0"/>
              <a:buChar char="•"/>
            </a:pPr>
            <a:r>
              <a:rPr lang="en-US" altLang="en-US" sz="1600" dirty="0"/>
              <a:t>#5 – How is .11p and .11bd viewed?</a:t>
            </a:r>
          </a:p>
          <a:p>
            <a:pPr marL="1085850" lvl="2">
              <a:spcBef>
                <a:spcPts val="0"/>
              </a:spcBef>
              <a:buFont typeface="Arial" panose="020B0604020202020204" pitchFamily="34" charset="0"/>
              <a:buChar char="•"/>
            </a:pPr>
            <a:r>
              <a:rPr lang="en-US" altLang="en-US" sz="1400" dirty="0"/>
              <a:t> Some qualification will be needed on how the question is interpreted.</a:t>
            </a:r>
          </a:p>
          <a:p>
            <a:pPr marL="685800" lvl="1">
              <a:spcBef>
                <a:spcPts val="0"/>
              </a:spcBef>
              <a:buFont typeface="Arial" panose="020B0604020202020204" pitchFamily="34" charset="0"/>
              <a:buChar char="•"/>
            </a:pPr>
            <a:r>
              <a:rPr lang="en-US" altLang="en-US" sz="1600" dirty="0"/>
              <a:t>#6 - Maybe easier to answer</a:t>
            </a:r>
          </a:p>
          <a:p>
            <a:pPr marL="685800" lvl="1">
              <a:spcBef>
                <a:spcPts val="0"/>
              </a:spcBef>
              <a:buFont typeface="Arial" panose="020B0604020202020204" pitchFamily="34" charset="0"/>
              <a:buChar char="•"/>
            </a:pPr>
            <a:r>
              <a:rPr lang="en-US" altLang="en-US" sz="1600" dirty="0"/>
              <a:t>#7 - This is very related to #0</a:t>
            </a:r>
          </a:p>
          <a:p>
            <a:pPr marL="685800" lvl="1">
              <a:spcBef>
                <a:spcPts val="0"/>
              </a:spcBef>
              <a:buFont typeface="Arial" panose="020B0604020202020204" pitchFamily="34" charset="0"/>
              <a:buChar char="•"/>
            </a:pPr>
            <a:r>
              <a:rPr lang="en-US" altLang="en-US" sz="1600" dirty="0"/>
              <a:t>#8 - Maybe easier to answer, but keep high level.</a:t>
            </a:r>
          </a:p>
          <a:p>
            <a:pPr marL="685800" lvl="1">
              <a:spcBef>
                <a:spcPts val="0"/>
              </a:spcBef>
              <a:buFont typeface="Arial" panose="020B0604020202020204" pitchFamily="34" charset="0"/>
              <a:buChar char="•"/>
            </a:pPr>
            <a:r>
              <a:rPr lang="en-US" altLang="en-US" sz="1600" dirty="0"/>
              <a:t>#9 - Not a clear question.  Need to restate interoperability is needed, assigned for a couple of  sentences</a:t>
            </a:r>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r>
              <a:rPr lang="en-US" altLang="en-US" sz="1800" dirty="0"/>
              <a:t>Some of the questions may end up not answered we will see.  </a:t>
            </a:r>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r>
              <a:rPr lang="en-US" altLang="en-US" sz="1800" dirty="0">
                <a:solidFill>
                  <a:srgbClr val="FF0000"/>
                </a:solidFill>
              </a:rPr>
              <a:t>If anyone else can help with some questions, that is really needed. </a:t>
            </a:r>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07 February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0774033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U.S. DoT RFC on V2X Comments </a:t>
            </a:r>
            <a:r>
              <a:rPr lang="en-US" sz="1400" dirty="0"/>
              <a:t>-</a:t>
            </a:r>
            <a:endParaRPr lang="en-US" sz="2400" dirty="0"/>
          </a:p>
        </p:txBody>
      </p:sp>
      <p:sp>
        <p:nvSpPr>
          <p:cNvPr id="3" name="Content Placeholder 2"/>
          <p:cNvSpPr>
            <a:spLocks noGrp="1"/>
          </p:cNvSpPr>
          <p:nvPr>
            <p:ph idx="1"/>
          </p:nvPr>
        </p:nvSpPr>
        <p:spPr>
          <a:xfrm>
            <a:off x="698889" y="1263650"/>
            <a:ext cx="8150031" cy="4743676"/>
          </a:xfrm>
        </p:spPr>
        <p:txBody>
          <a:bodyPr/>
          <a:lstStyle/>
          <a:p>
            <a:pPr marL="365760" indent="-365760">
              <a:spcBef>
                <a:spcPts val="0"/>
              </a:spcBef>
              <a:buFont typeface="Arial" panose="020B0604020202020204" pitchFamily="34" charset="0"/>
              <a:buChar char="•"/>
            </a:pPr>
            <a:r>
              <a:rPr lang="en-US" altLang="en-US" sz="1800" dirty="0">
                <a:solidFill>
                  <a:schemeClr val="tx1"/>
                </a:solidFill>
              </a:rPr>
              <a:t> </a:t>
            </a:r>
          </a:p>
          <a:p>
            <a:pPr marL="365760" indent="-365760">
              <a:spcBef>
                <a:spcPts val="0"/>
              </a:spcBef>
              <a:buFont typeface="Arial" panose="020B0604020202020204" pitchFamily="34" charset="0"/>
              <a:buChar char="•"/>
            </a:pPr>
            <a:r>
              <a:rPr lang="en-US" altLang="en-US" sz="1800" dirty="0">
                <a:solidFill>
                  <a:schemeClr val="tx1"/>
                </a:solidFill>
              </a:rPr>
              <a:t> </a:t>
            </a:r>
          </a:p>
          <a:p>
            <a:pPr marL="365760" indent="-365760">
              <a:spcBef>
                <a:spcPts val="0"/>
              </a:spcBef>
              <a:buFont typeface="Arial" panose="020B0604020202020204" pitchFamily="34" charset="0"/>
              <a:buChar char="•"/>
            </a:pPr>
            <a:endParaRPr lang="en-US" altLang="en-US" sz="1800" dirty="0">
              <a:solidFill>
                <a:schemeClr val="tx1"/>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07 February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2402230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sz="2400" dirty="0"/>
              <a:t>Motion – DoT RFC on V2X</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07 February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CAC0BA75-A8BB-4E62-B1F9-9AD1F4E7CD71}"/>
              </a:ext>
            </a:extLst>
          </p:cNvPr>
          <p:cNvSpPr txBox="1">
            <a:spLocks/>
          </p:cNvSpPr>
          <p:nvPr/>
        </p:nvSpPr>
        <p:spPr bwMode="auto">
          <a:xfrm>
            <a:off x="724289" y="1181893"/>
            <a:ext cx="8305800" cy="529352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sz="2200" u="sng" kern="0" dirty="0"/>
          </a:p>
          <a:p>
            <a:pPr>
              <a:buFont typeface="Arial" panose="020B0604020202020204" pitchFamily="34" charset="0"/>
              <a:buChar char="•"/>
            </a:pPr>
            <a:r>
              <a:rPr lang="en-US" sz="1600" u="sng" kern="0" dirty="0"/>
              <a:t>Motion:</a:t>
            </a:r>
            <a:r>
              <a:rPr lang="en-US" sz="1600" kern="0" dirty="0"/>
              <a:t> </a:t>
            </a:r>
            <a:r>
              <a:rPr lang="en-US" sz="1600" b="0" kern="0" dirty="0"/>
              <a:t>Move to approve the comments in </a:t>
            </a:r>
            <a:r>
              <a:rPr lang="en-US" altLang="en-US" sz="1600" b="0" dirty="0">
                <a:solidFill>
                  <a:schemeClr val="tx1"/>
                </a:solidFill>
                <a:hlinkClick r:id="rId2"/>
              </a:rPr>
              <a:t>https://mentor.ieee.org/802.18/dcn/19/18-19-0008-</a:t>
            </a:r>
            <a:r>
              <a:rPr lang="en-US" altLang="en-US" sz="1600" b="0" dirty="0">
                <a:solidFill>
                  <a:schemeClr val="tx1"/>
                </a:solidFill>
                <a:highlight>
                  <a:srgbClr val="FFFF00"/>
                </a:highlight>
                <a:hlinkClick r:id="rId2"/>
              </a:rPr>
              <a:t>05</a:t>
            </a:r>
            <a:r>
              <a:rPr lang="en-US" altLang="en-US" sz="1600" b="0" dirty="0">
                <a:solidFill>
                  <a:schemeClr val="tx1"/>
                </a:solidFill>
                <a:hlinkClick r:id="rId2"/>
              </a:rPr>
              <a:t>-0000-usdot-v2x-communciations-rfc-ieee-802-comments.docx</a:t>
            </a:r>
            <a:r>
              <a:rPr lang="en-US" altLang="en-US" sz="1600" b="0" dirty="0">
                <a:solidFill>
                  <a:schemeClr val="tx1"/>
                </a:solidFill>
              </a:rPr>
              <a:t> </a:t>
            </a:r>
            <a:r>
              <a:rPr lang="en-US" sz="1600" b="0" kern="0" dirty="0"/>
              <a:t>to U.S. DoT’s request for comments (</a:t>
            </a:r>
            <a:r>
              <a:rPr lang="en-GB" sz="1600" b="0" dirty="0"/>
              <a:t>Docket No. DOT-OST-2018-0210</a:t>
            </a:r>
            <a:r>
              <a:rPr lang="en-US" sz="1600" b="0" kern="0" dirty="0"/>
              <a:t>) on V2X. With the chair of 802.18 to have editorial privileges and send to the EC for review/approval and submission to the FCC on or before </a:t>
            </a:r>
            <a:r>
              <a:rPr lang="en-US" altLang="en-US" sz="1600" b="0" kern="0" dirty="0">
                <a:solidFill>
                  <a:schemeClr val="tx1"/>
                </a:solidFill>
              </a:rPr>
              <a:t>24 February </a:t>
            </a:r>
            <a:r>
              <a:rPr lang="en-US" sz="1600" b="0" kern="0" dirty="0"/>
              <a:t>2019.</a:t>
            </a:r>
          </a:p>
          <a:p>
            <a:endParaRPr lang="en-US" altLang="en-US" sz="1600" kern="0" dirty="0">
              <a:solidFill>
                <a:schemeClr val="tx1"/>
              </a:solidFill>
            </a:endParaRPr>
          </a:p>
          <a:p>
            <a:r>
              <a:rPr lang="en-US" altLang="en-US" sz="1600" kern="0" dirty="0"/>
              <a:t>		Moved by:  	 	</a:t>
            </a:r>
          </a:p>
          <a:p>
            <a:pPr lvl="1"/>
            <a:r>
              <a:rPr lang="en-US" altLang="en-US" sz="1600" b="1" kern="0" dirty="0"/>
              <a:t>Seconded by:  	</a:t>
            </a:r>
          </a:p>
          <a:p>
            <a:pPr lvl="1"/>
            <a:r>
              <a:rPr lang="en-US" altLang="en-US" sz="1600" b="1" kern="0" dirty="0"/>
              <a:t>Discussion?		none</a:t>
            </a:r>
          </a:p>
          <a:p>
            <a:pPr lvl="1"/>
            <a:r>
              <a:rPr lang="en-US" altLang="en-US" sz="1600" b="1" kern="0" dirty="0">
                <a:solidFill>
                  <a:schemeClr val="tx1"/>
                </a:solidFill>
              </a:rPr>
              <a:t>Vote:  ___Y   /  ___N   /  ___A </a:t>
            </a:r>
          </a:p>
          <a:p>
            <a:pPr lvl="1"/>
            <a:endParaRPr lang="en-US" altLang="en-US" b="1" kern="0" dirty="0">
              <a:solidFill>
                <a:schemeClr val="tx1"/>
              </a:solidFill>
            </a:endParaRPr>
          </a:p>
          <a:p>
            <a:pPr lvl="1"/>
            <a:endParaRPr lang="en-US" altLang="en-US" b="1" kern="0" dirty="0">
              <a:solidFill>
                <a:schemeClr val="tx1"/>
              </a:solidFill>
            </a:endParaRPr>
          </a:p>
          <a:p>
            <a:pPr lvl="1"/>
            <a:endParaRPr lang="en-US" altLang="en-US" b="1" kern="0" dirty="0">
              <a:solidFill>
                <a:schemeClr val="tx1"/>
              </a:solidFill>
            </a:endParaRPr>
          </a:p>
          <a:p>
            <a:pPr marL="800100" lvl="1" indent="-342900">
              <a:buFont typeface="Wingdings" panose="05000000000000000000" pitchFamily="2" charset="2"/>
              <a:buChar char="v"/>
            </a:pPr>
            <a:r>
              <a:rPr lang="en-US" altLang="en-US" b="1" kern="0" dirty="0">
                <a:solidFill>
                  <a:schemeClr val="tx1"/>
                </a:solidFill>
              </a:rPr>
              <a:t>Motion on hold for now</a:t>
            </a:r>
          </a:p>
          <a:p>
            <a:pPr>
              <a:buFont typeface="Arial" panose="020B0604020202020204" pitchFamily="34" charset="0"/>
              <a:buChar char="•"/>
            </a:pPr>
            <a:endParaRPr lang="en-US" sz="1800" kern="0" dirty="0"/>
          </a:p>
        </p:txBody>
      </p:sp>
    </p:spTree>
    <p:extLst>
      <p:ext uri="{BB962C8B-B14F-4D97-AF65-F5344CB8AC3E}">
        <p14:creationId xmlns:p14="http://schemas.microsoft.com/office/powerpoint/2010/main" val="9065111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79450"/>
          </a:xfrm>
        </p:spPr>
        <p:txBody>
          <a:bodyPr/>
          <a:lstStyle/>
          <a:p>
            <a:r>
              <a:rPr lang="en-US" sz="2400" dirty="0"/>
              <a:t>EC Draft Law on Vehicle Communications</a:t>
            </a:r>
            <a:endParaRPr lang="en-US" sz="1400" dirty="0"/>
          </a:p>
        </p:txBody>
      </p:sp>
      <p:sp>
        <p:nvSpPr>
          <p:cNvPr id="3" name="Content Placeholder 2"/>
          <p:cNvSpPr>
            <a:spLocks noGrp="1"/>
          </p:cNvSpPr>
          <p:nvPr>
            <p:ph idx="1"/>
          </p:nvPr>
        </p:nvSpPr>
        <p:spPr>
          <a:xfrm>
            <a:off x="685800" y="1066800"/>
            <a:ext cx="8305800" cy="5293520"/>
          </a:xfrm>
        </p:spPr>
        <p:txBody>
          <a:bodyPr/>
          <a:lstStyle/>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For reference: </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Communication standards for connected and autonomous vehicles; </a:t>
            </a:r>
          </a:p>
          <a:p>
            <a:pPr marL="285750" indent="-285750">
              <a:buFont typeface="Arial" panose="020B0604020202020204" pitchFamily="34" charset="0"/>
              <a:buChar char="•"/>
            </a:pPr>
            <a:r>
              <a:rPr lang="en-US" altLang="en-US" sz="2000" dirty="0"/>
              <a:t>Feedback due 08 Feb., RR TAG did not plan to feedback.  </a:t>
            </a:r>
          </a:p>
          <a:p>
            <a:pPr marL="285750" indent="-285750">
              <a:buFont typeface="Arial" panose="020B0604020202020204" pitchFamily="34" charset="0"/>
              <a:buChar char="•"/>
            </a:pPr>
            <a:r>
              <a:rPr lang="en-US" sz="2000" u="sng" dirty="0">
                <a:hlinkClick r:id="rId2"/>
              </a:rPr>
              <a:t>https://ec.europa.eu/info/law/better-regulation/initiatives/ares-2017-2592333_en#isc-2018-08207</a:t>
            </a:r>
            <a:endParaRPr lang="en-US" sz="2000" dirty="0"/>
          </a:p>
          <a:p>
            <a:pPr marL="285750" indent="-285750">
              <a:buFont typeface="Arial" panose="020B0604020202020204" pitchFamily="34" charset="0"/>
              <a:buChar char="•"/>
            </a:pPr>
            <a:endParaRPr lang="en-US" altLang="en-US" sz="2000" dirty="0"/>
          </a:p>
          <a:p>
            <a:pPr marL="285750" indent="-285750">
              <a:buFont typeface="Arial" panose="020B0604020202020204" pitchFamily="34" charset="0"/>
              <a:buChar char="•"/>
            </a:pPr>
            <a:r>
              <a:rPr lang="en-US" altLang="en-US" sz="2000" dirty="0"/>
              <a:t>Is there anything in this we could use in DoT comments?   Yes</a:t>
            </a:r>
          </a:p>
          <a:p>
            <a:pPr marL="285750" indent="-285750">
              <a:buFont typeface="Arial" panose="020B0604020202020204" pitchFamily="34" charset="0"/>
              <a:buChar char="•"/>
            </a:pPr>
            <a:endParaRPr lang="en-US" altLang="en-US" sz="2000" dirty="0"/>
          </a:p>
          <a:p>
            <a:pPr marL="285750" indent="-285750">
              <a:buFont typeface="Arial" panose="020B0604020202020204" pitchFamily="34" charset="0"/>
              <a:buChar char="•"/>
            </a:pPr>
            <a:endParaRPr lang="en-US" sz="200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 February 2019</a:t>
            </a:r>
            <a:endParaRPr lang="en-GB" dirty="0"/>
          </a:p>
        </p:txBody>
      </p:sp>
    </p:spTree>
    <p:extLst>
      <p:ext uri="{BB962C8B-B14F-4D97-AF65-F5344CB8AC3E}">
        <p14:creationId xmlns:p14="http://schemas.microsoft.com/office/powerpoint/2010/main" val="39641609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50031" cy="631751"/>
          </a:xfrm>
        </p:spPr>
        <p:txBody>
          <a:bodyPr/>
          <a:lstStyle/>
          <a:p>
            <a:r>
              <a:rPr lang="en-AU" sz="2000" dirty="0"/>
              <a:t>ACMA - Proposed updates to class licensing arrangements supporting 5G and other technology innovations </a:t>
            </a:r>
            <a:r>
              <a:rPr lang="en-AU" sz="1200" dirty="0"/>
              <a:t>-1 of 2</a:t>
            </a:r>
            <a:r>
              <a:rPr lang="en-AU" sz="2000" dirty="0"/>
              <a:t> </a:t>
            </a:r>
            <a:endParaRPr lang="en-US" sz="1800" dirty="0"/>
          </a:p>
        </p:txBody>
      </p:sp>
      <p:sp>
        <p:nvSpPr>
          <p:cNvPr id="3" name="Content Placeholder 2"/>
          <p:cNvSpPr>
            <a:spLocks noGrp="1"/>
          </p:cNvSpPr>
          <p:nvPr>
            <p:ph idx="1"/>
          </p:nvPr>
        </p:nvSpPr>
        <p:spPr>
          <a:xfrm>
            <a:off x="697523" y="1415861"/>
            <a:ext cx="8302431" cy="5059552"/>
          </a:xfrm>
        </p:spPr>
        <p:txBody>
          <a:bodyPr/>
          <a:lstStyle/>
          <a:p>
            <a:pPr>
              <a:buFont typeface="Arial" panose="020B0604020202020204" pitchFamily="34" charset="0"/>
              <a:buChar char="•"/>
            </a:pPr>
            <a:r>
              <a:rPr lang="en-AU" sz="1800" dirty="0"/>
              <a:t>[1] The proposed variation considers updating and expending 60 GHz arrangements (57-66 GHz) for data communication systems, including 5G. Specifically:</a:t>
            </a:r>
            <a:endParaRPr lang="en-US" sz="1800" dirty="0"/>
          </a:p>
          <a:p>
            <a:pPr lvl="1">
              <a:buFont typeface="Arial" panose="020B0604020202020204" pitchFamily="34" charset="0"/>
              <a:buChar char="•"/>
            </a:pPr>
            <a:r>
              <a:rPr lang="en-AU" sz="1600" b="1" dirty="0"/>
              <a:t>adding 66-71 GHz frequency band</a:t>
            </a:r>
            <a:endParaRPr lang="en-US" sz="1600" b="1" dirty="0"/>
          </a:p>
          <a:p>
            <a:pPr lvl="1">
              <a:buFont typeface="Arial" panose="020B0604020202020204" pitchFamily="34" charset="0"/>
              <a:buChar char="•"/>
            </a:pPr>
            <a:r>
              <a:rPr lang="en-AU" sz="1600" b="1" dirty="0"/>
              <a:t>updating existing arrangement in 57-66 GHz regarding indoor and outdoor data communication systems.</a:t>
            </a:r>
            <a:endParaRPr lang="en-US" sz="1600" b="1" dirty="0"/>
          </a:p>
          <a:p>
            <a:pPr>
              <a:buFont typeface="Arial" panose="020B0604020202020204" pitchFamily="34" charset="0"/>
              <a:buChar char="•"/>
            </a:pPr>
            <a:r>
              <a:rPr lang="en-AU" sz="1800" dirty="0"/>
              <a:t>For more details see </a:t>
            </a:r>
            <a:r>
              <a:rPr lang="en-US" sz="1800" u="sng" dirty="0">
                <a:hlinkClick r:id="rId2"/>
              </a:rPr>
              <a:t>IFC 45/2018 Class licensing updates: Supporting 5G and other technology innovations</a:t>
            </a:r>
            <a:r>
              <a:rPr lang="en-US" sz="1800" dirty="0"/>
              <a:t>  (</a:t>
            </a:r>
            <a:r>
              <a:rPr lang="en-US" sz="1800" b="0" dirty="0"/>
              <a:t>18 December 2018, </a:t>
            </a:r>
            <a:r>
              <a:rPr lang="en-US" sz="1800" dirty="0"/>
              <a:t>closes 22 February 2019).</a:t>
            </a:r>
          </a:p>
          <a:p>
            <a:pPr>
              <a:buFont typeface="Arial" panose="020B0604020202020204" pitchFamily="34" charset="0"/>
              <a:buChar char="•"/>
            </a:pPr>
            <a:endParaRPr lang="en-US" sz="1800" dirty="0"/>
          </a:p>
          <a:p>
            <a:pPr>
              <a:buFont typeface="Arial" panose="020B0604020202020204" pitchFamily="34" charset="0"/>
              <a:buChar char="•"/>
            </a:pPr>
            <a:r>
              <a:rPr lang="en-US" sz="1800" dirty="0"/>
              <a:t>The three documents are on Mentor: </a:t>
            </a:r>
          </a:p>
          <a:p>
            <a:pPr>
              <a:buFont typeface="Arial" panose="020B0604020202020204" pitchFamily="34" charset="0"/>
              <a:buChar char="•"/>
            </a:pPr>
            <a:r>
              <a:rPr lang="en-US" sz="1600" dirty="0">
                <a:hlinkClick r:id="rId3"/>
              </a:rPr>
              <a:t>https://mentor.ieee.org/802.18/dcn/18/18-18-0163-00-0000-consultation-paper-proposed-updates-to-class-licensing-arrangements-supporting-5g-and-other-technology-innovations.docx</a:t>
            </a:r>
            <a:r>
              <a:rPr lang="en-US" sz="1600" dirty="0"/>
              <a:t> </a:t>
            </a:r>
          </a:p>
          <a:p>
            <a:pPr>
              <a:buFont typeface="Arial" panose="020B0604020202020204" pitchFamily="34" charset="0"/>
              <a:buChar char="•"/>
            </a:pPr>
            <a:r>
              <a:rPr lang="en-US" sz="1600" dirty="0">
                <a:hlinkClick r:id="rId4"/>
              </a:rPr>
              <a:t>https://mentor.ieee.org/802.18/dcn/18/18-18-0164-00-0000-draft-radiocommunications-low-interference-potential-devices-class-licence-variation-2019-no-1.docx</a:t>
            </a:r>
            <a:r>
              <a:rPr lang="en-US" sz="1600" dirty="0"/>
              <a:t> </a:t>
            </a:r>
          </a:p>
          <a:p>
            <a:pPr>
              <a:buFont typeface="Arial" panose="020B0604020202020204" pitchFamily="34" charset="0"/>
              <a:buChar char="•"/>
            </a:pPr>
            <a:r>
              <a:rPr lang="en-US" sz="1600" dirty="0">
                <a:hlinkClick r:id="rId5"/>
              </a:rPr>
              <a:t>https://mentor.ieee.org/802.18/dcn/18/18-18-0165-00-0000-notice-under-subsection-136-radiocommunications-act-1992-proposed-variation-of-lipd-class-licence-2015.docx</a:t>
            </a:r>
            <a:r>
              <a:rPr lang="en-US" sz="1600" dirty="0"/>
              <a:t> </a:t>
            </a:r>
          </a:p>
          <a:p>
            <a:pPr>
              <a:spcBef>
                <a:spcPts val="0"/>
              </a:spcBef>
              <a:buFont typeface="Arial" panose="020B0604020202020204" pitchFamily="34" charset="0"/>
              <a:buChar char="•"/>
            </a:pPr>
            <a:endParaRPr lang="en-US" altLang="en-US" sz="1800" dirty="0">
              <a:solidFill>
                <a:schemeClr val="tx1"/>
              </a:solidFill>
            </a:endParaRPr>
          </a:p>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07 February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025202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40311" cy="631751"/>
          </a:xfrm>
        </p:spPr>
        <p:txBody>
          <a:bodyPr/>
          <a:lstStyle/>
          <a:p>
            <a:r>
              <a:rPr lang="en-AU" sz="2000" dirty="0"/>
              <a:t>ACMA - Proposed updates to class licensing arrangements supporting 5G and other technology innovations </a:t>
            </a:r>
            <a:r>
              <a:rPr lang="en-AU" sz="1200" dirty="0"/>
              <a:t>-2 of 2</a:t>
            </a:r>
            <a:r>
              <a:rPr lang="en-AU" sz="2000" dirty="0"/>
              <a:t> </a:t>
            </a:r>
            <a:endParaRPr lang="en-US" sz="2000" dirty="0"/>
          </a:p>
        </p:txBody>
      </p:sp>
      <p:sp>
        <p:nvSpPr>
          <p:cNvPr id="3" name="Content Placeholder 2"/>
          <p:cNvSpPr>
            <a:spLocks noGrp="1"/>
          </p:cNvSpPr>
          <p:nvPr>
            <p:ph idx="1"/>
          </p:nvPr>
        </p:nvSpPr>
        <p:spPr>
          <a:xfrm>
            <a:off x="689169" y="1265047"/>
            <a:ext cx="8150031" cy="5210365"/>
          </a:xfrm>
        </p:spPr>
        <p:txBody>
          <a:bodyPr/>
          <a:lstStyle/>
          <a:p>
            <a:pPr>
              <a:buFont typeface="Arial" panose="020B0604020202020204" pitchFamily="34" charset="0"/>
              <a:buChar char="•"/>
            </a:pPr>
            <a:r>
              <a:rPr lang="en-US" sz="1400" u="sng" dirty="0"/>
              <a:t>Additional from what was sent to 802.18 list server: </a:t>
            </a:r>
          </a:p>
          <a:p>
            <a:r>
              <a:rPr lang="en-US" sz="1400" dirty="0"/>
              <a:t>[2] adding new arrangements for "All transmitters" in the 57-64 GHz band.</a:t>
            </a:r>
          </a:p>
          <a:p>
            <a:r>
              <a:rPr lang="en-US" sz="1400" dirty="0"/>
              <a:t>[3] revising arrangements for underground transmitters in certain bands supporting fixed and mobile services between 70-520 MHz.</a:t>
            </a:r>
          </a:p>
          <a:p>
            <a:r>
              <a:rPr lang="en-US" sz="1400" dirty="0"/>
              <a:t>[4] adding support for higher power radiodetermination transmitters i.e. radars operating in the 76-77 GHz frequency band [5] adding support for ground and wall penetration radar as adjunct to current apparatus licence arrangements (30-12400 MHz) [6] aligning existing arrangements for ultra-wideband devices with US and European arrangements for generic (indoor and hand-held) devices (3100-3400 MHz  and 8500-9000 MHz) and aircraft applications (6000-8500 MHz).</a:t>
            </a:r>
          </a:p>
          <a:p>
            <a:pPr>
              <a:buFont typeface="Arial" panose="020B0604020202020204" pitchFamily="34" charset="0"/>
              <a:buChar char="•"/>
            </a:pPr>
            <a:r>
              <a:rPr lang="en-US" sz="1400" u="sng" dirty="0"/>
              <a:t>And further inputs from members:</a:t>
            </a:r>
          </a:p>
          <a:p>
            <a:pPr lvl="1">
              <a:buFont typeface="Arial" panose="020B0604020202020204" pitchFamily="34" charset="0"/>
              <a:buChar char="•"/>
            </a:pPr>
            <a:r>
              <a:rPr lang="en-US" sz="1400" b="1" dirty="0"/>
              <a:t>Proposed UWB rules look to be positive.</a:t>
            </a:r>
          </a:p>
          <a:p>
            <a:pPr lvl="1">
              <a:buFont typeface="Arial" panose="020B0604020202020204" pitchFamily="34" charset="0"/>
              <a:buChar char="•"/>
            </a:pPr>
            <a:r>
              <a:rPr lang="en-US" sz="1400" b="1" dirty="0"/>
              <a:t>Supporting the mmWave band expansion, considering both 802.11 and </a:t>
            </a:r>
            <a:br>
              <a:rPr lang="en-US" sz="1400" b="1" dirty="0"/>
            </a:br>
            <a:r>
              <a:rPr lang="en-US" sz="1400" b="1" dirty="0"/>
              <a:t>802.15.3 systems are being implemented and deployed which the expanded </a:t>
            </a:r>
            <a:br>
              <a:rPr lang="en-US" sz="1400" b="1" dirty="0"/>
            </a:br>
            <a:r>
              <a:rPr lang="en-US" sz="1400" b="1" dirty="0"/>
              <a:t>60 GHz band.</a:t>
            </a:r>
          </a:p>
          <a:p>
            <a:pPr lvl="1">
              <a:buFont typeface="Arial" panose="020B0604020202020204" pitchFamily="34" charset="0"/>
              <a:buChar char="•"/>
            </a:pPr>
            <a:r>
              <a:rPr lang="en-US" sz="1400" b="1" dirty="0"/>
              <a:t>May also want to look at [2] above to see if there are any negative impacts on the 802.11 and 802.15.3 mmWave based systems.</a:t>
            </a:r>
          </a:p>
          <a:p>
            <a:pPr lvl="4">
              <a:buFont typeface="Arial" panose="020B0604020202020204" pitchFamily="34" charset="0"/>
              <a:buChar char="•"/>
            </a:pPr>
            <a:endParaRPr lang="en-US" altLang="en-US" sz="800" dirty="0">
              <a:solidFill>
                <a:schemeClr val="tx1"/>
              </a:solidFill>
            </a:endParaRPr>
          </a:p>
          <a:p>
            <a:pPr>
              <a:buFont typeface="Arial" panose="020B0604020202020204" pitchFamily="34" charset="0"/>
              <a:buChar char="•"/>
            </a:pPr>
            <a:r>
              <a:rPr lang="en-US" altLang="en-US" sz="1800" dirty="0">
                <a:solidFill>
                  <a:schemeClr val="tx1"/>
                </a:solidFill>
              </a:rPr>
              <a:t>Comments have started,  </a:t>
            </a:r>
            <a:r>
              <a:rPr lang="en-US" altLang="en-US" sz="1800" dirty="0">
                <a:solidFill>
                  <a:srgbClr val="00B0F0"/>
                </a:solidFill>
              </a:rPr>
              <a:t>need to add some 802.15.3  to make stronger.</a:t>
            </a:r>
            <a:r>
              <a:rPr lang="en-US" altLang="en-US" sz="1800" dirty="0">
                <a:solidFill>
                  <a:schemeClr val="tx1"/>
                </a:solidFill>
              </a:rPr>
              <a:t> </a:t>
            </a:r>
          </a:p>
          <a:p>
            <a:pPr>
              <a:buFont typeface="Arial" panose="020B0604020202020204" pitchFamily="34" charset="0"/>
              <a:buChar char="•"/>
            </a:pPr>
            <a:r>
              <a:rPr lang="en-US" sz="1800" dirty="0">
                <a:hlinkClick r:id="rId2"/>
              </a:rPr>
              <a:t>https://mentor.ieee.org/802.18/dcn/19/18-19-0014-01-0000-comments-to-acma-on-proposed-updates-to-class-licensing-arrangements.docx</a:t>
            </a:r>
            <a:r>
              <a:rPr lang="en-US" sz="1800" dirty="0"/>
              <a:t> </a:t>
            </a:r>
            <a:endParaRPr lang="en-US" sz="1800" b="1" dirty="0"/>
          </a:p>
          <a:p>
            <a:pPr>
              <a:spcBef>
                <a:spcPts val="0"/>
              </a:spcBef>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07 February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06040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sz="2400" dirty="0"/>
              <a:t>Motion – ACMA Consultation</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07 February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CAC0BA75-A8BB-4E62-B1F9-9AD1F4E7CD71}"/>
              </a:ext>
            </a:extLst>
          </p:cNvPr>
          <p:cNvSpPr txBox="1">
            <a:spLocks/>
          </p:cNvSpPr>
          <p:nvPr/>
        </p:nvSpPr>
        <p:spPr bwMode="auto">
          <a:xfrm>
            <a:off x="724289" y="1181893"/>
            <a:ext cx="8305800" cy="529352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spcBef>
                <a:spcPts val="0"/>
              </a:spcBef>
              <a:buFont typeface="Arial" panose="020B0604020202020204" pitchFamily="34" charset="0"/>
              <a:buChar char="•"/>
            </a:pPr>
            <a:r>
              <a:rPr lang="en-US" altLang="en-US" sz="2000" dirty="0">
                <a:solidFill>
                  <a:schemeClr val="tx1"/>
                </a:solidFill>
              </a:rPr>
              <a:t>To meet 22 Feb 19, need to approve by teleconference on 14 Feb 19.  </a:t>
            </a:r>
          </a:p>
          <a:p>
            <a:pPr lvl="1">
              <a:spcBef>
                <a:spcPts val="0"/>
              </a:spcBef>
              <a:buFont typeface="Arial" panose="020B0604020202020204" pitchFamily="34" charset="0"/>
              <a:buChar char="•"/>
            </a:pPr>
            <a:r>
              <a:rPr lang="en-US" altLang="en-US" sz="1800" dirty="0">
                <a:solidFill>
                  <a:schemeClr val="tx1"/>
                </a:solidFill>
              </a:rPr>
              <a:t>We have 1 teleconference to finish, 14 Feb. </a:t>
            </a:r>
          </a:p>
          <a:p>
            <a:pPr lvl="1">
              <a:buFont typeface="Arial" panose="020B0604020202020204" pitchFamily="34" charset="0"/>
              <a:buChar char="•"/>
            </a:pPr>
            <a:r>
              <a:rPr lang="en-US" altLang="en-US" sz="1800" dirty="0">
                <a:solidFill>
                  <a:schemeClr val="tx1"/>
                </a:solidFill>
              </a:rPr>
              <a:t>Do we need an Ad Hoc, on 13 Feb? __________</a:t>
            </a:r>
          </a:p>
          <a:p>
            <a:pPr>
              <a:buFont typeface="Arial" panose="020B0604020202020204" pitchFamily="34" charset="0"/>
              <a:buChar char="•"/>
            </a:pPr>
            <a:endParaRPr lang="en-US" sz="2200" u="sng" kern="0" dirty="0"/>
          </a:p>
          <a:p>
            <a:pPr>
              <a:buFont typeface="Arial" panose="020B0604020202020204" pitchFamily="34" charset="0"/>
              <a:buChar char="•"/>
            </a:pPr>
            <a:r>
              <a:rPr lang="en-US" sz="1600" u="sng" kern="0" dirty="0"/>
              <a:t>Motion:</a:t>
            </a:r>
            <a:r>
              <a:rPr lang="en-US" sz="1600" kern="0" dirty="0"/>
              <a:t> </a:t>
            </a:r>
            <a:r>
              <a:rPr lang="en-US" sz="1600" b="0" kern="0" dirty="0"/>
              <a:t>Move to approve the comments </a:t>
            </a:r>
            <a:r>
              <a:rPr lang="en-US" sz="1600" dirty="0">
                <a:hlinkClick r:id="rId2"/>
              </a:rPr>
              <a:t>https://mentor.ieee.org/802.18/dcn/19/18-19-0014-</a:t>
            </a:r>
            <a:r>
              <a:rPr lang="en-US" sz="1600" dirty="0">
                <a:highlight>
                  <a:srgbClr val="FFFF00"/>
                </a:highlight>
                <a:hlinkClick r:id="rId2"/>
              </a:rPr>
              <a:t>02</a:t>
            </a:r>
            <a:r>
              <a:rPr lang="en-US" sz="1600" dirty="0">
                <a:hlinkClick r:id="rId2"/>
              </a:rPr>
              <a:t>-0000-comments-to-acma-on-proposed-updates-to-class-licensing-arrangements.docx</a:t>
            </a:r>
            <a:r>
              <a:rPr lang="en-US" sz="1600" dirty="0"/>
              <a:t> </a:t>
            </a:r>
            <a:r>
              <a:rPr lang="en-US" altLang="en-US" sz="1600" b="0" dirty="0">
                <a:solidFill>
                  <a:schemeClr val="tx1"/>
                </a:solidFill>
              </a:rPr>
              <a:t> </a:t>
            </a:r>
            <a:r>
              <a:rPr lang="en-US" sz="1600" b="0" kern="0" dirty="0"/>
              <a:t>to ACMA’s </a:t>
            </a:r>
            <a:r>
              <a:rPr lang="en-US" sz="1600" b="0" dirty="0"/>
              <a:t>IFC 45/2018 Class licensing updates consultation</a:t>
            </a:r>
            <a:r>
              <a:rPr lang="en-US" sz="1600" b="0" kern="0" dirty="0"/>
              <a:t>. With the chair of 802.18 to have editorial privileges and send to the EC for review/approval and submission to the FCC on or before 21 February</a:t>
            </a:r>
            <a:r>
              <a:rPr lang="en-US" altLang="en-US" sz="1600" kern="0" dirty="0">
                <a:solidFill>
                  <a:schemeClr val="tx1"/>
                </a:solidFill>
              </a:rPr>
              <a:t> </a:t>
            </a:r>
            <a:r>
              <a:rPr lang="en-US" sz="1600" b="0" kern="0" dirty="0"/>
              <a:t>2019.</a:t>
            </a:r>
          </a:p>
          <a:p>
            <a:endParaRPr lang="en-US" altLang="en-US" sz="1600" kern="0" dirty="0">
              <a:solidFill>
                <a:schemeClr val="tx1"/>
              </a:solidFill>
            </a:endParaRPr>
          </a:p>
          <a:p>
            <a:r>
              <a:rPr lang="en-US" altLang="en-US" sz="1600" kern="0" dirty="0"/>
              <a:t>		Moved by:  	 	</a:t>
            </a:r>
          </a:p>
          <a:p>
            <a:pPr lvl="1"/>
            <a:r>
              <a:rPr lang="en-US" altLang="en-US" sz="1600" b="1" kern="0" dirty="0"/>
              <a:t>Seconded by:  	</a:t>
            </a:r>
          </a:p>
          <a:p>
            <a:pPr lvl="1"/>
            <a:r>
              <a:rPr lang="en-US" altLang="en-US" sz="1600" b="1" kern="0" dirty="0"/>
              <a:t>Discussion?		none</a:t>
            </a:r>
          </a:p>
          <a:p>
            <a:pPr lvl="1"/>
            <a:r>
              <a:rPr lang="en-US" altLang="en-US" sz="1600" b="1" kern="0" dirty="0">
                <a:solidFill>
                  <a:schemeClr val="tx1"/>
                </a:solidFill>
              </a:rPr>
              <a:t>Vote:  ___Y   /  ___N   /  ___A </a:t>
            </a:r>
          </a:p>
          <a:p>
            <a:pPr lvl="1"/>
            <a:endParaRPr lang="en-US" altLang="en-US" b="1" kern="0" dirty="0">
              <a:solidFill>
                <a:schemeClr val="tx1"/>
              </a:solidFill>
            </a:endParaRPr>
          </a:p>
          <a:p>
            <a:pPr marL="800100" lvl="1" indent="-342900">
              <a:buFont typeface="Wingdings" panose="05000000000000000000" pitchFamily="2" charset="2"/>
              <a:buChar char="v"/>
            </a:pPr>
            <a:r>
              <a:rPr lang="en-US" altLang="en-US" b="1" kern="0" dirty="0">
                <a:solidFill>
                  <a:schemeClr val="tx1"/>
                </a:solidFill>
              </a:rPr>
              <a:t>Motion on hold for now.</a:t>
            </a:r>
          </a:p>
          <a:p>
            <a:pPr>
              <a:buFont typeface="Arial" panose="020B0604020202020204" pitchFamily="34" charset="0"/>
              <a:buChar char="•"/>
            </a:pPr>
            <a:endParaRPr lang="en-US" sz="1800" kern="0" dirty="0"/>
          </a:p>
        </p:txBody>
      </p:sp>
    </p:spTree>
    <p:extLst>
      <p:ext uri="{BB962C8B-B14F-4D97-AF65-F5344CB8AC3E}">
        <p14:creationId xmlns:p14="http://schemas.microsoft.com/office/powerpoint/2010/main" val="27474058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85800" y="1066800"/>
            <a:ext cx="8150031" cy="5059552"/>
          </a:xfrm>
        </p:spPr>
        <p:txBody>
          <a:bodyPr/>
          <a:lstStyle/>
          <a:p>
            <a:pPr>
              <a:buFont typeface="Arial" panose="020B0604020202020204" pitchFamily="34" charset="0"/>
              <a:buChar char="•"/>
            </a:pPr>
            <a:r>
              <a:rPr lang="en-US" sz="2000" dirty="0"/>
              <a:t>Japan MIC has recently started a consultation on its report related to the high efficiency wireless LAN, including the possibility of opening channel 144 for unlicensed  operation.</a:t>
            </a:r>
          </a:p>
          <a:p>
            <a:pPr lvl="1">
              <a:buFont typeface="Arial" panose="020B0604020202020204" pitchFamily="34" charset="0"/>
              <a:buChar char="•"/>
            </a:pPr>
            <a:r>
              <a:rPr lang="en-US" sz="1800" dirty="0"/>
              <a:t>For details, please refer to: </a:t>
            </a:r>
            <a:r>
              <a:rPr lang="en-US" sz="1800" u="sng" dirty="0">
                <a:hlinkClick r:id="rId2"/>
              </a:rPr>
              <a:t>http://www.soumu.go.jp/menu_news/s-news/02kiban12_04000238.html</a:t>
            </a:r>
            <a:endParaRPr lang="en-US" sz="1800" dirty="0"/>
          </a:p>
          <a:p>
            <a:pPr lvl="1">
              <a:buFont typeface="Arial" panose="020B0604020202020204" pitchFamily="34" charset="0"/>
              <a:buChar char="•"/>
            </a:pPr>
            <a:r>
              <a:rPr lang="en-US" sz="1800" dirty="0"/>
              <a:t>The comment submission deadline is February 21, 2019.</a:t>
            </a:r>
          </a:p>
          <a:p>
            <a:pPr lvl="1">
              <a:buFont typeface="Arial" panose="020B0604020202020204" pitchFamily="34" charset="0"/>
              <a:buChar char="•"/>
            </a:pPr>
            <a:r>
              <a:rPr lang="en-US" sz="1800" dirty="0"/>
              <a:t>The major changes proposed other than adding channel 144 are as follows: </a:t>
            </a:r>
          </a:p>
          <a:p>
            <a:pPr lvl="1">
              <a:buFont typeface="Arial" panose="020B0604020202020204" pitchFamily="34" charset="0"/>
              <a:buChar char="•"/>
            </a:pPr>
            <a:r>
              <a:rPr lang="en-US" sz="1800" dirty="0"/>
              <a:t>The occupancy channel widths will be broadened to support 802.11ax's 20/40/80/160/80+80 MHz channel systems in 5 GHz and 40 MHz channel system in 2.4 GHz. </a:t>
            </a:r>
          </a:p>
          <a:p>
            <a:pPr lvl="1">
              <a:buFont typeface="Arial" panose="020B0604020202020204" pitchFamily="34" charset="0"/>
              <a:buChar char="•"/>
            </a:pPr>
            <a:r>
              <a:rPr lang="en-US" sz="1800" dirty="0"/>
              <a:t>The 4 ms second rule in 5 GHz band will be extended to 8 ms. </a:t>
            </a:r>
          </a:p>
          <a:p>
            <a:pPr lvl="1">
              <a:buFont typeface="Arial" panose="020B0604020202020204" pitchFamily="34" charset="0"/>
              <a:buChar char="•"/>
            </a:pPr>
            <a:r>
              <a:rPr lang="en-US" sz="1800" dirty="0"/>
              <a:t>The 5.3 GHz DFS test is revised.  Note: There is a possibility of relaxing the radar patterns described in the report. </a:t>
            </a:r>
          </a:p>
          <a:p>
            <a:pPr lvl="1">
              <a:buFont typeface="Arial" panose="020B0604020202020204" pitchFamily="34" charset="0"/>
              <a:buChar char="•"/>
            </a:pPr>
            <a:r>
              <a:rPr lang="en-US" sz="1800" dirty="0"/>
              <a:t>It is planned to take effect this summer. </a:t>
            </a:r>
          </a:p>
          <a:p>
            <a:pPr>
              <a:buFont typeface="Arial" panose="020B0604020202020204" pitchFamily="34" charset="0"/>
              <a:buChar char="•"/>
            </a:pPr>
            <a:r>
              <a:rPr lang="en-US" altLang="en-US" sz="2000" dirty="0"/>
              <a:t> </a:t>
            </a:r>
          </a:p>
          <a:p>
            <a:pPr>
              <a:buFont typeface="Arial" panose="020B0604020202020204" pitchFamily="34" charset="0"/>
              <a:buChar char="•"/>
            </a:pPr>
            <a:r>
              <a:rPr lang="en-US" altLang="en-US" sz="2000" dirty="0"/>
              <a:t> </a:t>
            </a:r>
            <a:r>
              <a:rPr lang="en-US" altLang="en-US" sz="2000" b="0" dirty="0"/>
              <a:t>Will discuss this later.</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07 February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812019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98889" y="1164817"/>
            <a:ext cx="8150031" cy="5059552"/>
          </a:xfrm>
        </p:spPr>
        <p:txBody>
          <a:bodyPr/>
          <a:lstStyle/>
          <a:p>
            <a:pPr>
              <a:buFont typeface="Arial" panose="020B0604020202020204" pitchFamily="34" charset="0"/>
              <a:buChar char="•"/>
            </a:pPr>
            <a:r>
              <a:rPr lang="en-US" sz="2000" dirty="0">
                <a:solidFill>
                  <a:srgbClr val="00B0F0"/>
                </a:solidFill>
              </a:rPr>
              <a:t>Send in comment text on DOT’s Request For Comments on V2X to the chair.   (Best by Wednesday night.) </a:t>
            </a:r>
          </a:p>
          <a:p>
            <a:pPr>
              <a:buFont typeface="Arial" panose="020B0604020202020204" pitchFamily="34" charset="0"/>
              <a:buChar char="•"/>
            </a:pPr>
            <a:endParaRPr lang="en-US" sz="2000" dirty="0">
              <a:solidFill>
                <a:srgbClr val="00B0F0"/>
              </a:solidFill>
            </a:endParaRPr>
          </a:p>
          <a:p>
            <a:pPr>
              <a:buFont typeface="Arial" panose="020B0604020202020204" pitchFamily="34" charset="0"/>
              <a:buChar char="•"/>
            </a:pPr>
            <a:r>
              <a:rPr lang="en-US" sz="2000" dirty="0">
                <a:solidFill>
                  <a:srgbClr val="00B0F0"/>
                </a:solidFill>
              </a:rPr>
              <a:t>Send in comment text on ACMA’s Consultation (Best by Wednesday night.)</a:t>
            </a:r>
            <a:endParaRPr lang="en-US" sz="2000" b="0" dirty="0"/>
          </a:p>
          <a:p>
            <a:pPr lvl="1">
              <a:buFont typeface="Arial" panose="020B0604020202020204" pitchFamily="34" charset="0"/>
              <a:buChar char="•"/>
            </a:pPr>
            <a:r>
              <a:rPr lang="en-US" sz="1800" dirty="0"/>
              <a:t>In particular assigned out to get some 802.15.3 info to the author. </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r>
              <a:rPr lang="en-US" sz="1600" dirty="0"/>
              <a:t>Info:  </a:t>
            </a:r>
          </a:p>
          <a:p>
            <a:pPr lvl="1">
              <a:buFont typeface="Arial" panose="020B0604020202020204" pitchFamily="34" charset="0"/>
              <a:buChar char="•"/>
            </a:pPr>
            <a:r>
              <a:rPr lang="en-US" sz="1400" dirty="0"/>
              <a:t>Latest Cisco VNI 2018-2022 networking trends: </a:t>
            </a:r>
            <a:r>
              <a:rPr lang="en-US" sz="1400" u="sng" dirty="0">
                <a:hlinkClick r:id="rId2"/>
              </a:rPr>
              <a:t>https://www.cisco.com/c/en/us/solutions/collateral/service-provider/visual-networking-index-vni/white-paper-c11-741490.pdf</a:t>
            </a:r>
            <a:endParaRPr lang="en-US" sz="1400" dirty="0"/>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07 February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looking for someone</a:t>
            </a:r>
          </a:p>
          <a:p>
            <a:pPr lvl="1">
              <a:defRPr/>
            </a:pPr>
            <a:r>
              <a:rPr lang="en-US" sz="1600" dirty="0"/>
              <a:t>Secretary, looking for someone</a:t>
            </a:r>
          </a:p>
          <a:p>
            <a:pPr>
              <a:buFont typeface="Arial" panose="020B0604020202020204" pitchFamily="34" charset="0"/>
              <a:buChar char="•"/>
            </a:pPr>
            <a:r>
              <a:rPr lang="en-US" altLang="en-US" sz="2000" dirty="0"/>
              <a:t>Voters: </a:t>
            </a:r>
            <a:r>
              <a:rPr lang="en-US" altLang="en-US" sz="1800" dirty="0"/>
              <a:t>41 (9 on EC)</a:t>
            </a:r>
            <a:r>
              <a:rPr lang="en-US" altLang="en-US" sz="1800" dirty="0">
                <a:solidFill>
                  <a:schemeClr val="tx1"/>
                </a:solidFill>
              </a:rPr>
              <a:t>;  Nearly Voters: 3;   Aspirant members: 14</a:t>
            </a: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07 February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3823217059"/>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6020"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endParaRPr lang="en-US" sz="1800" dirty="0"/>
          </a:p>
          <a:p>
            <a:pPr>
              <a:buFont typeface="Arial" panose="020B0604020202020204" pitchFamily="34" charset="0"/>
              <a:buChar char="•"/>
            </a:pPr>
            <a:r>
              <a:rPr lang="en-US" sz="1800" dirty="0">
                <a:solidFill>
                  <a:schemeClr val="bg1">
                    <a:lumMod val="65000"/>
                  </a:schemeClr>
                </a:solidFill>
              </a:rPr>
              <a:t>None </a:t>
            </a:r>
          </a:p>
          <a:p>
            <a:pPr>
              <a:buFont typeface="Arial" panose="020B0604020202020204" pitchFamily="34" charset="0"/>
              <a:buChar char="•"/>
            </a:pPr>
            <a:r>
              <a:rPr lang="en-US" sz="1800" dirty="0">
                <a:solidFill>
                  <a:schemeClr val="tx1"/>
                </a:solidFill>
              </a:rPr>
              <a:t> </a:t>
            </a:r>
          </a:p>
          <a:p>
            <a:pPr>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07 February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721183"/>
            <a:ext cx="8115301" cy="5563431"/>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14 Feb 2019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https://mentor.ieee.org/802.18/dcn/16/18-16-0038-11-0000-teleconference-call-in-info.pptx</a:t>
            </a:r>
            <a:r>
              <a:rPr lang="en-US" sz="1800" dirty="0"/>
              <a:t>  </a:t>
            </a:r>
            <a:r>
              <a:rPr lang="en-US" altLang="en-US" sz="1800" b="1" dirty="0"/>
              <a:t>(</a:t>
            </a:r>
            <a:r>
              <a:rPr lang="en-US" altLang="en-US" sz="1800" b="1" i="1" u="sng" dirty="0"/>
              <a:t>or latest) </a:t>
            </a:r>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lvl="1">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Agenda complete,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a:t>
            </a:r>
            <a:r>
              <a:rPr lang="en-US" sz="1800" dirty="0">
                <a:highlight>
                  <a:srgbClr val="FFFF00"/>
                </a:highlight>
              </a:rPr>
              <a:t>15:______ </a:t>
            </a:r>
            <a:r>
              <a:rPr lang="en-US" sz="1800" dirty="0"/>
              <a:t>ET </a:t>
            </a:r>
          </a:p>
          <a:p>
            <a:pPr marL="1828800" lvl="4" indent="0"/>
            <a:endParaRPr lang="en-US" sz="1000" dirty="0">
              <a:solidFill>
                <a:schemeClr val="tx1"/>
              </a:solidFill>
            </a:endParaRPr>
          </a:p>
          <a:p>
            <a:pPr>
              <a:buFont typeface="Arial" panose="020B0604020202020204" pitchFamily="34" charset="0"/>
              <a:buChar char="•"/>
            </a:pPr>
            <a:r>
              <a:rPr lang="en-US" sz="1800" b="0" dirty="0"/>
              <a:t>The next face to face meeting of the 802.18 RR-TAG will be at the IEEE 802 11-15 March 19 the Plenary in the Hyatt Regency Vancouver and Fairmont Hotel Vancouver, Vancouver, BC, Canada</a:t>
            </a:r>
          </a:p>
          <a:p>
            <a:pPr lvl="1">
              <a:buFont typeface="Arial" panose="020B0604020202020204" pitchFamily="34" charset="0"/>
              <a:buChar char="•"/>
            </a:pPr>
            <a:r>
              <a:rPr lang="en-US" sz="1600" dirty="0"/>
              <a:t>Time slots, Tuesday AM2 and Thursday AM1</a:t>
            </a:r>
          </a:p>
          <a:p>
            <a:pPr lvl="1">
              <a:buFont typeface="Arial" panose="020B0604020202020204" pitchFamily="34" charset="0"/>
              <a:buChar char="•"/>
            </a:pPr>
            <a:r>
              <a:rPr lang="en-US" sz="1600" dirty="0"/>
              <a:t>Note: this Plenary has Fellowship attendees; Monday AM2 is the 802.18 tutorial for them. </a:t>
            </a:r>
          </a:p>
          <a:p>
            <a:pPr>
              <a:buFont typeface="Arial" panose="020B0604020202020204" pitchFamily="34" charset="0"/>
              <a:buChar char="•"/>
            </a:pPr>
            <a:r>
              <a:rPr lang="en-US"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 February 2019</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07 February 2019</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584775"/>
          </a:xfrm>
          <a:prstGeom prst="rect">
            <a:avLst/>
          </a:prstGeom>
          <a:noFill/>
        </p:spPr>
        <p:txBody>
          <a:bodyPr wrap="square" rtlCol="0">
            <a:spAutoFit/>
          </a:bodyPr>
          <a:lstStyle/>
          <a:p>
            <a:r>
              <a:rPr lang="en-US" sz="3200" dirty="0">
                <a:solidFill>
                  <a:schemeClr val="tx1"/>
                </a:solidFill>
              </a:rPr>
              <a:t>Thank You</a:t>
            </a: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800" kern="0" dirty="0"/>
              <a:t>Reference, links to EU sites: </a:t>
            </a:r>
          </a:p>
          <a:p>
            <a:pPr lvl="1">
              <a:buFont typeface="Arial" panose="020B0604020202020204" pitchFamily="34" charset="0"/>
              <a:buChar char="•"/>
            </a:pPr>
            <a:r>
              <a:rPr lang="en-US" altLang="en-US" sz="1400" kern="0" dirty="0"/>
              <a:t>Bran: 		</a:t>
            </a:r>
            <a:r>
              <a:rPr lang="en-US" altLang="en-US" sz="1400" kern="0" dirty="0">
                <a:hlinkClick r:id="rId2"/>
              </a:rPr>
              <a:t>https://portal.etsi.org/tb.aspx?tbid=287&amp;SubTB=287</a:t>
            </a:r>
            <a:r>
              <a:rPr lang="en-US" altLang="en-US" sz="1400" kern="0" dirty="0"/>
              <a:t> </a:t>
            </a:r>
          </a:p>
          <a:p>
            <a:pPr lvl="1">
              <a:buFont typeface="Arial" panose="020B0604020202020204" pitchFamily="34" charset="0"/>
              <a:buChar char="•"/>
            </a:pPr>
            <a:r>
              <a:rPr lang="en-US" altLang="en-US" sz="1400" kern="0" dirty="0"/>
              <a:t>ERM TG-11:	</a:t>
            </a:r>
            <a:r>
              <a:rPr lang="en-US" altLang="en-US" sz="1400" kern="0" dirty="0">
                <a:hlinkClick r:id="rId3"/>
              </a:rPr>
              <a:t>https://portal.etsi.org/tb.aspx?tbid=442&amp;SubTB=442</a:t>
            </a:r>
            <a:r>
              <a:rPr lang="en-US" altLang="en-US" sz="1400" kern="0" dirty="0"/>
              <a:t>  </a:t>
            </a:r>
          </a:p>
          <a:p>
            <a:pPr lvl="1">
              <a:buFont typeface="Arial" panose="020B0604020202020204" pitchFamily="34" charset="0"/>
              <a:buChar char="•"/>
            </a:pPr>
            <a:r>
              <a:rPr lang="en-US" altLang="en-US" sz="1400" kern="0" dirty="0"/>
              <a:t>CEPT SE45:	</a:t>
            </a:r>
            <a:r>
              <a:rPr lang="en-US" altLang="en-US" sz="1400" kern="0" dirty="0">
                <a:hlinkClick r:id="rId4"/>
              </a:rPr>
              <a:t>https://cept.org/ecc/groups/ecc/wg-se/se-45/client/introduction/</a:t>
            </a:r>
            <a:r>
              <a:rPr lang="en-US" altLang="en-US" sz="1400" kern="0" dirty="0"/>
              <a:t>  </a:t>
            </a:r>
          </a:p>
          <a:p>
            <a:pPr lvl="1">
              <a:buFont typeface="Arial" panose="020B0604020202020204" pitchFamily="34" charset="0"/>
              <a:buChar char="•"/>
            </a:pPr>
            <a:r>
              <a:rPr lang="en-US" altLang="en-US" sz="1400" kern="0" dirty="0"/>
              <a:t>CEPT FM57: </a:t>
            </a:r>
            <a:r>
              <a:rPr lang="en-US" altLang="en-US" sz="1400" kern="0" dirty="0">
                <a:hlinkClick r:id="rId5"/>
              </a:rPr>
              <a:t>https://cept.org/ecc/groups/ecc/wg-fm/fm-57/client/introduction/</a:t>
            </a:r>
            <a:r>
              <a:rPr lang="en-US" altLang="en-US" sz="1400" kern="0" dirty="0"/>
              <a:t> </a:t>
            </a:r>
          </a:p>
          <a:p>
            <a:pPr lvl="1">
              <a:buFont typeface="Arial" panose="020B0604020202020204" pitchFamily="34" charset="0"/>
              <a:buChar char="•"/>
            </a:pPr>
            <a:r>
              <a:rPr lang="en-US" altLang="en-US" sz="1400" kern="0" dirty="0"/>
              <a:t>OJEU:		</a:t>
            </a:r>
            <a:r>
              <a:rPr lang="en-US" altLang="en-US" sz="1400" kern="0" dirty="0">
                <a:hlinkClick r:id="rId6"/>
              </a:rPr>
              <a:t>https://eur-lex.europa.eu/oj/direct-access.html</a:t>
            </a:r>
            <a:r>
              <a:rPr lang="en-US" altLang="en-US" sz="1400" kern="0" dirty="0"/>
              <a:t> </a:t>
            </a:r>
          </a:p>
          <a:p>
            <a:pPr lvl="1">
              <a:buFont typeface="Arial" panose="020B0604020202020204" pitchFamily="34" charset="0"/>
              <a:buChar char="•"/>
            </a:pPr>
            <a:r>
              <a:rPr lang="en-US" altLang="en-US" sz="1400" kern="0" dirty="0"/>
              <a:t>HS:		</a:t>
            </a:r>
            <a:r>
              <a:rPr lang="en-US" altLang="en-US" sz="1400" kern="0" dirty="0">
                <a:hlinkClick r:id="rId7"/>
              </a:rPr>
              <a:t>https://ec.europa.eu/growth/single-market/european-standards/harmonised-standards/</a:t>
            </a:r>
            <a:r>
              <a:rPr lang="en-US" altLang="en-US" sz="1400" kern="0" dirty="0"/>
              <a:t>   </a:t>
            </a:r>
            <a:endParaRPr lang="en-US" altLang="en-US" sz="1600" kern="0" dirty="0"/>
          </a:p>
          <a:p>
            <a:pPr>
              <a:buFont typeface="Arial" panose="020B0604020202020204" pitchFamily="34" charset="0"/>
              <a:buChar char="•"/>
            </a:pPr>
            <a:endParaRPr lang="en-US" sz="1800" kern="0" dirty="0"/>
          </a:p>
        </p:txBody>
      </p:sp>
    </p:spTree>
    <p:extLst>
      <p:ext uri="{BB962C8B-B14F-4D97-AF65-F5344CB8AC3E}">
        <p14:creationId xmlns:p14="http://schemas.microsoft.com/office/powerpoint/2010/main" val="4367875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Administrative – Motions and more</a:t>
            </a:r>
          </a:p>
        </p:txBody>
      </p:sp>
      <p:sp>
        <p:nvSpPr>
          <p:cNvPr id="16387" name="Content Placeholder 2"/>
          <p:cNvSpPr>
            <a:spLocks noGrp="1"/>
          </p:cNvSpPr>
          <p:nvPr>
            <p:ph idx="1"/>
          </p:nvPr>
        </p:nvSpPr>
        <p:spPr>
          <a:xfrm>
            <a:off x="685798" y="808037"/>
            <a:ext cx="8229602" cy="4821848"/>
          </a:xfrm>
        </p:spPr>
        <p:txBody>
          <a:bodyPr/>
          <a:lstStyle/>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u="sng" dirty="0">
                <a:solidFill>
                  <a:schemeClr val="bg1">
                    <a:lumMod val="75000"/>
                  </a:schemeClr>
                </a:solidFill>
              </a:rPr>
              <a:t>Motion:</a:t>
            </a:r>
            <a:r>
              <a:rPr lang="en-US" altLang="en-US" sz="1600" dirty="0">
                <a:solidFill>
                  <a:schemeClr val="bg1">
                    <a:lumMod val="75000"/>
                  </a:schemeClr>
                </a:solidFill>
              </a:rPr>
              <a:t> To approve the minutes from the IEEE 802.18 ad hoc teleconference 06 February 2019 in document: _______ P</a:t>
            </a:r>
            <a:r>
              <a:rPr lang="en-US" altLang="en-US" sz="1600" b="1" dirty="0">
                <a:solidFill>
                  <a:schemeClr val="bg1">
                    <a:lumMod val="75000"/>
                  </a:schemeClr>
                </a:solidFill>
              </a:rPr>
              <a:t>osted</a:t>
            </a:r>
            <a:r>
              <a:rPr lang="en-US" altLang="en-US" sz="1600" dirty="0">
                <a:solidFill>
                  <a:schemeClr val="bg1">
                    <a:lumMod val="75000"/>
                  </a:schemeClr>
                </a:solidFill>
              </a:rPr>
              <a:t>: </a:t>
            </a:r>
            <a:r>
              <a:rPr lang="en-US" sz="1600" b="0" dirty="0">
                <a:solidFill>
                  <a:schemeClr val="bg1">
                    <a:lumMod val="75000"/>
                  </a:schemeClr>
                </a:solidFill>
              </a:rPr>
              <a:t>_________</a:t>
            </a:r>
            <a:endParaRPr lang="en-US" sz="1600" dirty="0">
              <a:solidFill>
                <a:schemeClr val="bg1">
                  <a:lumMod val="75000"/>
                </a:schemeClr>
              </a:solidFill>
            </a:endParaRPr>
          </a:p>
          <a:p>
            <a:r>
              <a:rPr lang="en-US" altLang="en-US" sz="1600" b="0" dirty="0">
                <a:solidFill>
                  <a:schemeClr val="bg1">
                    <a:lumMod val="75000"/>
                  </a:schemeClr>
                </a:solidFill>
              </a:rPr>
              <a:t>	</a:t>
            </a:r>
            <a:r>
              <a:rPr lang="en-US" altLang="en-US" sz="1600" dirty="0">
                <a:solidFill>
                  <a:schemeClr val="bg1">
                    <a:lumMod val="75000"/>
                  </a:schemeClr>
                </a:solidFill>
              </a:rPr>
              <a:t>Moved by:  	Peter</a:t>
            </a:r>
          </a:p>
          <a:p>
            <a:r>
              <a:rPr lang="en-US" altLang="en-US" sz="1600" dirty="0">
                <a:solidFill>
                  <a:schemeClr val="bg1">
                    <a:lumMod val="75000"/>
                  </a:schemeClr>
                </a:solidFill>
              </a:rPr>
              <a:t>	Seconded by:	Jay</a:t>
            </a:r>
          </a:p>
          <a:p>
            <a:r>
              <a:rPr lang="en-US" altLang="en-US" sz="1600" b="1" dirty="0">
                <a:solidFill>
                  <a:schemeClr val="bg1">
                    <a:lumMod val="75000"/>
                  </a:schemeClr>
                </a:solidFill>
              </a:rPr>
              <a:t>	Discussion?  </a:t>
            </a:r>
          </a:p>
          <a:p>
            <a:r>
              <a:rPr lang="en-US" altLang="en-US" sz="1600" dirty="0">
                <a:solidFill>
                  <a:schemeClr val="bg1">
                    <a:lumMod val="75000"/>
                  </a:schemeClr>
                </a:solidFill>
              </a:rPr>
              <a:t>	</a:t>
            </a:r>
            <a:r>
              <a:rPr lang="en-US" altLang="en-US" sz="1600" b="1" dirty="0">
                <a:solidFill>
                  <a:schemeClr val="bg1">
                    <a:lumMod val="75000"/>
                  </a:schemeClr>
                </a:solidFill>
              </a:rPr>
              <a:t>Vote:  </a:t>
            </a:r>
            <a:r>
              <a:rPr lang="en-US" altLang="en-US" sz="1600" dirty="0">
                <a:solidFill>
                  <a:schemeClr val="bg1">
                    <a:lumMod val="75000"/>
                  </a:schemeClr>
                </a:solidFill>
              </a:rPr>
              <a:t>Unanimous consent</a:t>
            </a:r>
            <a:endParaRPr lang="en-US" altLang="en-US" dirty="0">
              <a:solidFill>
                <a:schemeClr val="bg1">
                  <a:lumMod val="75000"/>
                </a:schemeClr>
              </a:solidFill>
            </a:endParaRPr>
          </a:p>
          <a:p>
            <a:pPr>
              <a:buFont typeface="Arial" panose="020B0604020202020204" pitchFamily="34" charset="0"/>
              <a:buChar char="•"/>
            </a:pPr>
            <a:r>
              <a:rPr lang="en-US" altLang="en-US" sz="1000" dirty="0">
                <a:solidFill>
                  <a:schemeClr val="bg1">
                    <a:lumMod val="75000"/>
                  </a:schemeClr>
                </a:solidFill>
              </a:rPr>
              <a:t>Does anyone have an interest in being the 802.18 Vice-Chair? </a:t>
            </a:r>
          </a:p>
          <a:p>
            <a:pPr lvl="1">
              <a:buFont typeface="Arial" panose="020B0604020202020204" pitchFamily="34" charset="0"/>
              <a:buChar char="•"/>
            </a:pPr>
            <a:r>
              <a:rPr lang="en-US" altLang="en-US" sz="1000" b="1" dirty="0">
                <a:solidFill>
                  <a:schemeClr val="bg1">
                    <a:lumMod val="75000"/>
                  </a:schemeClr>
                </a:solidFill>
              </a:rPr>
              <a:t>Needs to be a member of the IEEE and also the </a:t>
            </a:r>
            <a:r>
              <a:rPr lang="en-US" altLang="en-US" sz="1000" b="1" dirty="0">
                <a:solidFill>
                  <a:schemeClr val="bg1"/>
                </a:solidFill>
              </a:rPr>
              <a:t>SA, needs a declaration of term commitment and affiliation letters to the EC. </a:t>
            </a:r>
            <a:r>
              <a:rPr lang="en-US" altLang="en-US" sz="1000" dirty="0">
                <a:solidFill>
                  <a:schemeClr val="bg1"/>
                </a:solidFill>
              </a:rPr>
              <a:t>of term commitment</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23</a:t>
            </a:fld>
            <a:endParaRPr lang="en-US" altLang="en-US" sz="1200" b="0" dirty="0"/>
          </a:p>
        </p:txBody>
      </p:sp>
      <p:sp>
        <p:nvSpPr>
          <p:cNvPr id="2" name="Date Placeholder 1"/>
          <p:cNvSpPr>
            <a:spLocks noGrp="1"/>
          </p:cNvSpPr>
          <p:nvPr>
            <p:ph type="dt" idx="15"/>
          </p:nvPr>
        </p:nvSpPr>
        <p:spPr/>
        <p:txBody>
          <a:bodyPr/>
          <a:lstStyle/>
          <a:p>
            <a:r>
              <a:rPr lang="en-US"/>
              <a:t>07 February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979720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5GAA Waiver to Allow ITS C-V2X </a:t>
            </a:r>
            <a:r>
              <a:rPr lang="en-US" sz="1400" dirty="0"/>
              <a:t>- reference</a:t>
            </a:r>
            <a:endParaRPr lang="en-US" sz="2400" dirty="0"/>
          </a:p>
        </p:txBody>
      </p:sp>
      <p:sp>
        <p:nvSpPr>
          <p:cNvPr id="3" name="Content Placeholder 2"/>
          <p:cNvSpPr>
            <a:spLocks noGrp="1"/>
          </p:cNvSpPr>
          <p:nvPr>
            <p:ph idx="1"/>
          </p:nvPr>
        </p:nvSpPr>
        <p:spPr>
          <a:xfrm>
            <a:off x="685800" y="841375"/>
            <a:ext cx="8305800" cy="5293520"/>
          </a:xfrm>
        </p:spPr>
        <p:txBody>
          <a:bodyPr/>
          <a:lstStyle/>
          <a:p>
            <a:pPr marL="1828800" lvl="4" indent="0"/>
            <a:r>
              <a:rPr lang="en-US" sz="900" dirty="0">
                <a:solidFill>
                  <a:schemeClr val="tx1"/>
                </a:solidFill>
              </a:rPr>
              <a:t>2</a:t>
            </a:r>
          </a:p>
          <a:p>
            <a:pPr>
              <a:buFont typeface="Arial" panose="020B0604020202020204" pitchFamily="34" charset="0"/>
              <a:buChar char="•"/>
            </a:pPr>
            <a:r>
              <a:rPr lang="en-US" sz="1600" dirty="0"/>
              <a:t>Thinking potential comments, any specific points we should consider? </a:t>
            </a:r>
          </a:p>
          <a:p>
            <a:pPr lvl="4">
              <a:buFont typeface="Arial" panose="020B0604020202020204" pitchFamily="34" charset="0"/>
              <a:buChar char="•"/>
            </a:pPr>
            <a:endParaRPr lang="en-US" sz="1000" dirty="0"/>
          </a:p>
          <a:p>
            <a:pPr>
              <a:buFont typeface="Arial" panose="020B0604020202020204" pitchFamily="34" charset="0"/>
              <a:buChar char="•"/>
            </a:pPr>
            <a:r>
              <a:rPr lang="en-US" sz="1800" dirty="0"/>
              <a:t>There are 20 comments from phase 1 testing; most say to not divide the spectrum, where the waiver is asking for a division.  </a:t>
            </a:r>
          </a:p>
          <a:p>
            <a:pPr>
              <a:buFont typeface="Arial" panose="020B0604020202020204" pitchFamily="34" charset="0"/>
              <a:buChar char="•"/>
            </a:pPr>
            <a:r>
              <a:rPr lang="en-US" sz="1800" dirty="0"/>
              <a:t>Is this a waiver or petition to start a rule making?  </a:t>
            </a:r>
          </a:p>
          <a:p>
            <a:pPr lvl="1">
              <a:buFont typeface="Arial" panose="020B0604020202020204" pitchFamily="34" charset="0"/>
              <a:buChar char="•"/>
            </a:pPr>
            <a:r>
              <a:rPr lang="en-US" sz="1400" dirty="0"/>
              <a:t>Some are questioning this approach.    </a:t>
            </a:r>
          </a:p>
          <a:p>
            <a:pPr lvl="1">
              <a:buFont typeface="Arial" panose="020B0604020202020204" pitchFamily="34" charset="0"/>
              <a:buChar char="•"/>
            </a:pPr>
            <a:r>
              <a:rPr lang="en-US" sz="1400" dirty="0"/>
              <a:t>Where it asks incumbents like DSRC to vacate this band is not a (normal) waiver.</a:t>
            </a:r>
          </a:p>
          <a:p>
            <a:pPr lvl="1">
              <a:buFont typeface="Arial" panose="020B0604020202020204" pitchFamily="34" charset="0"/>
              <a:buChar char="•"/>
            </a:pPr>
            <a:r>
              <a:rPr lang="en-US" sz="1400" dirty="0"/>
              <a:t>Could it be followed by a more aggressive waiver request with further disruptions? </a:t>
            </a:r>
          </a:p>
          <a:p>
            <a:pPr>
              <a:buFont typeface="Arial" panose="020B0604020202020204" pitchFamily="34" charset="0"/>
              <a:buChar char="•"/>
            </a:pPr>
            <a:r>
              <a:rPr lang="en-US" sz="1800" dirty="0"/>
              <a:t>802.11 – WiFi  access to the band. </a:t>
            </a:r>
          </a:p>
          <a:p>
            <a:pPr lvl="1">
              <a:buFont typeface="Arial" panose="020B0604020202020204" pitchFamily="34" charset="0"/>
              <a:buChar char="•"/>
            </a:pPr>
            <a:r>
              <a:rPr lang="en-US" sz="1400" dirty="0"/>
              <a:t>Disruptive to both approaches, detect and vacate and re-channelization.</a:t>
            </a:r>
          </a:p>
          <a:p>
            <a:pPr lvl="1">
              <a:buFont typeface="Arial" panose="020B0604020202020204" pitchFamily="34" charset="0"/>
              <a:buChar char="•"/>
            </a:pPr>
            <a:r>
              <a:rPr lang="en-US" sz="1400" dirty="0"/>
              <a:t>Also would hinder other V-C2X technologies that are being development.</a:t>
            </a:r>
          </a:p>
          <a:p>
            <a:pPr>
              <a:buFont typeface="Arial" panose="020B0604020202020204" pitchFamily="34" charset="0"/>
              <a:buChar char="•"/>
            </a:pPr>
            <a:r>
              <a:rPr lang="en-US" sz="1800" dirty="0"/>
              <a:t>TG 802.11bd,  is relevant to this and has Pros on sharing in the band better than C-V2X. </a:t>
            </a:r>
            <a:r>
              <a:rPr lang="en-US" sz="1400" dirty="0"/>
              <a:t>(They are not meeting between now 11 Jan.) </a:t>
            </a:r>
            <a:endParaRPr lang="en-US" sz="1800" dirty="0"/>
          </a:p>
          <a:p>
            <a:pPr lvl="1">
              <a:buFont typeface="Arial" panose="020B0604020202020204" pitchFamily="34" charset="0"/>
              <a:buChar char="•"/>
            </a:pPr>
            <a:r>
              <a:rPr lang="en-US" sz="1400" dirty="0"/>
              <a:t>James Lepp has a document with 4 main parts/areas moving forward, </a:t>
            </a:r>
          </a:p>
          <a:p>
            <a:pPr lvl="2">
              <a:buFont typeface="Arial" panose="020B0604020202020204" pitchFamily="34" charset="0"/>
              <a:buChar char="•"/>
            </a:pPr>
            <a:r>
              <a:rPr lang="en-US" sz="1200" dirty="0">
                <a:hlinkClick r:id="rId2"/>
              </a:rPr>
              <a:t>https://mentor.ieee.org/802.11/dcn/18/11-18-1945-01-0ngv-work-breakdown-for-p802-11bd.pptx</a:t>
            </a:r>
            <a:r>
              <a:rPr lang="en-US" sz="1200" dirty="0"/>
              <a:t>   </a:t>
            </a:r>
          </a:p>
          <a:p>
            <a:pPr>
              <a:buFont typeface="Arial" panose="020B0604020202020204" pitchFamily="34" charset="0"/>
              <a:buChar char="•"/>
            </a:pPr>
            <a:endParaRPr lang="en-US" sz="1800" dirty="0"/>
          </a:p>
          <a:p>
            <a:pPr>
              <a:buFont typeface="Arial" panose="020B0604020202020204" pitchFamily="34" charset="0"/>
              <a:buChar char="•"/>
            </a:pPr>
            <a:r>
              <a:rPr lang="en-US" sz="1800" dirty="0"/>
              <a:t>Why can’t the experimental license accomplish their need? </a:t>
            </a:r>
          </a:p>
          <a:p>
            <a:pPr lvl="1">
              <a:buFont typeface="Arial" panose="020B0604020202020204" pitchFamily="34" charset="0"/>
              <a:buChar char="•"/>
            </a:pPr>
            <a:r>
              <a:rPr lang="en-US" sz="1800" dirty="0"/>
              <a:t>No input from anyone to comment on this, so will hold for now. </a:t>
            </a:r>
          </a:p>
          <a:p>
            <a:pPr lvl="1">
              <a:buFont typeface="Arial" panose="020B0604020202020204" pitchFamily="34" charset="0"/>
              <a:buChar char="•"/>
            </a:pPr>
            <a:endParaRPr lang="en-US" sz="160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 February 2019</a:t>
            </a:r>
            <a:endParaRPr lang="en-GB" dirty="0"/>
          </a:p>
        </p:txBody>
      </p:sp>
    </p:spTree>
    <p:extLst>
      <p:ext uri="{BB962C8B-B14F-4D97-AF65-F5344CB8AC3E}">
        <p14:creationId xmlns:p14="http://schemas.microsoft.com/office/powerpoint/2010/main" val="40387382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5GAA Waiver to Allow ITS C-V2X  </a:t>
            </a:r>
            <a:r>
              <a:rPr lang="en-US" sz="1600" dirty="0"/>
              <a:t>-1 of 2</a:t>
            </a:r>
            <a:endParaRPr lang="en-US" sz="2400" dirty="0"/>
          </a:p>
        </p:txBody>
      </p:sp>
      <p:sp>
        <p:nvSpPr>
          <p:cNvPr id="3" name="Content Placeholder 2"/>
          <p:cNvSpPr>
            <a:spLocks noGrp="1"/>
          </p:cNvSpPr>
          <p:nvPr>
            <p:ph idx="1"/>
          </p:nvPr>
        </p:nvSpPr>
        <p:spPr>
          <a:xfrm>
            <a:off x="685800" y="1066800"/>
            <a:ext cx="8305800" cy="5293520"/>
          </a:xfrm>
        </p:spPr>
        <p:txBody>
          <a:bodyPr/>
          <a:lstStyle/>
          <a:p>
            <a:pPr>
              <a:buFont typeface="Arial" panose="020B0604020202020204" pitchFamily="34" charset="0"/>
              <a:buChar char="•"/>
            </a:pPr>
            <a:r>
              <a:rPr lang="en-US" sz="1800" dirty="0">
                <a:hlinkClick r:id="rId2"/>
              </a:rPr>
              <a:t>https://ecfsapi.fcc.gov/file/11212224101742/5GAA%20Petition%20for%20Waiver%20-%20Final%2011.21.2018.pdf</a:t>
            </a:r>
            <a:r>
              <a:rPr lang="en-US" sz="1800" dirty="0"/>
              <a:t> </a:t>
            </a:r>
          </a:p>
          <a:p>
            <a:pPr>
              <a:buFont typeface="Arial" panose="020B0604020202020204" pitchFamily="34" charset="0"/>
              <a:buChar char="•"/>
            </a:pPr>
            <a:r>
              <a:rPr lang="en-US" sz="1800" dirty="0">
                <a:hlinkClick r:id="rId3"/>
              </a:rPr>
              <a:t>https://mentor.ieee.org/802.18/dcn/18/18-18-0152-01-0000-5gaa-waiver-to-allow-its-cellular-vehicle-to-everything-c-v2x.docx</a:t>
            </a:r>
            <a:r>
              <a:rPr lang="en-US" sz="1800" dirty="0"/>
              <a:t>  (link added in Annex D) </a:t>
            </a:r>
          </a:p>
          <a:p>
            <a:pPr>
              <a:buFont typeface="Arial" panose="020B0604020202020204" pitchFamily="34" charset="0"/>
              <a:buChar char="•"/>
            </a:pPr>
            <a:r>
              <a:rPr lang="en-US" sz="1800" dirty="0"/>
              <a:t>The Current Rules Prohibit Use of C-V2X in the 5.9 GHz Band </a:t>
            </a:r>
            <a:endParaRPr lang="en-US" sz="1800" dirty="0">
              <a:solidFill>
                <a:schemeClr val="tx1"/>
              </a:solidFill>
            </a:endParaRPr>
          </a:p>
          <a:p>
            <a:pPr>
              <a:buFont typeface="Arial" panose="020B0604020202020204" pitchFamily="34" charset="0"/>
              <a:buChar char="•"/>
            </a:pPr>
            <a:r>
              <a:rPr lang="en-US" sz="1800" dirty="0"/>
              <a:t>C-V2X Offers Capabilities Today that are Superior to Those of Other Technologies – Enabling Safety and Other Benefits </a:t>
            </a:r>
            <a:r>
              <a:rPr lang="en-US" sz="1800" dirty="0">
                <a:solidFill>
                  <a:schemeClr val="tx1"/>
                </a:solidFill>
              </a:rPr>
              <a:t> </a:t>
            </a:r>
          </a:p>
          <a:p>
            <a:pPr>
              <a:buFont typeface="Arial" panose="020B0604020202020204" pitchFamily="34" charset="0"/>
              <a:buChar char="•"/>
            </a:pPr>
            <a:r>
              <a:rPr lang="en-US" sz="1800" dirty="0"/>
              <a:t>C-V2X is a Modern, Standards-Based Technology Designed to Meet Today’s Transportation Challenges as Well as the Evolving Demands of Tomorrow’s 5G Connected Transportation Ecosystem </a:t>
            </a:r>
            <a:endParaRPr lang="en-US" sz="1800" dirty="0">
              <a:solidFill>
                <a:schemeClr val="tx1"/>
              </a:solidFill>
            </a:endParaRPr>
          </a:p>
          <a:p>
            <a:pPr lvl="1">
              <a:buFont typeface="Arial" panose="020B0604020202020204" pitchFamily="34" charset="0"/>
              <a:buChar char="•"/>
            </a:pPr>
            <a:r>
              <a:rPr lang="en-US" sz="1600" dirty="0"/>
              <a:t>C-V2X Offers Capabilities Today that are Superior to Those of Other Technologies – Enabling Safety and Other Benefits </a:t>
            </a:r>
          </a:p>
          <a:p>
            <a:pPr lvl="1">
              <a:buFont typeface="Arial" panose="020B0604020202020204" pitchFamily="34" charset="0"/>
              <a:buChar char="•"/>
            </a:pPr>
            <a:r>
              <a:rPr lang="en-US" sz="1600" dirty="0"/>
              <a:t>C-V2X’s Evolutionary Path to 5G and Subsequent Wireless Generations Will Help to Amplify and Expand Upon the Safety and Other Benefits Enabled by C-V2X Services  </a:t>
            </a:r>
          </a:p>
          <a:p>
            <a:pPr lvl="1">
              <a:buFont typeface="Arial" panose="020B0604020202020204" pitchFamily="34" charset="0"/>
              <a:buChar char="•"/>
            </a:pPr>
            <a:r>
              <a:rPr lang="en-US" sz="1600" dirty="0"/>
              <a:t> C-V2X’s Unique Cost Efficiency Supports an Accelerated Timeline for Deployment </a:t>
            </a:r>
          </a:p>
          <a:p>
            <a:pPr>
              <a:buFont typeface="Arial" panose="020B0604020202020204" pitchFamily="34" charset="0"/>
              <a:buChar char="•"/>
            </a:pPr>
            <a:r>
              <a:rPr lang="en-US" sz="1800" dirty="0"/>
              <a:t>The Commission Should Grant a Waiver of Its Rules to Expedite the Deployment of C-V2X</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 February 2019</a:t>
            </a:r>
            <a:endParaRPr lang="en-GB" dirty="0"/>
          </a:p>
        </p:txBody>
      </p:sp>
    </p:spTree>
    <p:extLst>
      <p:ext uri="{BB962C8B-B14F-4D97-AF65-F5344CB8AC3E}">
        <p14:creationId xmlns:p14="http://schemas.microsoft.com/office/powerpoint/2010/main" val="21393078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5GAA Waiver to Allow ITS C-V2X </a:t>
            </a:r>
            <a:r>
              <a:rPr lang="en-US" sz="1400" dirty="0"/>
              <a:t>-2 of 3</a:t>
            </a:r>
            <a:endParaRPr lang="en-US" sz="2400" dirty="0"/>
          </a:p>
        </p:txBody>
      </p:sp>
      <p:sp>
        <p:nvSpPr>
          <p:cNvPr id="3" name="Content Placeholder 2"/>
          <p:cNvSpPr>
            <a:spLocks noGrp="1"/>
          </p:cNvSpPr>
          <p:nvPr>
            <p:ph idx="1"/>
          </p:nvPr>
        </p:nvSpPr>
        <p:spPr>
          <a:xfrm>
            <a:off x="679010" y="1336651"/>
            <a:ext cx="8305800" cy="5293520"/>
          </a:xfrm>
        </p:spPr>
        <p:txBody>
          <a:bodyPr/>
          <a:lstStyle/>
          <a:p>
            <a:pPr>
              <a:buFont typeface="Arial" panose="020B0604020202020204" pitchFamily="34" charset="0"/>
              <a:buChar char="•"/>
            </a:pPr>
            <a:r>
              <a:rPr lang="en-US" sz="2000" dirty="0">
                <a:solidFill>
                  <a:schemeClr val="tx1"/>
                </a:solidFill>
              </a:rPr>
              <a:t>From last week: </a:t>
            </a:r>
          </a:p>
          <a:p>
            <a:pPr lvl="1">
              <a:buFont typeface="Arial" panose="020B0604020202020204" pitchFamily="34" charset="0"/>
              <a:buChar char="•"/>
            </a:pPr>
            <a:r>
              <a:rPr lang="en-US" sz="1800" dirty="0">
                <a:solidFill>
                  <a:schemeClr val="tx1"/>
                </a:solidFill>
              </a:rPr>
              <a:t>Look at footnotes of 47&amp;48, why this is a wavier, not cont. as exp. license or a rule making.  </a:t>
            </a:r>
          </a:p>
          <a:p>
            <a:pPr lvl="1">
              <a:buFont typeface="Arial" panose="020B0604020202020204" pitchFamily="34" charset="0"/>
              <a:buChar char="•"/>
            </a:pPr>
            <a:r>
              <a:rPr lang="en-US" sz="1800" dirty="0">
                <a:solidFill>
                  <a:schemeClr val="tx1"/>
                </a:solidFill>
              </a:rPr>
              <a:t>There is a test report from 5GAA, and their summary is they are doing better than DSRC.  </a:t>
            </a:r>
          </a:p>
          <a:p>
            <a:pPr lvl="1">
              <a:buFont typeface="Arial" panose="020B0604020202020204" pitchFamily="34" charset="0"/>
              <a:buChar char="•"/>
            </a:pPr>
            <a:r>
              <a:rPr lang="en-US" sz="1800" dirty="0">
                <a:solidFill>
                  <a:schemeClr val="tx1"/>
                </a:solidFill>
              </a:rPr>
              <a:t>Annex D has the their test results (link added in 18-18/0152r01) </a:t>
            </a:r>
          </a:p>
          <a:p>
            <a:pPr lvl="1">
              <a:buFont typeface="Arial" panose="020B0604020202020204" pitchFamily="34" charset="0"/>
              <a:buChar char="•"/>
            </a:pPr>
            <a:r>
              <a:rPr lang="en-US" sz="1800" dirty="0">
                <a:solidFill>
                  <a:schemeClr val="tx1"/>
                </a:solidFill>
              </a:rPr>
              <a:t>Appendix C  has summary of most all tests that are going on. </a:t>
            </a:r>
          </a:p>
          <a:p>
            <a:pPr lvl="1">
              <a:buFont typeface="Arial" panose="020B0604020202020204" pitchFamily="34" charset="0"/>
              <a:buChar char="•"/>
            </a:pPr>
            <a:r>
              <a:rPr lang="en-US" sz="1800" dirty="0">
                <a:solidFill>
                  <a:schemeClr val="tx1"/>
                </a:solidFill>
              </a:rPr>
              <a:t>Appendix D, these should be they rules for the wavier;  e.g. 5925-5975 for C-V2X  only.</a:t>
            </a:r>
          </a:p>
          <a:p>
            <a:pPr lvl="1">
              <a:buFont typeface="Arial" panose="020B0604020202020204" pitchFamily="34" charset="0"/>
              <a:buChar char="•"/>
            </a:pPr>
            <a:r>
              <a:rPr lang="en-US" sz="1800" dirty="0">
                <a:solidFill>
                  <a:schemeClr val="tx1"/>
                </a:solidFill>
              </a:rPr>
              <a:t>In the long term there is no sharing.  </a:t>
            </a:r>
          </a:p>
          <a:p>
            <a:pPr lvl="1">
              <a:buFont typeface="Arial" panose="020B0604020202020204" pitchFamily="34" charset="0"/>
              <a:buChar char="•"/>
            </a:pPr>
            <a:r>
              <a:rPr lang="en-US" sz="1800" dirty="0">
                <a:solidFill>
                  <a:schemeClr val="tx1"/>
                </a:solidFill>
              </a:rPr>
              <a:t>Seems DOT has a connection in some of these test sites. </a:t>
            </a:r>
          </a:p>
          <a:p>
            <a:pPr lvl="4">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 February 2019</a:t>
            </a:r>
            <a:endParaRPr lang="en-GB" dirty="0"/>
          </a:p>
        </p:txBody>
      </p:sp>
    </p:spTree>
    <p:extLst>
      <p:ext uri="{BB962C8B-B14F-4D97-AF65-F5344CB8AC3E}">
        <p14:creationId xmlns:p14="http://schemas.microsoft.com/office/powerpoint/2010/main" val="6752688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301151"/>
            <a:ext cx="8153400" cy="5174262"/>
          </a:xfrm>
        </p:spPr>
        <p:txBody>
          <a:bodyPr/>
          <a:lstStyle/>
          <a:p>
            <a:pPr lvl="4">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1800" dirty="0">
                <a:hlinkClick r:id="rId3"/>
              </a:rPr>
              <a:t>https://mentor.ieee.org/802.18/dcn/18/18-18-0134-00-0000-developing-a-sustainable-spectrum-strategy-for-america-s-future.docx</a:t>
            </a:r>
            <a:r>
              <a:rPr lang="en-US" sz="1800" dirty="0"/>
              <a:t> </a:t>
            </a:r>
          </a:p>
          <a:p>
            <a:pPr lvl="4">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2000" dirty="0"/>
              <a:t>A couple of highlights: </a:t>
            </a:r>
          </a:p>
          <a:p>
            <a:pPr lvl="1">
              <a:spcBef>
                <a:spcPts val="0"/>
              </a:spcBef>
              <a:buFont typeface="Arial" panose="020B0604020202020204" pitchFamily="34" charset="0"/>
              <a:buChar char="•"/>
            </a:pPr>
            <a:r>
              <a:rPr lang="en-US" sz="1800" dirty="0"/>
              <a:t>In the growing digital economy, wireless technologies expand opportunities to increase economic output of rural communities and connect them with urban markets, and offer safety benefits that save lives, prevent injuries, and reduce the cost of transportation incidents. </a:t>
            </a:r>
          </a:p>
          <a:p>
            <a:pPr lvl="1">
              <a:spcBef>
                <a:spcPts val="0"/>
              </a:spcBef>
              <a:buFont typeface="Arial" panose="020B0604020202020204" pitchFamily="34" charset="0"/>
              <a:buChar char="•"/>
            </a:pPr>
            <a:r>
              <a:rPr lang="en-US" sz="1800" dirty="0"/>
              <a:t>Moreover, it is imperative that America be first in fifth-generation (5G) wireless technologies -- wireless technologies capable of meeting the high-capacity, low-latency, and high-speed requirements that can unleash innovation broadly across diverse sectors of the economy and the public sector.  </a:t>
            </a:r>
          </a:p>
          <a:p>
            <a:pPr lvl="1">
              <a:spcBef>
                <a:spcPts val="0"/>
              </a:spcBef>
              <a:buFont typeface="Arial" panose="020B0604020202020204" pitchFamily="34" charset="0"/>
              <a:buChar char="•"/>
            </a:pPr>
            <a:r>
              <a:rPr lang="en-US" sz="1800" dirty="0"/>
              <a:t>… create flexible models for spectrum management, including standards, incentives, and enforcement mechanisms that promote efficient and effective spectrum use, including flexible-use spectrum licenses, while accounting for critical safety and security concerns; </a:t>
            </a:r>
          </a:p>
          <a:p>
            <a:pPr lvl="1">
              <a:spcBef>
                <a:spcPts val="0"/>
              </a:spcBef>
              <a:buFont typeface="Arial" panose="020B0604020202020204" pitchFamily="34" charset="0"/>
              <a:buChar char="•"/>
            </a:pPr>
            <a:r>
              <a:rPr lang="en-US" sz="1800" dirty="0"/>
              <a:t>There are more.</a:t>
            </a:r>
          </a:p>
          <a:p>
            <a:pPr lvl="5">
              <a:spcBef>
                <a:spcPts val="0"/>
              </a:spcBef>
              <a:buFont typeface="Arial" panose="020B0604020202020204" pitchFamily="34" charset="0"/>
              <a:buChar char="•"/>
            </a:pPr>
            <a:endParaRPr lang="en-US" sz="1800" dirty="0"/>
          </a:p>
          <a:p>
            <a:pPr lvl="1">
              <a:spcBef>
                <a:spcPts val="0"/>
              </a:spcBef>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 February 2019</a:t>
            </a:r>
            <a:endParaRPr lang="en-GB" dirty="0"/>
          </a:p>
        </p:txBody>
      </p:sp>
      <p:sp>
        <p:nvSpPr>
          <p:cNvPr id="9" name="Title 1">
            <a:extLst>
              <a:ext uri="{FF2B5EF4-FFF2-40B4-BE49-F238E27FC236}">
                <a16:creationId xmlns:a16="http://schemas.microsoft.com/office/drawing/2014/main" id="{725F1CDC-84E7-42B8-8680-153ADDEABE68}"/>
              </a:ext>
            </a:extLst>
          </p:cNvPr>
          <p:cNvSpPr txBox="1">
            <a:spLocks/>
          </p:cNvSpPr>
          <p:nvPr/>
        </p:nvSpPr>
        <p:spPr bwMode="auto">
          <a:xfrm>
            <a:off x="685800" y="615950"/>
            <a:ext cx="8153400" cy="67945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000" kern="0" dirty="0"/>
              <a:t>Presidential Memorandum on </a:t>
            </a:r>
            <a:br>
              <a:rPr lang="en-US" sz="2000" kern="0" dirty="0"/>
            </a:br>
            <a:r>
              <a:rPr lang="en-US" sz="2000" kern="0" dirty="0"/>
              <a:t>Developing a Sustainable Spectrum Strategy for America's Future </a:t>
            </a:r>
            <a:r>
              <a:rPr lang="en-US" sz="1400" kern="0" dirty="0"/>
              <a:t>-1 of 2</a:t>
            </a:r>
            <a:endParaRPr lang="en-US" sz="2000" kern="0" dirty="0"/>
          </a:p>
        </p:txBody>
      </p:sp>
    </p:spTree>
    <p:extLst>
      <p:ext uri="{BB962C8B-B14F-4D97-AF65-F5344CB8AC3E}">
        <p14:creationId xmlns:p14="http://schemas.microsoft.com/office/powerpoint/2010/main" val="29657675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153400" cy="679450"/>
          </a:xfrm>
        </p:spPr>
        <p:txBody>
          <a:bodyPr/>
          <a:lstStyle/>
          <a:p>
            <a:r>
              <a:rPr lang="en-US" sz="2000" dirty="0"/>
              <a:t>Presidential Memorandum on </a:t>
            </a:r>
            <a:br>
              <a:rPr lang="en-US" sz="2000" dirty="0"/>
            </a:br>
            <a:r>
              <a:rPr lang="en-US" sz="2000" dirty="0"/>
              <a:t>Developing a Sustainable Spectrum Strategy for America's Future </a:t>
            </a:r>
            <a:r>
              <a:rPr lang="en-US" sz="1400" dirty="0"/>
              <a:t>-2 of 2</a:t>
            </a:r>
            <a:endParaRPr lang="en-US" sz="2000" dirty="0"/>
          </a:p>
        </p:txBody>
      </p:sp>
      <p:sp>
        <p:nvSpPr>
          <p:cNvPr id="3" name="Content Placeholder 2"/>
          <p:cNvSpPr>
            <a:spLocks noGrp="1"/>
          </p:cNvSpPr>
          <p:nvPr>
            <p:ph idx="1"/>
          </p:nvPr>
        </p:nvSpPr>
        <p:spPr>
          <a:xfrm>
            <a:off x="685800" y="1084054"/>
            <a:ext cx="8153400" cy="5391360"/>
          </a:xfrm>
        </p:spPr>
        <p:txBody>
          <a:bodyPr/>
          <a:lstStyle/>
          <a:p>
            <a:pPr lvl="4">
              <a:spcBef>
                <a:spcPts val="0"/>
              </a:spcBef>
              <a:buFont typeface="Arial" panose="020B0604020202020204" pitchFamily="34" charset="0"/>
              <a:buChar char="•"/>
            </a:pPr>
            <a:endParaRPr lang="en-US" sz="1200" dirty="0"/>
          </a:p>
          <a:p>
            <a:pPr lvl="5">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1800" b="1" dirty="0"/>
              <a:t>How can we support this policy? </a:t>
            </a:r>
          </a:p>
          <a:p>
            <a:pPr lvl="1">
              <a:spcBef>
                <a:spcPts val="0"/>
              </a:spcBef>
              <a:buFont typeface="Arial" panose="020B0604020202020204" pitchFamily="34" charset="0"/>
              <a:buChar char="•"/>
            </a:pPr>
            <a:r>
              <a:rPr lang="en-US" sz="1600" dirty="0"/>
              <a:t>From plenary: Members were not seeing it from 802.18, though asked to review later. </a:t>
            </a:r>
          </a:p>
          <a:p>
            <a:pPr lvl="2">
              <a:spcBef>
                <a:spcPts val="0"/>
              </a:spcBef>
              <a:buFont typeface="Arial" panose="020B0604020202020204" pitchFamily="34" charset="0"/>
              <a:buChar char="•"/>
            </a:pPr>
            <a:r>
              <a:rPr lang="en-US" sz="1600" dirty="0"/>
              <a:t>Also, maybe the EC could do a Press Release on some of the topics.</a:t>
            </a:r>
          </a:p>
          <a:p>
            <a:pPr lvl="2">
              <a:spcBef>
                <a:spcPts val="0"/>
              </a:spcBef>
              <a:buFont typeface="Arial" panose="020B0604020202020204" pitchFamily="34" charset="0"/>
              <a:buChar char="•"/>
            </a:pPr>
            <a:endParaRPr lang="en-US" sz="1600" b="1" dirty="0"/>
          </a:p>
          <a:p>
            <a:pPr lvl="1">
              <a:spcBef>
                <a:spcPts val="0"/>
              </a:spcBef>
              <a:buFont typeface="Arial" panose="020B0604020202020204" pitchFamily="34" charset="0"/>
              <a:buChar char="•"/>
            </a:pPr>
            <a:r>
              <a:rPr lang="en-US" sz="1600" b="1" dirty="0"/>
              <a:t>Here is a start of a response leveraging from IEEE SA Spectrum Statement.</a:t>
            </a:r>
            <a:endParaRPr lang="en-US" sz="1600" dirty="0"/>
          </a:p>
          <a:p>
            <a:pPr lvl="1">
              <a:spcBef>
                <a:spcPts val="0"/>
              </a:spcBef>
              <a:buFont typeface="Arial" panose="020B0604020202020204" pitchFamily="34" charset="0"/>
              <a:buChar char="•"/>
            </a:pPr>
            <a:r>
              <a:rPr lang="en-US" sz="1600" dirty="0">
                <a:hlinkClick r:id="rId3"/>
              </a:rPr>
              <a:t>https://mentor.ieee.org/802.18/dcn/18/18-18-0147-00-0000-ieee-802-draft-press-release-supporting-us-spectrum-strategy.docx</a:t>
            </a:r>
            <a:r>
              <a:rPr lang="en-US" sz="1600" dirty="0"/>
              <a:t> </a:t>
            </a:r>
          </a:p>
          <a:p>
            <a:pPr lvl="1">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r>
              <a:rPr lang="en-US" sz="1600" dirty="0"/>
              <a:t>802.18 discussed in some depth and still not seeing anything from 802.18.  </a:t>
            </a:r>
          </a:p>
          <a:p>
            <a:pPr lvl="1">
              <a:spcBef>
                <a:spcPts val="0"/>
              </a:spcBef>
              <a:buFont typeface="Arial" panose="020B0604020202020204" pitchFamily="34" charset="0"/>
              <a:buChar char="•"/>
            </a:pPr>
            <a:r>
              <a:rPr lang="en-US" sz="1600" dirty="0"/>
              <a:t>This is not like a public comment solicitation that .18 would normally respond to. </a:t>
            </a:r>
          </a:p>
          <a:p>
            <a:pPr lvl="1">
              <a:spcBef>
                <a:spcPts val="0"/>
              </a:spcBef>
              <a:buFont typeface="Arial" panose="020B0604020202020204" pitchFamily="34" charset="0"/>
              <a:buChar char="•"/>
            </a:pPr>
            <a:r>
              <a:rPr lang="en-US" sz="1600" dirty="0"/>
              <a:t>Question asked, what value will we add to the process,  as we are not part of the executive branches being asked for input?  We agree there is a critical need.  </a:t>
            </a:r>
          </a:p>
          <a:p>
            <a:pPr lvl="1">
              <a:spcBef>
                <a:spcPts val="0"/>
              </a:spcBef>
              <a:buFont typeface="Arial" panose="020B0604020202020204" pitchFamily="34" charset="0"/>
              <a:buChar char="•"/>
            </a:pPr>
            <a:r>
              <a:rPr lang="en-US" sz="1600" dirty="0"/>
              <a:t>This is something we should keep our eyes on. May not have immediate impact, but could go off the rail some time.</a:t>
            </a:r>
          </a:p>
          <a:p>
            <a:pPr lvl="1">
              <a:spcBef>
                <a:spcPts val="0"/>
              </a:spcBef>
              <a:buFont typeface="Arial" panose="020B0604020202020204" pitchFamily="34" charset="0"/>
              <a:buChar char="•"/>
            </a:pPr>
            <a:r>
              <a:rPr lang="en-US" sz="1600" dirty="0"/>
              <a:t>It does have some connection to the IEEE SA position statement they just released on unlicensed spectrum allocation and management.  Should a response come from IEEE SA or even IEEE USA? </a:t>
            </a:r>
          </a:p>
          <a:p>
            <a:pPr lvl="1">
              <a:spcBef>
                <a:spcPts val="0"/>
              </a:spcBef>
              <a:buFont typeface="Arial" panose="020B0604020202020204" pitchFamily="34" charset="0"/>
              <a:buChar char="•"/>
            </a:pPr>
            <a:r>
              <a:rPr lang="en-US" sz="1600" dirty="0"/>
              <a:t>This could be an opportunity for us to remind people that we need a balance between license and unlicensed spectrum allocation. </a:t>
            </a:r>
          </a:p>
          <a:p>
            <a:pPr lvl="1">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 February 2019</a:t>
            </a:r>
            <a:endParaRPr lang="en-GB" dirty="0"/>
          </a:p>
        </p:txBody>
      </p:sp>
    </p:spTree>
    <p:extLst>
      <p:ext uri="{BB962C8B-B14F-4D97-AF65-F5344CB8AC3E}">
        <p14:creationId xmlns:p14="http://schemas.microsoft.com/office/powerpoint/2010/main" val="34798506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-4</a:t>
            </a:r>
            <a:endParaRPr lang="en-US" sz="1200" dirty="0"/>
          </a:p>
        </p:txBody>
      </p:sp>
      <p:sp>
        <p:nvSpPr>
          <p:cNvPr id="3" name="Content Placeholder 2"/>
          <p:cNvSpPr>
            <a:spLocks noGrp="1"/>
          </p:cNvSpPr>
          <p:nvPr>
            <p:ph idx="1"/>
          </p:nvPr>
        </p:nvSpPr>
        <p:spPr>
          <a:xfrm>
            <a:off x="685005" y="838200"/>
            <a:ext cx="7770813" cy="4494213"/>
          </a:xfrm>
        </p:spPr>
        <p:txBody>
          <a:bodyPr/>
          <a:lstStyle/>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Sharing and license-exempt </a:t>
            </a:r>
          </a:p>
          <a:p>
            <a:pPr lvl="1">
              <a:spcBef>
                <a:spcPts val="0"/>
              </a:spcBef>
              <a:buFont typeface="Arial" panose="020B0604020202020204" pitchFamily="34" charset="0"/>
              <a:buChar char="•"/>
            </a:pPr>
            <a:r>
              <a:rPr lang="en-US" altLang="en-US" sz="1800" dirty="0"/>
              <a:t>A </a:t>
            </a:r>
            <a:r>
              <a:rPr lang="en-US" sz="1800" dirty="0"/>
              <a:t>study on feasibility and next steps toward a Next Generation Spectrum Management (NGSM).</a:t>
            </a:r>
            <a:endParaRPr lang="en-US" altLang="en-US" sz="1800" dirty="0">
              <a:hlinkClick r:id="rId3"/>
            </a:endParaRPr>
          </a:p>
          <a:p>
            <a:pPr lvl="2">
              <a:spcBef>
                <a:spcPts val="0"/>
              </a:spcBef>
              <a:buFont typeface="Arial" panose="020B0604020202020204" pitchFamily="34" charset="0"/>
              <a:buChar char="•"/>
            </a:pPr>
            <a:r>
              <a:rPr lang="en-US" altLang="en-US" sz="1600" dirty="0">
                <a:hlinkClick r:id="rId3"/>
              </a:rPr>
              <a:t>https://mentor.ieee.org/802.11/dcn/18/11-18-1386-00-0wng-ngsm-next-generation-spectrum-management.pptx</a:t>
            </a:r>
            <a:r>
              <a:rPr lang="en-US" altLang="en-US" sz="1600" dirty="0"/>
              <a:t> </a:t>
            </a:r>
          </a:p>
          <a:p>
            <a:pPr lvl="2">
              <a:spcBef>
                <a:spcPts val="0"/>
              </a:spcBef>
              <a:buFont typeface="Arial" panose="020B0604020202020204" pitchFamily="34" charset="0"/>
              <a:buChar char="•"/>
            </a:pPr>
            <a:endParaRPr lang="en-US" altLang="en-US" sz="1600" dirty="0"/>
          </a:p>
          <a:p>
            <a:pPr lvl="1">
              <a:spcBef>
                <a:spcPts val="0"/>
              </a:spcBef>
              <a:buFont typeface="Arial" panose="020B0604020202020204" pitchFamily="34" charset="0"/>
              <a:buChar char="•"/>
            </a:pPr>
            <a:r>
              <a:rPr lang="en-US" altLang="en-US" sz="1600" dirty="0"/>
              <a:t>802.11 San Diego WGN proposal on Future of Unlicensed Spectrum</a:t>
            </a:r>
          </a:p>
          <a:p>
            <a:pPr lvl="2">
              <a:spcBef>
                <a:spcPts val="0"/>
              </a:spcBef>
              <a:buFont typeface="Arial" panose="020B0604020202020204" pitchFamily="34" charset="0"/>
              <a:buChar char="•"/>
            </a:pPr>
            <a:r>
              <a:rPr lang="en-US" sz="1600" dirty="0">
                <a:hlinkClick r:id="rId4"/>
              </a:rPr>
              <a:t>https://mentor.ieee.org/802-ec/dcn/18/ec-18-0155-00-00EC-push-to-bi-directional-spectrum-sharing.pptx</a:t>
            </a:r>
            <a:r>
              <a:rPr lang="en-US" sz="1600" dirty="0"/>
              <a:t>  </a:t>
            </a:r>
          </a:p>
          <a:p>
            <a:pPr lvl="1">
              <a:spcBef>
                <a:spcPts val="0"/>
              </a:spcBef>
              <a:buFont typeface="Arial" panose="020B0604020202020204" pitchFamily="34" charset="0"/>
              <a:buChar char="•"/>
            </a:pPr>
            <a:endParaRPr lang="en-US" altLang="en-US" sz="1800" dirty="0"/>
          </a:p>
          <a:p>
            <a:pPr lvl="1">
              <a:buFont typeface="Arial" panose="020B0604020202020204" pitchFamily="34" charset="0"/>
              <a:buChar char="•"/>
            </a:pPr>
            <a:r>
              <a:rPr lang="en-US" altLang="en-US" sz="1600" dirty="0"/>
              <a:t>A perspective on regardless of everything we do to develop new, better, faster wireless technologies, the available spectrum has a hard limit</a:t>
            </a:r>
          </a:p>
          <a:p>
            <a:pPr lvl="2">
              <a:buFont typeface="Arial" panose="020B0604020202020204" pitchFamily="34" charset="0"/>
              <a:buChar char="•"/>
            </a:pPr>
            <a:r>
              <a:rPr lang="en-US" altLang="en-US" sz="1400" b="0" dirty="0">
                <a:hlinkClick r:id="rId5"/>
              </a:rPr>
              <a:t>https://mentor.ieee.org/802.18/dcn/18/18-18-0060-02-0000-a-future-for-unlicensed-spectrum.pptx</a:t>
            </a:r>
            <a:r>
              <a:rPr lang="en-US" altLang="en-US" sz="1400" b="0" dirty="0"/>
              <a:t>              </a:t>
            </a:r>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r>
              <a:rPr lang="en-US" altLang="en-US" sz="1800" dirty="0"/>
              <a:t>Bi-directional sharing </a:t>
            </a:r>
          </a:p>
          <a:p>
            <a:pPr lvl="2">
              <a:spcBef>
                <a:spcPts val="0"/>
              </a:spcBef>
              <a:buFont typeface="Arial" panose="020B0604020202020204" pitchFamily="34" charset="0"/>
              <a:buChar char="•"/>
            </a:pPr>
            <a:r>
              <a:rPr lang="en-US" altLang="en-US" sz="1600" dirty="0">
                <a:hlinkClick r:id="rId4"/>
              </a:rPr>
              <a:t>https://mentor.ieee.org/802-ec/dcn/18/ec-18-0155-00-00EC-push-to-bi-directional-spectrum-sharing.pptx</a:t>
            </a:r>
            <a:r>
              <a:rPr lang="en-US" altLang="en-US" sz="1600" dirty="0"/>
              <a:t> </a:t>
            </a:r>
          </a:p>
          <a:p>
            <a:pPr lvl="2">
              <a:spcBef>
                <a:spcPts val="0"/>
              </a:spcBef>
              <a:buFont typeface="Arial" panose="020B0604020202020204" pitchFamily="34" charset="0"/>
              <a:buChar char="•"/>
            </a:pPr>
            <a:r>
              <a:rPr lang="en-US" altLang="en-US" sz="1600" dirty="0"/>
              <a:t>This came up in the IEEE 802 LeaderCon session in July and the 802.18 chair along with others have an action item to look at this more. </a:t>
            </a:r>
          </a:p>
          <a:p>
            <a:pPr>
              <a:spcBef>
                <a:spcPts val="0"/>
              </a:spcBef>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 February 2019</a:t>
            </a:r>
            <a:endParaRPr lang="en-GB" dirty="0"/>
          </a:p>
        </p:txBody>
      </p:sp>
    </p:spTree>
    <p:extLst>
      <p:ext uri="{BB962C8B-B14F-4D97-AF65-F5344CB8AC3E}">
        <p14:creationId xmlns:p14="http://schemas.microsoft.com/office/powerpoint/2010/main" val="38773105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07 February 2019</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7050"/>
          </a:xfrm>
        </p:spPr>
        <p:txBody>
          <a:bodyPr/>
          <a:lstStyle/>
          <a:p>
            <a:r>
              <a:rPr lang="en-US" sz="2400" dirty="0"/>
              <a:t>General Discussion Items </a:t>
            </a:r>
            <a:r>
              <a:rPr lang="en-US" sz="1200" dirty="0"/>
              <a:t>-4a of 6</a:t>
            </a:r>
            <a:endParaRPr lang="en-US" sz="1600" dirty="0"/>
          </a:p>
        </p:txBody>
      </p:sp>
      <p:sp>
        <p:nvSpPr>
          <p:cNvPr id="3" name="Content Placeholder 2"/>
          <p:cNvSpPr>
            <a:spLocks noGrp="1"/>
          </p:cNvSpPr>
          <p:nvPr>
            <p:ph idx="1"/>
          </p:nvPr>
        </p:nvSpPr>
        <p:spPr>
          <a:xfrm>
            <a:off x="685800" y="1078535"/>
            <a:ext cx="8153400" cy="5322266"/>
          </a:xfrm>
        </p:spPr>
        <p:txBody>
          <a:bodyPr/>
          <a:lstStyle/>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Phase I testing of prototype U-NII-4 devices</a:t>
            </a:r>
            <a:r>
              <a:rPr lang="en-US" sz="1400" dirty="0"/>
              <a:t> </a:t>
            </a:r>
            <a:r>
              <a:rPr lang="en-US" sz="1200" dirty="0"/>
              <a:t>-1 of 3</a:t>
            </a:r>
            <a:endParaRPr lang="en-US" sz="1800" dirty="0"/>
          </a:p>
          <a:p>
            <a:pPr>
              <a:spcBef>
                <a:spcPts val="0"/>
              </a:spcBef>
              <a:buFont typeface="Arial" panose="020B0604020202020204" pitchFamily="34" charset="0"/>
              <a:buChar char="•"/>
            </a:pPr>
            <a:r>
              <a:rPr lang="en-US" sz="1800" dirty="0"/>
              <a:t>The Commission’s Office of Engineering and Technology (OET) is requesting comment on the report for Phase I of tests performed to evaluate potential sharing solutions between the proposed Unlicensed National Information Infrastructure (U-NII) devices and Dedicated Short Range Communications (DSRC) operations in the 5850-5925 MHz (U-NII-4) frequency band.  The attached report provides a detailed summary of the testing methodology, measurements, and observations.</a:t>
            </a:r>
          </a:p>
          <a:p>
            <a:pPr>
              <a:spcBef>
                <a:spcPts val="0"/>
              </a:spcBef>
              <a:buFont typeface="Arial" panose="020B0604020202020204" pitchFamily="34" charset="0"/>
              <a:buChar char="•"/>
            </a:pPr>
            <a:r>
              <a:rPr lang="en-US" sz="1800" dirty="0"/>
              <a:t>Request for comments: </a:t>
            </a:r>
          </a:p>
          <a:p>
            <a:pPr lvl="1">
              <a:spcBef>
                <a:spcPts val="0"/>
              </a:spcBef>
              <a:buFont typeface="Arial" panose="020B0604020202020204" pitchFamily="34" charset="0"/>
              <a:buChar char="•"/>
            </a:pPr>
            <a:r>
              <a:rPr lang="en-US" sz="1200" dirty="0">
                <a:hlinkClick r:id="rId3"/>
              </a:rPr>
              <a:t>https://mentor.ieee.org/802.18/dcn/18/18-18-0140-00-0000-phase-i-testing-of-prototype-u-nii-4-devices.docx</a:t>
            </a:r>
            <a:endParaRPr lang="en-US" sz="1200" dirty="0"/>
          </a:p>
          <a:p>
            <a:pPr>
              <a:spcBef>
                <a:spcPts val="0"/>
              </a:spcBef>
              <a:buFont typeface="Arial" panose="020B0604020202020204" pitchFamily="34" charset="0"/>
              <a:buChar char="•"/>
            </a:pPr>
            <a:r>
              <a:rPr lang="en-US" sz="1600" dirty="0"/>
              <a:t>Report:</a:t>
            </a:r>
            <a:endParaRPr lang="en-US" sz="1600" u="sng" dirty="0">
              <a:hlinkClick r:id="rId4"/>
            </a:endParaRPr>
          </a:p>
          <a:p>
            <a:pPr lvl="1">
              <a:spcBef>
                <a:spcPts val="0"/>
              </a:spcBef>
              <a:buFont typeface="Arial" panose="020B0604020202020204" pitchFamily="34" charset="0"/>
              <a:buChar char="•"/>
            </a:pPr>
            <a:r>
              <a:rPr lang="en-US" sz="1200" u="sng" dirty="0">
                <a:hlinkClick r:id="rId4"/>
              </a:rPr>
              <a:t>https://mentor.ieee.org/802.18/dcn/18/18-18-0141-00-0000-phase-i-testing-of-prototype-u-nii-4-devices-report.pdf</a:t>
            </a:r>
            <a:endParaRPr lang="en-US" sz="1600" u="sng" dirty="0">
              <a:hlinkClick r:id="rId4"/>
            </a:endParaRPr>
          </a:p>
          <a:p>
            <a:pPr>
              <a:spcBef>
                <a:spcPts val="0"/>
              </a:spcBef>
              <a:buFont typeface="Arial" panose="020B0604020202020204" pitchFamily="34" charset="0"/>
              <a:buChar char="•"/>
            </a:pPr>
            <a:r>
              <a:rPr lang="en-US" sz="1600" dirty="0"/>
              <a:t>Proceeding:</a:t>
            </a:r>
            <a:endParaRPr lang="en-US" sz="1600" u="sng" dirty="0">
              <a:hlinkClick r:id="rId4"/>
            </a:endParaRPr>
          </a:p>
          <a:p>
            <a:pPr lvl="1">
              <a:spcBef>
                <a:spcPts val="0"/>
              </a:spcBef>
              <a:buFont typeface="Arial" panose="020B0604020202020204" pitchFamily="34" charset="0"/>
              <a:buChar char="•"/>
            </a:pPr>
            <a:r>
              <a:rPr lang="en-US" sz="1400" u="sng" dirty="0">
                <a:hlinkClick r:id="rId4"/>
              </a:rPr>
              <a:t>https://www.fcc.gov/ecfs/search/filings?proceedings_name=13-49&amp;sort=date_disseminated,DESC</a:t>
            </a:r>
          </a:p>
          <a:p>
            <a:pPr lvl="1">
              <a:spcBef>
                <a:spcPts val="0"/>
              </a:spcBef>
              <a:buFont typeface="Arial" panose="020B0604020202020204" pitchFamily="34" charset="0"/>
              <a:buChar char="•"/>
            </a:pPr>
            <a:r>
              <a:rPr lang="en-US" sz="1600" u="sng" dirty="0">
                <a:hlinkClick r:id="rId4"/>
              </a:rPr>
              <a:t>https://www.fcc.gov/document/fcc-requests-comment-59-ghz-phase-i-testing-data</a:t>
            </a:r>
            <a:endParaRPr lang="en-US" sz="1600" u="sng" dirty="0"/>
          </a:p>
          <a:p>
            <a:pPr>
              <a:spcBef>
                <a:spcPts val="0"/>
              </a:spcBef>
              <a:buFont typeface="Arial" panose="020B0604020202020204" pitchFamily="34" charset="0"/>
              <a:buChar char="•"/>
            </a:pPr>
            <a:endParaRPr lang="en-US" sz="1600" kern="1200" dirty="0">
              <a:latin typeface="Times New Roman" pitchFamily="16" charset="0"/>
            </a:endParaRPr>
          </a:p>
          <a:p>
            <a:pPr>
              <a:spcBef>
                <a:spcPts val="0"/>
              </a:spcBef>
              <a:buFont typeface="Arial" panose="020B0604020202020204" pitchFamily="34" charset="0"/>
              <a:buChar char="•"/>
            </a:pPr>
            <a:r>
              <a:rPr lang="en-US" sz="2000" dirty="0">
                <a:solidFill>
                  <a:srgbClr val="FF0000"/>
                </a:solidFill>
              </a:rPr>
              <a:t>Comment Date:  28 November 2018 </a:t>
            </a:r>
          </a:p>
          <a:p>
            <a:pPr lvl="1">
              <a:spcBef>
                <a:spcPts val="0"/>
              </a:spcBef>
              <a:buFont typeface="Arial" panose="020B0604020202020204" pitchFamily="34" charset="0"/>
              <a:buChar char="•"/>
            </a:pPr>
            <a:r>
              <a:rPr lang="en-US" sz="1600" dirty="0">
                <a:solidFill>
                  <a:srgbClr val="FF0000"/>
                </a:solidFill>
              </a:rPr>
              <a:t>EC vote 16nov, or do reply comments.</a:t>
            </a:r>
            <a:endParaRPr lang="en-US" dirty="0">
              <a:solidFill>
                <a:srgbClr val="FF0000"/>
              </a:solidFill>
            </a:endParaRPr>
          </a:p>
          <a:p>
            <a:pPr>
              <a:spcBef>
                <a:spcPts val="0"/>
              </a:spcBef>
              <a:buFont typeface="Arial" panose="020B0604020202020204" pitchFamily="34" charset="0"/>
              <a:buChar char="•"/>
            </a:pPr>
            <a:r>
              <a:rPr lang="en-US" sz="2000" dirty="0"/>
              <a:t>Reply Comments Date:  13 December 2018</a:t>
            </a:r>
          </a:p>
          <a:p>
            <a:pPr>
              <a:spcBef>
                <a:spcPts val="0"/>
              </a:spcBef>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 February 2019</a:t>
            </a:r>
            <a:endParaRPr lang="en-GB" dirty="0"/>
          </a:p>
        </p:txBody>
      </p:sp>
    </p:spTree>
    <p:extLst>
      <p:ext uri="{BB962C8B-B14F-4D97-AF65-F5344CB8AC3E}">
        <p14:creationId xmlns:p14="http://schemas.microsoft.com/office/powerpoint/2010/main" val="219278660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7050"/>
          </a:xfrm>
        </p:spPr>
        <p:txBody>
          <a:bodyPr/>
          <a:lstStyle/>
          <a:p>
            <a:r>
              <a:rPr lang="en-US" sz="2400" dirty="0"/>
              <a:t>General Discussion Items </a:t>
            </a:r>
            <a:r>
              <a:rPr lang="en-US" sz="1200" dirty="0"/>
              <a:t>-4b of 6</a:t>
            </a:r>
            <a:endParaRPr lang="en-US" sz="1600" dirty="0"/>
          </a:p>
        </p:txBody>
      </p:sp>
      <p:sp>
        <p:nvSpPr>
          <p:cNvPr id="3" name="Content Placeholder 2"/>
          <p:cNvSpPr>
            <a:spLocks noGrp="1"/>
          </p:cNvSpPr>
          <p:nvPr>
            <p:ph idx="1"/>
          </p:nvPr>
        </p:nvSpPr>
        <p:spPr>
          <a:xfrm>
            <a:off x="682625" y="777875"/>
            <a:ext cx="8382000" cy="5322266"/>
          </a:xfrm>
        </p:spPr>
        <p:txBody>
          <a:bodyPr/>
          <a:lstStyle/>
          <a:p>
            <a:pPr marL="0" indent="0">
              <a:spcBef>
                <a:spcPts val="0"/>
              </a:spcBef>
            </a:pPr>
            <a:endParaRPr lang="en-US" sz="1800" kern="1200" dirty="0">
              <a:latin typeface="Times New Roman" pitchFamily="16" charset="0"/>
            </a:endParaRPr>
          </a:p>
          <a:p>
            <a:pPr>
              <a:spcBef>
                <a:spcPts val="0"/>
              </a:spcBef>
              <a:buFont typeface="Arial" panose="020B0604020202020204" pitchFamily="34" charset="0"/>
              <a:buChar char="•"/>
            </a:pPr>
            <a:r>
              <a:rPr lang="en-US" sz="1800" dirty="0"/>
              <a:t>Phase I testing of prototype U-NII-4 devices</a:t>
            </a:r>
            <a:r>
              <a:rPr lang="en-US" sz="1400" dirty="0"/>
              <a:t> </a:t>
            </a:r>
            <a:r>
              <a:rPr lang="en-US" sz="1200" dirty="0"/>
              <a:t>-2 of 3</a:t>
            </a:r>
          </a:p>
          <a:p>
            <a:pPr>
              <a:spcBef>
                <a:spcPts val="0"/>
              </a:spcBef>
              <a:buFont typeface="Arial" panose="020B0604020202020204" pitchFamily="34" charset="0"/>
              <a:buChar char="•"/>
            </a:pPr>
            <a:r>
              <a:rPr lang="en-US" sz="1800" dirty="0"/>
              <a:t>As summarized in the report, we found the prototype devices reliably detected DSRC signals.  The report includes the results of the evaluation of the Wi-Fi sharing techniques since one of the proposed band sharing methods would require re-channelization of the DSRC spectrum.  In brief, the test results show that the prototype U-NII-4 devices were able to detect a co-channel DSRC signal and implement post detection steps as claimed by the submitters. </a:t>
            </a:r>
          </a:p>
          <a:p>
            <a:pPr lvl="4">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2000" b="0" dirty="0"/>
              <a:t>Knowing history, can we get agreement on points to comment on?   </a:t>
            </a:r>
            <a:endParaRPr lang="en-US" b="0" dirty="0"/>
          </a:p>
          <a:p>
            <a:pPr lvl="1">
              <a:spcBef>
                <a:spcPts val="0"/>
              </a:spcBef>
              <a:buFont typeface="Arial" panose="020B0604020202020204" pitchFamily="34" charset="0"/>
              <a:buChar char="•"/>
            </a:pPr>
            <a:r>
              <a:rPr lang="en-US" dirty="0"/>
              <a:t>What would they be?   </a:t>
            </a:r>
          </a:p>
          <a:p>
            <a:pPr>
              <a:spcBef>
                <a:spcPts val="0"/>
              </a:spcBef>
              <a:buFont typeface="Arial" panose="020B0604020202020204" pitchFamily="34" charset="0"/>
              <a:buChar char="•"/>
            </a:pPr>
            <a:r>
              <a:rPr lang="en-US" sz="1800" b="0" dirty="0"/>
              <a:t>Detect and vacate mentioned above, is not covering if there is any harmful interference.  </a:t>
            </a:r>
          </a:p>
          <a:p>
            <a:pPr>
              <a:spcBef>
                <a:spcPts val="0"/>
              </a:spcBef>
              <a:buFont typeface="Arial" panose="020B0604020202020204" pitchFamily="34" charset="0"/>
              <a:buChar char="•"/>
            </a:pPr>
            <a:r>
              <a:rPr lang="en-US" sz="1800" b="0" dirty="0"/>
              <a:t>Mitigation seems to still be open. </a:t>
            </a:r>
          </a:p>
          <a:p>
            <a:pPr>
              <a:spcBef>
                <a:spcPts val="0"/>
              </a:spcBef>
              <a:buFont typeface="Arial" panose="020B0604020202020204" pitchFamily="34" charset="0"/>
              <a:buChar char="•"/>
            </a:pPr>
            <a:r>
              <a:rPr lang="en-US" sz="1800" b="0" dirty="0"/>
              <a:t>DOT will be the judge on safety of transportation.  They get the say what is needed.  The report is just a testing report, and not on the safety of transportation.  </a:t>
            </a:r>
          </a:p>
          <a:p>
            <a:pPr>
              <a:spcBef>
                <a:spcPts val="0"/>
              </a:spcBef>
              <a:buFont typeface="Arial" panose="020B0604020202020204" pitchFamily="34" charset="0"/>
              <a:buChar char="•"/>
            </a:pPr>
            <a:r>
              <a:rPr lang="en-US" sz="1800" b="0" dirty="0"/>
              <a:t>O’Reily’s comment does not consider there is CV2X, C-V2X, …. …. coming along now, that is being discussed elsewhere.  </a:t>
            </a:r>
          </a:p>
          <a:p>
            <a:pPr lvl="4">
              <a:spcBef>
                <a:spcPts val="0"/>
              </a:spcBef>
              <a:buFont typeface="Arial" panose="020B0604020202020204" pitchFamily="34" charset="0"/>
              <a:buChar char="•"/>
            </a:pPr>
            <a:endParaRPr lang="en-US" sz="1000" dirty="0"/>
          </a:p>
          <a:p>
            <a:pPr>
              <a:spcBef>
                <a:spcPts val="0"/>
              </a:spcBef>
              <a:buFont typeface="Arial" panose="020B0604020202020204" pitchFamily="34" charset="0"/>
              <a:buChar char="•"/>
            </a:pPr>
            <a:r>
              <a:rPr lang="en-US" sz="1800" dirty="0"/>
              <a:t>In the end for those on the earlier call, not looking like there is interest for IEEE 802 to comment.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 February 2019</a:t>
            </a:r>
            <a:endParaRPr lang="en-GB" dirty="0"/>
          </a:p>
        </p:txBody>
      </p:sp>
    </p:spTree>
    <p:extLst>
      <p:ext uri="{BB962C8B-B14F-4D97-AF65-F5344CB8AC3E}">
        <p14:creationId xmlns:p14="http://schemas.microsoft.com/office/powerpoint/2010/main" val="319247130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6113"/>
          </a:xfrm>
        </p:spPr>
        <p:txBody>
          <a:bodyPr/>
          <a:lstStyle/>
          <a:p>
            <a:r>
              <a:rPr lang="en-US" sz="2400" dirty="0"/>
              <a:t>General Discussion Items </a:t>
            </a:r>
            <a:r>
              <a:rPr lang="en-US" sz="1200" dirty="0"/>
              <a:t>-4c of 6</a:t>
            </a:r>
            <a:endParaRPr lang="en-US" sz="1600" dirty="0"/>
          </a:p>
        </p:txBody>
      </p:sp>
      <p:sp>
        <p:nvSpPr>
          <p:cNvPr id="3" name="Content Placeholder 2"/>
          <p:cNvSpPr>
            <a:spLocks noGrp="1"/>
          </p:cNvSpPr>
          <p:nvPr>
            <p:ph idx="1"/>
          </p:nvPr>
        </p:nvSpPr>
        <p:spPr>
          <a:xfrm>
            <a:off x="685800" y="1066800"/>
            <a:ext cx="8382000" cy="5322266"/>
          </a:xfrm>
        </p:spPr>
        <p:txBody>
          <a:bodyPr/>
          <a:lstStyle/>
          <a:p>
            <a:pPr>
              <a:spcBef>
                <a:spcPts val="0"/>
              </a:spcBef>
              <a:buFont typeface="Arial" panose="020B0604020202020204" pitchFamily="34" charset="0"/>
              <a:buChar char="•"/>
            </a:pPr>
            <a:r>
              <a:rPr lang="en-US" sz="2000" dirty="0"/>
              <a:t>Phase I testing of prototype U-NII-4 devices</a:t>
            </a:r>
            <a:r>
              <a:rPr lang="en-US" sz="1600" dirty="0"/>
              <a:t> </a:t>
            </a:r>
            <a:r>
              <a:rPr lang="en-US" sz="1400" dirty="0"/>
              <a:t>-3 of 3</a:t>
            </a:r>
            <a:endParaRPr lang="en-US" sz="2000" dirty="0"/>
          </a:p>
          <a:p>
            <a:pPr>
              <a:spcBef>
                <a:spcPts val="0"/>
              </a:spcBef>
              <a:buFont typeface="Arial" panose="020B0604020202020204" pitchFamily="34" charset="0"/>
              <a:buChar char="•"/>
            </a:pPr>
            <a:r>
              <a:rPr lang="en-US" sz="2000" dirty="0"/>
              <a:t>Statement of commissioner Michael O’Rielly on 5.9 GHz phase I testing data </a:t>
            </a:r>
          </a:p>
          <a:p>
            <a:pPr lvl="1">
              <a:spcBef>
                <a:spcPts val="0"/>
              </a:spcBef>
              <a:buFont typeface="Arial" panose="020B0604020202020204" pitchFamily="34" charset="0"/>
              <a:buChar char="•"/>
            </a:pPr>
            <a:r>
              <a:rPr lang="en-US" sz="1800" u="sng" kern="1200" dirty="0">
                <a:hlinkClick r:id="rId3"/>
              </a:rPr>
              <a:t>DOC-354831A1.docx</a:t>
            </a:r>
            <a:r>
              <a:rPr lang="en-US" sz="1800" kern="1200" dirty="0"/>
              <a:t> </a:t>
            </a:r>
            <a:r>
              <a:rPr lang="en-US" sz="1800" u="sng" kern="1200" dirty="0">
                <a:hlinkClick r:id="rId4"/>
              </a:rPr>
              <a:t>DOC-354831A1.pdf</a:t>
            </a:r>
            <a:r>
              <a:rPr lang="en-US" sz="1800" kern="1200" dirty="0"/>
              <a:t> </a:t>
            </a:r>
            <a:r>
              <a:rPr lang="en-US" sz="1800" u="sng" kern="1200" dirty="0">
                <a:hlinkClick r:id="rId5"/>
              </a:rPr>
              <a:t>DOC-354831A1.txt</a:t>
            </a:r>
            <a:r>
              <a:rPr lang="en-US" sz="1800" kern="1200" dirty="0"/>
              <a:t> </a:t>
            </a:r>
          </a:p>
          <a:p>
            <a:pPr>
              <a:spcBef>
                <a:spcPts val="0"/>
              </a:spcBef>
              <a:buFont typeface="Arial" panose="020B0604020202020204" pitchFamily="34" charset="0"/>
              <a:buChar char="•"/>
            </a:pPr>
            <a:r>
              <a:rPr lang="en-US" sz="1800" dirty="0"/>
              <a:t>While I appreciate release of the 5.9 GHz Phase I testing data, the results are not all that surprising given the simple questions posed.  The reality is that the entire debate has gravitated away from the type of sharing regime envisioned in the testing.  Instead, the Commission should move past this and initiate a rulemaking to reallocate at least 45 megahertz of the band, which is completely unused today for automobile safety</a:t>
            </a:r>
            <a:endParaRPr lang="en-US" sz="1800" kern="1200" dirty="0"/>
          </a:p>
          <a:p>
            <a:pPr>
              <a:spcBef>
                <a:spcPts val="0"/>
              </a:spcBef>
              <a:buFont typeface="Arial" panose="020B0604020202020204" pitchFamily="34" charset="0"/>
              <a:buChar char="•"/>
            </a:pPr>
            <a:endParaRPr lang="en-US" sz="2000" kern="1200" dirty="0"/>
          </a:p>
          <a:p>
            <a:pPr>
              <a:spcBef>
                <a:spcPts val="0"/>
              </a:spcBef>
              <a:buFont typeface="Arial" panose="020B0604020202020204" pitchFamily="34" charset="0"/>
              <a:buChar char="•"/>
            </a:pPr>
            <a:r>
              <a:rPr lang="en-US" sz="2000" kern="1200" dirty="0"/>
              <a:t>Commissioner Rosenworcel on phase I test report of prototype U-N-II-4 devices.</a:t>
            </a:r>
          </a:p>
          <a:p>
            <a:pPr lvl="1">
              <a:spcBef>
                <a:spcPts val="0"/>
              </a:spcBef>
              <a:buFont typeface="Arial" panose="020B0604020202020204" pitchFamily="34" charset="0"/>
              <a:buChar char="•"/>
            </a:pPr>
            <a:r>
              <a:rPr lang="en-US" sz="1800" u="sng" kern="1200" dirty="0">
                <a:hlinkClick r:id="rId6"/>
              </a:rPr>
              <a:t>DOC-354830A1.docx</a:t>
            </a:r>
            <a:r>
              <a:rPr lang="en-US" sz="1800" kern="1200" dirty="0"/>
              <a:t> </a:t>
            </a:r>
            <a:r>
              <a:rPr lang="en-US" sz="1800" u="sng" kern="1200" dirty="0">
                <a:hlinkClick r:id="rId7"/>
              </a:rPr>
              <a:t>DOC-354830A1.pdf</a:t>
            </a:r>
            <a:r>
              <a:rPr lang="en-US" sz="1800" kern="1200" dirty="0"/>
              <a:t> </a:t>
            </a:r>
            <a:r>
              <a:rPr lang="en-US" sz="1800" u="sng" kern="1200" dirty="0">
                <a:hlinkClick r:id="rId8"/>
              </a:rPr>
              <a:t>DOC-354830A1.txt</a:t>
            </a:r>
            <a:r>
              <a:rPr lang="en-US" sz="1800" kern="1200" dirty="0"/>
              <a:t> </a:t>
            </a:r>
          </a:p>
          <a:p>
            <a:pPr>
              <a:spcBef>
                <a:spcPts val="0"/>
              </a:spcBef>
              <a:buFont typeface="Arial" panose="020B0604020202020204" pitchFamily="34" charset="0"/>
              <a:buChar char="•"/>
            </a:pPr>
            <a:r>
              <a:rPr lang="en-US" sz="1800" dirty="0"/>
              <a:t>“Nearly two years after the deadline for completing a three-phase test plan to determine whether auto safety and Wi-Fi can share the 5.9 GHz band, this agency is releasing the results of its lab testing.  These results are long overdue.  But we need to do more than just make our work public.  We need to start a rulemaking to take a fresh look at this band and its real possibilities.”</a:t>
            </a:r>
          </a:p>
          <a:p>
            <a:pPr>
              <a:spcBef>
                <a:spcPts val="0"/>
              </a:spcBef>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 February 2019</a:t>
            </a:r>
            <a:endParaRPr lang="en-GB" dirty="0"/>
          </a:p>
        </p:txBody>
      </p:sp>
    </p:spTree>
    <p:extLst>
      <p:ext uri="{BB962C8B-B14F-4D97-AF65-F5344CB8AC3E}">
        <p14:creationId xmlns:p14="http://schemas.microsoft.com/office/powerpoint/2010/main" val="38704593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Potential reference document when doing comments</a:t>
            </a:r>
          </a:p>
        </p:txBody>
      </p:sp>
      <p:sp>
        <p:nvSpPr>
          <p:cNvPr id="3" name="Content Placeholder 2"/>
          <p:cNvSpPr>
            <a:spLocks noGrp="1"/>
          </p:cNvSpPr>
          <p:nvPr>
            <p:ph idx="1"/>
          </p:nvPr>
        </p:nvSpPr>
        <p:spPr>
          <a:xfrm>
            <a:off x="703797" y="1524000"/>
            <a:ext cx="8296126" cy="4113213"/>
          </a:xfrm>
        </p:spPr>
        <p:txBody>
          <a:bodyPr/>
          <a:lstStyle/>
          <a:p>
            <a:pPr>
              <a:buFont typeface="Arial" panose="020B0604020202020204" pitchFamily="34" charset="0"/>
              <a:buChar char="•"/>
            </a:pPr>
            <a:r>
              <a:rPr lang="en-US" sz="1800" dirty="0"/>
              <a:t>Note: in the 802.19 co-existence &lt;1 GHz meeting it was brought up for IEEE 802 as a whole to put together a document on basic spectrum parameters that would be good for all IEEE 802 standards to co-exist (less interference….)  </a:t>
            </a:r>
          </a:p>
          <a:p>
            <a:pPr lvl="5">
              <a:buFont typeface="Arial" panose="020B0604020202020204" pitchFamily="34" charset="0"/>
              <a:buChar char="•"/>
            </a:pPr>
            <a:endParaRPr lang="en-US" sz="1400" dirty="0"/>
          </a:p>
          <a:p>
            <a:pPr lvl="1">
              <a:buFont typeface="Arial" panose="020B0604020202020204" pitchFamily="34" charset="0"/>
              <a:buChar char="•"/>
            </a:pPr>
            <a:r>
              <a:rPr lang="en-US" sz="1800" b="1" u="sng" dirty="0"/>
              <a:t>Actually, need to have this for all IEEE 802 to just work in the spectrum</a:t>
            </a:r>
            <a:r>
              <a:rPr lang="en-US" sz="1800" dirty="0"/>
              <a:t>, e.g. BWs needed.   Not just coexistence.</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Point being that 802.18 can refer to / use when responding to regulators  on different consultations, to encourage regulators in general to configure their spectrum to allow all the IEEE 802 standards in a more consistent/friendly way.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For the many in attendance, it was felt many regulators would appreciate at least  knowing this.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Additional point to add to the doc, duty cycle is not for the protocol/standard/amendment being discussed, it is a regulation to allow others (and their packet lengths) to have access to the spectrum</a:t>
            </a:r>
            <a:r>
              <a:rPr lang="en-US" sz="1600" dirty="0"/>
              <a:t>. </a:t>
            </a:r>
          </a:p>
        </p:txBody>
      </p:sp>
      <p:sp>
        <p:nvSpPr>
          <p:cNvPr id="4" name="Date Placeholder 3"/>
          <p:cNvSpPr>
            <a:spLocks noGrp="1"/>
          </p:cNvSpPr>
          <p:nvPr>
            <p:ph type="dt" sz="half" idx="4294967295"/>
          </p:nvPr>
        </p:nvSpPr>
        <p:spPr>
          <a:xfrm>
            <a:off x="691160" y="392504"/>
            <a:ext cx="2356839" cy="188521"/>
          </a:xfrm>
          <a:prstGeom prst="rect">
            <a:avLst/>
          </a:prstGeom>
        </p:spPr>
        <p:txBody>
          <a:bodyPr/>
          <a:lstStyle/>
          <a:p>
            <a:pPr>
              <a:defRPr/>
            </a:pPr>
            <a:r>
              <a:rPr lang="en-US"/>
              <a:t>07 February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1500691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Fellowship Request</a:t>
            </a:r>
            <a:endParaRPr lang="en-US" sz="1400" dirty="0"/>
          </a:p>
        </p:txBody>
      </p:sp>
      <p:sp>
        <p:nvSpPr>
          <p:cNvPr id="3" name="Content Placeholder 2"/>
          <p:cNvSpPr>
            <a:spLocks noGrp="1"/>
          </p:cNvSpPr>
          <p:nvPr>
            <p:ph idx="1"/>
          </p:nvPr>
        </p:nvSpPr>
        <p:spPr>
          <a:xfrm>
            <a:off x="685800" y="1257300"/>
            <a:ext cx="8306595" cy="4494213"/>
          </a:xfrm>
        </p:spPr>
        <p:txBody>
          <a:bodyPr/>
          <a:lstStyle/>
          <a:p>
            <a:pPr>
              <a:buFont typeface="Arial" panose="020B0604020202020204" pitchFamily="34" charset="0"/>
              <a:buChar char="•"/>
            </a:pPr>
            <a:r>
              <a:rPr lang="en-US" sz="2000" dirty="0"/>
              <a:t>Fellowship request on reaching out to all regulators.</a:t>
            </a:r>
          </a:p>
          <a:p>
            <a:pPr lvl="1">
              <a:buFont typeface="Arial" panose="020B0604020202020204" pitchFamily="34" charset="0"/>
              <a:buChar char="•"/>
            </a:pPr>
            <a:r>
              <a:rPr lang="en-US" sz="1600" dirty="0">
                <a:solidFill>
                  <a:schemeClr val="tx1"/>
                </a:solidFill>
              </a:rPr>
              <a:t>Enhancing Collaboration between </a:t>
            </a:r>
            <a:r>
              <a:rPr lang="en-US" sz="1600" i="1" dirty="0">
                <a:solidFill>
                  <a:schemeClr val="tx1"/>
                </a:solidFill>
              </a:rPr>
              <a:t>IEEE 802 </a:t>
            </a:r>
            <a:r>
              <a:rPr lang="en-US" sz="1600" dirty="0">
                <a:solidFill>
                  <a:schemeClr val="tx1"/>
                </a:solidFill>
              </a:rPr>
              <a:t>and World Regulators on unlicensed spectrum regulations</a:t>
            </a:r>
            <a:endParaRPr lang="en-US" sz="1600" u="sng" dirty="0">
              <a:solidFill>
                <a:schemeClr val="tx1"/>
              </a:solidFill>
              <a:hlinkClick r:id="rId2"/>
            </a:endParaRPr>
          </a:p>
          <a:p>
            <a:pPr lvl="1">
              <a:buFont typeface="Arial" panose="020B0604020202020204" pitchFamily="34" charset="0"/>
              <a:buChar char="•"/>
            </a:pPr>
            <a:r>
              <a:rPr lang="en-US" sz="1600" u="sng" dirty="0">
                <a:hlinkClick r:id="rId2"/>
              </a:rPr>
              <a:t>https://mentor.ieee.org/802.11/dcn/18/11-18-0580-01-coex-enhancing-collaboration-between-ieee-802-and-world-regulators-on-unlicensed-spectrum-regulations.pptx</a:t>
            </a:r>
            <a:r>
              <a:rPr lang="en-US" sz="1600" dirty="0"/>
              <a:t>  </a:t>
            </a:r>
            <a:r>
              <a:rPr lang="en-US" sz="1600" b="0" dirty="0"/>
              <a:t> </a:t>
            </a:r>
          </a:p>
          <a:p>
            <a:pPr lvl="1">
              <a:buFont typeface="Arial" panose="020B0604020202020204" pitchFamily="34" charset="0"/>
              <a:buChar char="•"/>
            </a:pPr>
            <a:r>
              <a:rPr lang="en-US" sz="1800" b="1" dirty="0">
                <a:solidFill>
                  <a:schemeClr val="tx1"/>
                </a:solidFill>
              </a:rPr>
              <a:t> </a:t>
            </a:r>
          </a:p>
          <a:p>
            <a:pPr lvl="1">
              <a:buFont typeface="Arial" panose="020B0604020202020204" pitchFamily="34" charset="0"/>
              <a:buChar char="•"/>
            </a:pPr>
            <a:r>
              <a:rPr lang="en-US" sz="1800" b="1" dirty="0">
                <a:solidFill>
                  <a:schemeClr val="tx1"/>
                </a:solidFill>
              </a:rPr>
              <a:t>Thursday:  </a:t>
            </a:r>
          </a:p>
          <a:p>
            <a:pPr lvl="1">
              <a:buFont typeface="Arial" panose="020B0604020202020204" pitchFamily="34" charset="0"/>
              <a:buChar char="•"/>
            </a:pPr>
            <a:r>
              <a:rPr lang="en-US" sz="1800" b="1" dirty="0">
                <a:solidFill>
                  <a:schemeClr val="tx1"/>
                </a:solidFill>
              </a:rPr>
              <a:t> </a:t>
            </a:r>
            <a:r>
              <a:rPr lang="en-US" sz="1800" dirty="0">
                <a:solidFill>
                  <a:schemeClr val="tx1"/>
                </a:solidFill>
              </a:rPr>
              <a:t>A start is to keep in touch with the fellowship attendees.  </a:t>
            </a:r>
          </a:p>
          <a:p>
            <a:pPr lvl="2">
              <a:buFont typeface="Arial" panose="020B0604020202020204" pitchFamily="34" charset="0"/>
              <a:buChar char="•"/>
            </a:pPr>
            <a:r>
              <a:rPr lang="en-US" sz="1600" dirty="0">
                <a:solidFill>
                  <a:schemeClr val="tx1"/>
                </a:solidFill>
              </a:rPr>
              <a:t>They are welcome to our meetings and calls. </a:t>
            </a:r>
          </a:p>
          <a:p>
            <a:pPr lvl="1">
              <a:buFont typeface="Arial" panose="020B0604020202020204" pitchFamily="34" charset="0"/>
              <a:buChar char="•"/>
            </a:pPr>
            <a:r>
              <a:rPr lang="en-US" sz="1800" b="0" dirty="0">
                <a:solidFill>
                  <a:schemeClr val="tx1"/>
                </a:solidFill>
              </a:rPr>
              <a:t>Could something be added to the IEEE newsletter/communication for the regulators, to answer the news letter input? </a:t>
            </a:r>
          </a:p>
          <a:p>
            <a:pPr lvl="1">
              <a:buFont typeface="Arial" panose="020B0604020202020204" pitchFamily="34" charset="0"/>
              <a:buChar char="•"/>
            </a:pPr>
            <a:r>
              <a:rPr lang="en-US" sz="1800" b="0" dirty="0">
                <a:solidFill>
                  <a:schemeClr val="tx1"/>
                </a:solidFill>
              </a:rPr>
              <a:t>Can IEEE be more pro-active with some </a:t>
            </a:r>
            <a:r>
              <a:rPr lang="en-US" sz="1800" dirty="0">
                <a:solidFill>
                  <a:schemeClr val="tx1"/>
                </a:solidFill>
              </a:rPr>
              <a:t>of the other (e.g. regional) regulators? </a:t>
            </a:r>
          </a:p>
          <a:p>
            <a:pPr lvl="2">
              <a:buFont typeface="Arial" panose="020B0604020202020204" pitchFamily="34" charset="0"/>
              <a:buChar char="•"/>
            </a:pPr>
            <a:r>
              <a:rPr lang="en-US" sz="1400" dirty="0">
                <a:solidFill>
                  <a:schemeClr val="tx1"/>
                </a:solidFill>
              </a:rPr>
              <a:t>The challenge is to ID which we can, and being a volunteer  / individual organization, the time and money from the volunteers?  </a:t>
            </a:r>
          </a:p>
          <a:p>
            <a:pPr lvl="1">
              <a:buFont typeface="Arial" panose="020B0604020202020204" pitchFamily="34" charset="0"/>
              <a:buChar char="•"/>
            </a:pPr>
            <a:r>
              <a:rPr lang="en-US" sz="1800" b="0" dirty="0">
                <a:solidFill>
                  <a:schemeClr val="tx1"/>
                </a:solidFill>
              </a:rPr>
              <a:t>Many regulators don’t have IEEE has a point of contact like they do with WFA or other implementing orgs do. </a:t>
            </a:r>
          </a:p>
          <a:p>
            <a:pPr marL="0" indent="0"/>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 February 2019</a:t>
            </a:r>
            <a:endParaRPr lang="en-GB" dirty="0"/>
          </a:p>
        </p:txBody>
      </p:sp>
    </p:spTree>
    <p:extLst>
      <p:ext uri="{BB962C8B-B14F-4D97-AF65-F5344CB8AC3E}">
        <p14:creationId xmlns:p14="http://schemas.microsoft.com/office/powerpoint/2010/main" val="1660135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call or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 February 2019</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 for teleconference</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07 February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5" y="998020"/>
            <a:ext cx="3875088" cy="5275778"/>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6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Need a recording secretary, _________</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marL="457200" lvl="1" indent="0"/>
            <a:r>
              <a:rPr lang="en-US" altLang="en-US" sz="1100" dirty="0">
                <a:solidFill>
                  <a:schemeClr val="bg1"/>
                </a:solidFill>
              </a:rPr>
              <a:t>looking for an  802.18 Vice-Chair.</a:t>
            </a:r>
          </a:p>
          <a:p>
            <a:pPr>
              <a:buFont typeface="Arial" panose="020B0604020202020204" pitchFamily="34" charset="0"/>
              <a:buChar char="•"/>
            </a:pPr>
            <a:r>
              <a:rPr lang="en-US" altLang="en-US" sz="1600" dirty="0">
                <a:solidFill>
                  <a:schemeClr val="tx1"/>
                </a:solidFill>
              </a:rPr>
              <a:t>Discussion items</a:t>
            </a:r>
          </a:p>
          <a:p>
            <a:pPr lvl="1">
              <a:buFont typeface="Arial" panose="020B0604020202020204" pitchFamily="34" charset="0"/>
              <a:buChar char="•"/>
            </a:pPr>
            <a:r>
              <a:rPr lang="en-US" altLang="en-US" sz="1400" dirty="0">
                <a:solidFill>
                  <a:schemeClr val="tx1"/>
                </a:solidFill>
              </a:rPr>
              <a:t>EU Items</a:t>
            </a:r>
          </a:p>
          <a:p>
            <a:pPr lvl="1">
              <a:buFont typeface="Arial" panose="020B0604020202020204" pitchFamily="34" charset="0"/>
              <a:buChar char="•"/>
            </a:pPr>
            <a:r>
              <a:rPr lang="en-US" sz="1400" dirty="0"/>
              <a:t>U.S. DoT RFC on V2X Communications</a:t>
            </a:r>
          </a:p>
          <a:p>
            <a:pPr lvl="1">
              <a:buFont typeface="Arial" panose="020B0604020202020204" pitchFamily="34" charset="0"/>
              <a:buChar char="•"/>
            </a:pPr>
            <a:r>
              <a:rPr lang="en-US" altLang="en-US" sz="1400" dirty="0"/>
              <a:t>ACMA consultation 5G &amp; 60GHz band</a:t>
            </a:r>
          </a:p>
          <a:p>
            <a:pPr lvl="1">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Comment input for DoT and ACMA.</a:t>
            </a:r>
          </a:p>
          <a:p>
            <a:pPr lvl="1">
              <a:buFont typeface="Arial" panose="020B0604020202020204" pitchFamily="34" charset="0"/>
              <a:buChar char="•"/>
            </a:pPr>
            <a:r>
              <a:rPr lang="en-US" altLang="en-US" sz="1400" dirty="0">
                <a:solidFill>
                  <a:schemeClr val="tx1"/>
                </a:solidFill>
              </a:rPr>
              <a:t>And anything new today</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85580" y="1066799"/>
            <a:ext cx="4572000" cy="54380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kern="0" dirty="0"/>
              <a:t>Discussion items, few more details:  </a:t>
            </a:r>
            <a:endParaRPr lang="en-US" sz="1600" b="0" dirty="0">
              <a:solidFill>
                <a:schemeClr val="tx1"/>
              </a:solidFill>
            </a:endParaRP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marL="0" indent="0">
              <a:spcBef>
                <a:spcPts val="0"/>
              </a:spcBef>
            </a:pPr>
            <a:endParaRPr lang="en-US" sz="1400" b="0" dirty="0"/>
          </a:p>
          <a:p>
            <a:pPr>
              <a:spcBef>
                <a:spcPts val="0"/>
              </a:spcBef>
              <a:buFont typeface="Arial" panose="020B0604020202020204" pitchFamily="34" charset="0"/>
              <a:buChar char="•"/>
            </a:pPr>
            <a:r>
              <a:rPr lang="en-US" sz="1400" b="0" dirty="0"/>
              <a:t>U.S. DoT Releases Request for Comment (RFC) on Vehicle-to-Everything (V2X) Communications</a:t>
            </a:r>
          </a:p>
          <a:p>
            <a:pPr lvl="1">
              <a:spcBef>
                <a:spcPts val="0"/>
              </a:spcBef>
              <a:buFont typeface="Arial" panose="020B0604020202020204" pitchFamily="34" charset="0"/>
              <a:buChar char="•"/>
            </a:pPr>
            <a:r>
              <a:rPr lang="en-US" altLang="en-US" sz="1400" b="0" kern="0" dirty="0"/>
              <a:t> Comments due 25 Jan &gt;&gt; 24 Feb.</a:t>
            </a:r>
          </a:p>
          <a:p>
            <a:pPr>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altLang="en-US" sz="1400" b="0" kern="0" dirty="0"/>
              <a:t>ACMA consultation for 5G and 60GHz band.</a:t>
            </a:r>
          </a:p>
          <a:p>
            <a:pPr lvl="1">
              <a:spcBef>
                <a:spcPts val="0"/>
              </a:spcBef>
              <a:buFont typeface="Arial" panose="020B0604020202020204" pitchFamily="34" charset="0"/>
              <a:buChar char="•"/>
            </a:pPr>
            <a:r>
              <a:rPr lang="en-US" altLang="en-US" sz="1400" kern="0" dirty="0"/>
              <a:t>Comments due 22 Feb  </a:t>
            </a:r>
          </a:p>
          <a:p>
            <a:pPr marL="0" indent="0">
              <a:spcBef>
                <a:spcPts val="0"/>
              </a:spcBef>
            </a:pPr>
            <a:endParaRPr lang="en-US" altLang="en-US" sz="1400" b="0" kern="0" dirty="0"/>
          </a:p>
          <a:p>
            <a:pPr>
              <a:spcBef>
                <a:spcPts val="0"/>
              </a:spcBef>
              <a:buFont typeface="Arial" panose="020B0604020202020204" pitchFamily="34" charset="0"/>
              <a:buChar char="•"/>
            </a:pPr>
            <a:r>
              <a:rPr lang="en-US" altLang="en-US" sz="1400" b="0" kern="0" dirty="0"/>
              <a:t>General discussion items:</a:t>
            </a:r>
          </a:p>
          <a:p>
            <a:pPr lvl="1">
              <a:spcBef>
                <a:spcPts val="0"/>
              </a:spcBef>
              <a:buFont typeface="Arial" panose="020B0604020202020204" pitchFamily="34" charset="0"/>
              <a:buChar char="•"/>
            </a:pPr>
            <a:r>
              <a:rPr lang="en-GB" sz="1400" dirty="0"/>
              <a:t>Japan MIC consultation at 5GHz</a:t>
            </a:r>
            <a:endParaRPr lang="en-US" sz="1400" dirty="0"/>
          </a:p>
          <a:p>
            <a:pPr>
              <a:spcBef>
                <a:spcPts val="0"/>
              </a:spcBef>
              <a:buFont typeface="Arial" panose="020B0604020202020204" pitchFamily="34" charset="0"/>
              <a:buChar char="•"/>
            </a:pPr>
            <a:endParaRPr lang="en-US" altLang="en-US" sz="1400" b="0" kern="0" dirty="0"/>
          </a:p>
          <a:p>
            <a:pPr lvl="1">
              <a:spcBef>
                <a:spcPts val="0"/>
              </a:spcBef>
              <a:buFont typeface="Arial" panose="020B0604020202020204" pitchFamily="34" charset="0"/>
              <a:buChar char="•"/>
            </a:pPr>
            <a:endParaRPr lang="en-US" sz="1400" dirty="0"/>
          </a:p>
        </p:txBody>
      </p:sp>
    </p:spTree>
    <p:extLst>
      <p:ext uri="{BB962C8B-B14F-4D97-AF65-F5344CB8AC3E}">
        <p14:creationId xmlns:p14="http://schemas.microsoft.com/office/powerpoint/2010/main" val="2293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Administrative – Motions and more</a:t>
            </a:r>
          </a:p>
        </p:txBody>
      </p:sp>
      <p:sp>
        <p:nvSpPr>
          <p:cNvPr id="16387" name="Content Placeholder 2"/>
          <p:cNvSpPr>
            <a:spLocks noGrp="1"/>
          </p:cNvSpPr>
          <p:nvPr>
            <p:ph idx="1"/>
          </p:nvPr>
        </p:nvSpPr>
        <p:spPr>
          <a:xfrm>
            <a:off x="685798" y="1018076"/>
            <a:ext cx="8229602" cy="4821848"/>
          </a:xfrm>
        </p:spPr>
        <p:txBody>
          <a:bodyPr/>
          <a:lstStyle/>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RR-TAG is in need of a vice-chair and secretary, is there anyone that can help? ________</a:t>
            </a:r>
          </a:p>
          <a:p>
            <a:pPr lvl="4">
              <a:buFont typeface="Arial" panose="020B0604020202020204" pitchFamily="34" charset="0"/>
              <a:buChar char="•"/>
            </a:pPr>
            <a:endParaRPr lang="en-US" altLang="en-US" sz="800" dirty="0"/>
          </a:p>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a:t>
            </a:r>
            <a:r>
              <a:rPr lang="en-US" altLang="en-US" sz="1600" dirty="0">
                <a:solidFill>
                  <a:schemeClr val="tx1"/>
                </a:solidFill>
              </a:rPr>
              <a:t>Moved by:  	</a:t>
            </a:r>
            <a:r>
              <a:rPr lang="en-US" altLang="en-US" sz="1600" dirty="0">
                <a:solidFill>
                  <a:schemeClr val="bg1">
                    <a:lumMod val="75000"/>
                  </a:schemeClr>
                </a:solidFill>
              </a:rPr>
              <a:t>Hassan</a:t>
            </a:r>
          </a:p>
          <a:p>
            <a:r>
              <a:rPr lang="en-US" altLang="en-US" sz="1600" b="1" dirty="0">
                <a:solidFill>
                  <a:schemeClr val="tx1"/>
                </a:solidFill>
              </a:rPr>
              <a:t>		Seconded by:	</a:t>
            </a:r>
            <a:r>
              <a:rPr lang="en-US" altLang="en-US" sz="1600" dirty="0">
                <a:solidFill>
                  <a:schemeClr val="bg1">
                    <a:lumMod val="75000"/>
                  </a:schemeClr>
                </a:solidFill>
              </a:rPr>
              <a:t>Peter</a:t>
            </a:r>
          </a:p>
          <a:p>
            <a:pPr lvl="1"/>
            <a:r>
              <a:rPr lang="en-US" altLang="en-US" sz="1600" b="1" dirty="0"/>
              <a:t>Discussion?  </a:t>
            </a:r>
          </a:p>
          <a:p>
            <a:pPr lvl="1"/>
            <a:r>
              <a:rPr lang="en-US" altLang="en-US" sz="1600" b="1" dirty="0">
                <a:solidFill>
                  <a:schemeClr val="tx1"/>
                </a:solidFill>
              </a:rPr>
              <a:t>Vote:  </a:t>
            </a:r>
            <a:r>
              <a:rPr lang="en-US" altLang="en-US" sz="1600" b="1" dirty="0">
                <a:solidFill>
                  <a:schemeClr val="bg1">
                    <a:lumMod val="75000"/>
                  </a:schemeClr>
                </a:solidFill>
              </a:rPr>
              <a:t>Unanimous consent</a:t>
            </a:r>
          </a:p>
          <a:p>
            <a:pPr lvl="4">
              <a:buFont typeface="Arial" panose="020B0604020202020204" pitchFamily="34" charset="0"/>
              <a:buChar char="•"/>
            </a:pPr>
            <a:endParaRPr lang="en-US" altLang="en-US" sz="800" u="sng" dirty="0"/>
          </a:p>
          <a:p>
            <a:pPr>
              <a:buFont typeface="Arial" panose="020B0604020202020204" pitchFamily="34" charset="0"/>
              <a:buChar char="•"/>
            </a:pPr>
            <a:r>
              <a:rPr lang="en-US" altLang="en-US" sz="1600" u="sng" dirty="0"/>
              <a:t>Motion:</a:t>
            </a:r>
            <a:r>
              <a:rPr lang="en-US" altLang="en-US" sz="1600" dirty="0"/>
              <a:t> To approve the minutes from the IEEE 802.18 teleconference 31 January 2019 in document: </a:t>
            </a:r>
            <a:r>
              <a:rPr lang="en-US" altLang="en-US" sz="1600" dirty="0">
                <a:hlinkClick r:id="rId2"/>
              </a:rPr>
              <a:t>https://mentor.ieee.org/802.18/dcn/19/18-19-0013-00-0000-minutes-31jan19-rrtag-teleconference.docx</a:t>
            </a:r>
            <a:r>
              <a:rPr lang="en-US" altLang="en-US" sz="1600" dirty="0"/>
              <a:t>   </a:t>
            </a:r>
            <a:r>
              <a:rPr lang="en-US" altLang="en-US" sz="1600" b="1" dirty="0"/>
              <a:t>Posted</a:t>
            </a:r>
            <a:r>
              <a:rPr lang="en-US" altLang="en-US" sz="1600" dirty="0"/>
              <a:t>: </a:t>
            </a:r>
            <a:r>
              <a:rPr lang="en-US" altLang="en-US" sz="1800" dirty="0"/>
              <a:t>  </a:t>
            </a:r>
            <a:r>
              <a:rPr lang="en-US" sz="1800" b="0" dirty="0"/>
              <a:t>01-Feb-2019 09:47:29 ET</a:t>
            </a:r>
            <a:r>
              <a:rPr lang="en-US" altLang="en-US" sz="1600" b="0" dirty="0"/>
              <a:t>	</a:t>
            </a:r>
          </a:p>
          <a:p>
            <a:pPr>
              <a:buFont typeface="Arial" panose="020B0604020202020204" pitchFamily="34" charset="0"/>
              <a:buChar char="•"/>
            </a:pPr>
            <a:r>
              <a:rPr lang="en-US" altLang="en-US" sz="1600" dirty="0">
                <a:solidFill>
                  <a:schemeClr val="tx1"/>
                </a:solidFill>
              </a:rPr>
              <a:t>Moved by:  	</a:t>
            </a:r>
            <a:r>
              <a:rPr lang="en-US" altLang="en-US" sz="1600" dirty="0">
                <a:solidFill>
                  <a:schemeClr val="bg1">
                    <a:lumMod val="75000"/>
                  </a:schemeClr>
                </a:solidFill>
              </a:rPr>
              <a:t>Mike </a:t>
            </a:r>
          </a:p>
          <a:p>
            <a:r>
              <a:rPr lang="en-US" altLang="en-US" sz="1600" dirty="0">
                <a:solidFill>
                  <a:schemeClr val="tx1"/>
                </a:solidFill>
              </a:rPr>
              <a:t>	Seconded by:	</a:t>
            </a:r>
            <a:r>
              <a:rPr lang="en-US" altLang="en-US" sz="1600" dirty="0">
                <a:solidFill>
                  <a:schemeClr val="bg1">
                    <a:lumMod val="75000"/>
                  </a:schemeClr>
                </a:solidFill>
              </a:rPr>
              <a:t>Hassan</a:t>
            </a:r>
          </a:p>
          <a:p>
            <a:r>
              <a:rPr lang="en-US" altLang="en-US" sz="1600" b="1" dirty="0">
                <a:solidFill>
                  <a:schemeClr val="tx1"/>
                </a:solidFill>
              </a:rPr>
              <a:t>	</a:t>
            </a:r>
            <a:r>
              <a:rPr lang="en-US" altLang="en-US" sz="1600" b="1" dirty="0"/>
              <a:t>Discussion?  </a:t>
            </a:r>
          </a:p>
          <a:p>
            <a:r>
              <a:rPr lang="en-US" altLang="en-US" sz="1600" dirty="0">
                <a:solidFill>
                  <a:schemeClr val="tx1"/>
                </a:solidFill>
              </a:rPr>
              <a:t>	</a:t>
            </a:r>
            <a:r>
              <a:rPr lang="en-US" altLang="en-US" sz="1600" b="1" dirty="0">
                <a:solidFill>
                  <a:schemeClr val="tx1"/>
                </a:solidFill>
              </a:rPr>
              <a:t>Vote:  </a:t>
            </a:r>
            <a:r>
              <a:rPr lang="en-US" altLang="en-US" sz="1600" dirty="0">
                <a:solidFill>
                  <a:schemeClr val="bg1">
                    <a:lumMod val="75000"/>
                  </a:schemeClr>
                </a:solidFill>
              </a:rPr>
              <a:t>Unanimous consent</a:t>
            </a:r>
          </a:p>
          <a:p>
            <a:pPr lvl="4">
              <a:buFont typeface="Arial" panose="020B0604020202020204" pitchFamily="34" charset="0"/>
              <a:buChar char="•"/>
            </a:pPr>
            <a:endParaRPr lang="en-US" altLang="en-US" sz="800" dirty="0">
              <a:solidFill>
                <a:schemeClr val="tx1"/>
              </a:solidFill>
            </a:endParaRPr>
          </a:p>
          <a:p>
            <a:pPr>
              <a:buFont typeface="Arial" panose="020B0604020202020204" pitchFamily="34" charset="0"/>
              <a:buChar char="•"/>
            </a:pPr>
            <a:r>
              <a:rPr lang="en-US" altLang="en-US" sz="1600" dirty="0">
                <a:solidFill>
                  <a:schemeClr val="tx1"/>
                </a:solidFill>
              </a:rPr>
              <a:t>For the notes, no one available for Ad Hoc yesterday, 06 Feb, so no minutes. </a:t>
            </a:r>
            <a:endParaRPr lang="en-US" altLang="en-US"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07 February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535910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1066800"/>
            <a:ext cx="8305800" cy="5408613"/>
          </a:xfrm>
        </p:spPr>
        <p:txBody>
          <a:bodyPr/>
          <a:lstStyle/>
          <a:p>
            <a:pPr>
              <a:buFont typeface="Arial" panose="020B0604020202020204" pitchFamily="34" charset="0"/>
              <a:buChar char="•"/>
            </a:pPr>
            <a:r>
              <a:rPr lang="en-US" sz="1800" dirty="0">
                <a:solidFill>
                  <a:schemeClr val="tx1"/>
                </a:solidFill>
              </a:rPr>
              <a:t>General EU news?</a:t>
            </a:r>
            <a:r>
              <a:rPr lang="en-US" altLang="en-US" sz="1800" dirty="0"/>
              <a:t> </a:t>
            </a:r>
            <a:r>
              <a:rPr lang="en-US" altLang="en-US" sz="1800" b="0" dirty="0">
                <a:hlinkClick r:id="rId2"/>
              </a:rPr>
              <a:t>&lt;ojeu&gt;</a:t>
            </a:r>
            <a:r>
              <a:rPr lang="en-US" altLang="en-US" sz="1800" b="0" dirty="0"/>
              <a:t>   </a:t>
            </a:r>
            <a:r>
              <a:rPr lang="en-US" altLang="en-US" sz="1800" b="0" dirty="0">
                <a:hlinkClick r:id="rId3"/>
              </a:rPr>
              <a:t>&lt;HStds&gt;</a:t>
            </a:r>
            <a:r>
              <a:rPr lang="en-US" altLang="en-US" sz="1800" b="0" dirty="0"/>
              <a:t>   </a:t>
            </a:r>
          </a:p>
          <a:p>
            <a:pPr lvl="1">
              <a:spcBef>
                <a:spcPts val="0"/>
              </a:spcBef>
              <a:buFont typeface="Arial" panose="020B0604020202020204" pitchFamily="34" charset="0"/>
              <a:buChar char="•"/>
            </a:pPr>
            <a:r>
              <a:rPr lang="en-US" sz="1600" dirty="0">
                <a:solidFill>
                  <a:schemeClr val="tx1"/>
                </a:solidFill>
              </a:rPr>
              <a:t>Nothing reported this week.  </a:t>
            </a:r>
          </a:p>
          <a:p>
            <a:pPr lvl="1">
              <a:spcBef>
                <a:spcPts val="0"/>
              </a:spcBef>
              <a:buFont typeface="Arial" panose="020B0604020202020204" pitchFamily="34" charset="0"/>
              <a:buChar char="•"/>
            </a:pPr>
            <a:endParaRPr lang="en-US" sz="1400" dirty="0">
              <a:solidFill>
                <a:schemeClr val="tx1"/>
              </a:solidFill>
            </a:endParaRPr>
          </a:p>
          <a:p>
            <a:pPr lvl="1">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4"/>
              </a:rPr>
              <a:t>&lt;BRAN&gt;</a:t>
            </a:r>
            <a:r>
              <a:rPr lang="en-US" altLang="en-US" sz="1800" b="0" dirty="0"/>
              <a:t>  </a:t>
            </a:r>
            <a:r>
              <a:rPr lang="en-US" sz="1800" dirty="0">
                <a:solidFill>
                  <a:schemeClr val="tx1"/>
                </a:solidFill>
              </a:rPr>
              <a:t>next meeting #101, 25-28 Feb, Sophia Antipolis </a:t>
            </a:r>
          </a:p>
          <a:p>
            <a:pPr lvl="1">
              <a:spcBef>
                <a:spcPts val="0"/>
              </a:spcBef>
              <a:buFont typeface="Arial" panose="020B0604020202020204" pitchFamily="34" charset="0"/>
              <a:buChar char="•"/>
            </a:pPr>
            <a:r>
              <a:rPr lang="en-US" sz="1600" dirty="0">
                <a:solidFill>
                  <a:schemeClr val="tx1"/>
                </a:solidFill>
              </a:rPr>
              <a:t>Call: 29 Jan: </a:t>
            </a:r>
            <a:r>
              <a:rPr lang="en-US" sz="1600" dirty="0">
                <a:hlinkClick r:id="rId5"/>
              </a:rPr>
              <a:t>Paused COT in EN 301 893</a:t>
            </a:r>
            <a:endParaRPr lang="en-US" sz="1600" dirty="0"/>
          </a:p>
          <a:p>
            <a:pPr lvl="1">
              <a:spcBef>
                <a:spcPts val="0"/>
              </a:spcBef>
              <a:buFont typeface="Arial" panose="020B0604020202020204" pitchFamily="34" charset="0"/>
              <a:buChar char="•"/>
            </a:pPr>
            <a:r>
              <a:rPr lang="en-US" sz="1600" dirty="0">
                <a:solidFill>
                  <a:schemeClr val="tx1"/>
                </a:solidFill>
              </a:rPr>
              <a:t>Call: 30 Jan: </a:t>
            </a:r>
            <a:r>
              <a:rPr lang="nl-NL" sz="1600" dirty="0">
                <a:hlinkClick r:id="rId6"/>
              </a:rPr>
              <a:t>RX Req. in EN 301 893</a:t>
            </a:r>
            <a:r>
              <a:rPr lang="nl-NL" sz="1600" dirty="0"/>
              <a:t> </a:t>
            </a:r>
          </a:p>
          <a:p>
            <a:pPr lvl="2">
              <a:spcBef>
                <a:spcPts val="0"/>
              </a:spcBef>
              <a:buFont typeface="Arial" panose="020B0604020202020204" pitchFamily="34" charset="0"/>
              <a:buChar char="•"/>
            </a:pPr>
            <a:r>
              <a:rPr lang="nl-NL" sz="1600" dirty="0"/>
              <a:t>Good progress on the Rx Req., see document (19) 000010r1. </a:t>
            </a:r>
          </a:p>
          <a:p>
            <a:pPr lvl="1">
              <a:spcBef>
                <a:spcPts val="0"/>
              </a:spcBef>
              <a:buFont typeface="Arial" panose="020B0604020202020204" pitchFamily="34" charset="0"/>
              <a:buChar char="•"/>
            </a:pPr>
            <a:r>
              <a:rPr lang="nl-NL" sz="1800" dirty="0"/>
              <a:t>Call: 01 Feb: </a:t>
            </a:r>
            <a:r>
              <a:rPr lang="nl-NL" sz="1800" dirty="0">
                <a:hlinkClick r:id="rId7"/>
              </a:rPr>
              <a:t>5.8 GHz in EN 301 893</a:t>
            </a:r>
            <a:endParaRPr lang="nl-NL" sz="1800" dirty="0"/>
          </a:p>
          <a:p>
            <a:pPr lvl="2">
              <a:spcBef>
                <a:spcPts val="0"/>
              </a:spcBef>
              <a:buFont typeface="Arial" panose="020B0604020202020204" pitchFamily="34" charset="0"/>
              <a:buChar char="•"/>
            </a:pPr>
            <a:r>
              <a:rPr lang="nl-NL" sz="1400" dirty="0"/>
              <a:t>New draft 2.1.12 is available.  </a:t>
            </a:r>
          </a:p>
          <a:p>
            <a:pPr marL="457200" lvl="1" indent="0">
              <a:spcBef>
                <a:spcPts val="0"/>
              </a:spcBef>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8"/>
              </a:rPr>
              <a:t>&lt;TG-11&gt;</a:t>
            </a:r>
            <a:r>
              <a:rPr lang="en-US" altLang="en-US" sz="1800" b="0" dirty="0"/>
              <a:t>  </a:t>
            </a:r>
            <a:r>
              <a:rPr lang="en-US" sz="1800" dirty="0">
                <a:solidFill>
                  <a:schemeClr val="tx1"/>
                </a:solidFill>
              </a:rPr>
              <a:t>next meeting #55, 08-11 Apr, Sophia Antipolis</a:t>
            </a:r>
          </a:p>
          <a:p>
            <a:pPr lvl="1">
              <a:spcBef>
                <a:spcPts val="0"/>
              </a:spcBef>
              <a:buFont typeface="Arial" panose="020B0604020202020204" pitchFamily="34" charset="0"/>
              <a:buChar char="•"/>
            </a:pPr>
            <a:r>
              <a:rPr lang="en-US" sz="1600" dirty="0">
                <a:solidFill>
                  <a:schemeClr val="tx1"/>
                </a:solidFill>
              </a:rPr>
              <a:t>Nothing reported this week.  </a:t>
            </a:r>
          </a:p>
          <a:p>
            <a:pPr>
              <a:spcBef>
                <a:spcPts val="0"/>
              </a:spcBef>
              <a:buFont typeface="Arial" panose="020B0604020202020204" pitchFamily="34" charset="0"/>
              <a:buChar char="•"/>
            </a:pPr>
            <a:endParaRPr lang="en-US" sz="20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a:t>
            </a:r>
            <a:r>
              <a:rPr lang="en-US" sz="1800" b="0" dirty="0">
                <a:solidFill>
                  <a:schemeClr val="tx1"/>
                </a:solidFill>
              </a:rPr>
              <a:t>- </a:t>
            </a:r>
            <a:r>
              <a:rPr lang="en-US" sz="1800" b="0" dirty="0">
                <a:solidFill>
                  <a:schemeClr val="tx1"/>
                </a:solidFill>
                <a:hlinkClick r:id="rId9"/>
              </a:rPr>
              <a:t>&lt;TG-UWB&gt;</a:t>
            </a:r>
            <a:r>
              <a:rPr lang="en-US" sz="1800" b="0" dirty="0">
                <a:solidFill>
                  <a:schemeClr val="tx1"/>
                </a:solidFill>
              </a:rPr>
              <a:t>  </a:t>
            </a:r>
            <a:r>
              <a:rPr lang="en-US" sz="1800" dirty="0">
                <a:solidFill>
                  <a:schemeClr val="tx1"/>
                </a:solidFill>
              </a:rPr>
              <a:t>next meeting #48, 05-07 Mar, </a:t>
            </a:r>
            <a:r>
              <a:rPr lang="en-US" sz="1600" dirty="0">
                <a:solidFill>
                  <a:schemeClr val="tx1"/>
                </a:solidFill>
              </a:rPr>
              <a:t>Sophia Antipolis</a:t>
            </a:r>
          </a:p>
          <a:p>
            <a:pPr lvl="1">
              <a:spcBef>
                <a:spcPts val="0"/>
              </a:spcBef>
              <a:buFont typeface="Arial" panose="020B0604020202020204" pitchFamily="34" charset="0"/>
              <a:buChar char="•"/>
            </a:pPr>
            <a:r>
              <a:rPr lang="en-US" sz="1600" dirty="0">
                <a:solidFill>
                  <a:schemeClr val="tx1"/>
                </a:solidFill>
              </a:rPr>
              <a:t>Nothing reported this week.  </a:t>
            </a:r>
          </a:p>
          <a:p>
            <a:pPr lvl="1"/>
            <a:endParaRPr lang="en-US" sz="1400" dirty="0"/>
          </a:p>
          <a:p>
            <a:pPr marL="457200" lvl="1" indent="0">
              <a:spcBef>
                <a:spcPts val="0"/>
              </a:spcBef>
            </a:pPr>
            <a:endParaRPr lang="en-US" sz="1600" dirty="0">
              <a:solidFill>
                <a:schemeClr val="tx1"/>
              </a:solidFill>
            </a:endParaRPr>
          </a:p>
          <a:p>
            <a:pPr lvl="1">
              <a:spcBef>
                <a:spcPts val="0"/>
              </a:spcBef>
              <a:buFont typeface="Arial" panose="020B0604020202020204" pitchFamily="34" charset="0"/>
              <a:buChar char="•"/>
            </a:pPr>
            <a:endParaRPr lang="en-US" sz="1600" dirty="0">
              <a:solidFill>
                <a:schemeClr val="tx1"/>
              </a:solidFill>
            </a:endParaRP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 February 2019</a:t>
            </a:r>
            <a:endParaRPr lang="en-GB" dirty="0"/>
          </a:p>
        </p:txBody>
      </p:sp>
    </p:spTree>
    <p:extLst>
      <p:ext uri="{BB962C8B-B14F-4D97-AF65-F5344CB8AC3E}">
        <p14:creationId xmlns:p14="http://schemas.microsoft.com/office/powerpoint/2010/main" val="398362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-2</a:t>
            </a:r>
            <a:r>
              <a:rPr lang="en-US" sz="2400" dirty="0"/>
              <a:t> </a:t>
            </a:r>
            <a:endParaRPr lang="en-US" sz="1200" dirty="0"/>
          </a:p>
        </p:txBody>
      </p:sp>
      <p:sp>
        <p:nvSpPr>
          <p:cNvPr id="3" name="Content Placeholder 2"/>
          <p:cNvSpPr>
            <a:spLocks noGrp="1"/>
          </p:cNvSpPr>
          <p:nvPr>
            <p:ph idx="1"/>
          </p:nvPr>
        </p:nvSpPr>
        <p:spPr>
          <a:xfrm>
            <a:off x="609600" y="1181893"/>
            <a:ext cx="8305800" cy="5293520"/>
          </a:xfrm>
        </p:spPr>
        <p:txBody>
          <a:bodyPr/>
          <a:lstStyle/>
          <a:p>
            <a:pPr>
              <a:buFont typeface="Arial" panose="020B0604020202020204" pitchFamily="34" charset="0"/>
              <a:buChar char="•"/>
            </a:pPr>
            <a:r>
              <a:rPr lang="en-US" sz="1800" dirty="0">
                <a:solidFill>
                  <a:schemeClr val="tx1"/>
                </a:solidFill>
              </a:rPr>
              <a:t>CEPT – ECC </a:t>
            </a:r>
            <a:r>
              <a:rPr lang="en-US" altLang="en-US" sz="1800" b="0" dirty="0">
                <a:hlinkClick r:id="rId2"/>
              </a:rPr>
              <a:t>&lt;SE45&gt;</a:t>
            </a:r>
            <a:r>
              <a:rPr lang="en-US" altLang="en-US" sz="1800" b="0" dirty="0"/>
              <a:t> </a:t>
            </a:r>
            <a:r>
              <a:rPr lang="en-US" altLang="en-US" sz="1600" b="0" dirty="0"/>
              <a:t> </a:t>
            </a:r>
            <a:r>
              <a:rPr lang="en-US" sz="1600" dirty="0"/>
              <a:t>next meeting #7, 24-25 Apr, Copenhagen </a:t>
            </a:r>
          </a:p>
          <a:p>
            <a:pPr lvl="1">
              <a:buFont typeface="Arial" panose="020B0604020202020204" pitchFamily="34" charset="0"/>
              <a:buChar char="•"/>
            </a:pPr>
            <a:r>
              <a:rPr lang="en-US" sz="1800" dirty="0">
                <a:solidFill>
                  <a:schemeClr val="tx1"/>
                </a:solidFill>
              </a:rPr>
              <a:t>Public consultation on report is out, due 10 April. </a:t>
            </a:r>
          </a:p>
          <a:p>
            <a:pPr lvl="1">
              <a:buFont typeface="Arial" panose="020B0604020202020204" pitchFamily="34" charset="0"/>
              <a:buChar char="•"/>
            </a:pPr>
            <a:endParaRPr lang="en-US" sz="1800" dirty="0">
              <a:solidFill>
                <a:schemeClr val="tx1"/>
              </a:solidFill>
            </a:endParaRPr>
          </a:p>
          <a:p>
            <a:pPr lvl="1">
              <a:buFont typeface="Arial" panose="020B0604020202020204" pitchFamily="34" charset="0"/>
              <a:buChar char="•"/>
            </a:pPr>
            <a:endParaRPr lang="en-US" sz="1800" dirty="0">
              <a:solidFill>
                <a:schemeClr val="tx1"/>
              </a:solidFill>
            </a:endParaRPr>
          </a:p>
          <a:p>
            <a:pPr lvl="1">
              <a:buFont typeface="Arial" panose="020B0604020202020204" pitchFamily="34" charset="0"/>
              <a:buChar char="•"/>
            </a:pPr>
            <a:endParaRPr lang="en-US" sz="1600" dirty="0"/>
          </a:p>
          <a:p>
            <a:pPr marL="457200" lvl="1" indent="0"/>
            <a:endParaRPr lang="en-US" sz="14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3"/>
              </a:rPr>
              <a:t>&lt;FM57&gt;</a:t>
            </a:r>
            <a:r>
              <a:rPr lang="en-US" altLang="en-US" sz="1800" b="0" dirty="0"/>
              <a:t> </a:t>
            </a:r>
            <a:r>
              <a:rPr lang="en-US" altLang="en-US" sz="1600" b="0" dirty="0"/>
              <a:t> </a:t>
            </a:r>
            <a:r>
              <a:rPr lang="en-US" sz="1600" dirty="0"/>
              <a:t>next call #4.2, 11 Feb;  next meeting #5, 26 Apr, Copenhagen</a:t>
            </a:r>
          </a:p>
          <a:p>
            <a:pPr lvl="1">
              <a:buFont typeface="Arial" panose="020B0604020202020204" pitchFamily="34" charset="0"/>
              <a:buChar char="•"/>
            </a:pPr>
            <a:r>
              <a:rPr lang="en-US" sz="1800" dirty="0">
                <a:solidFill>
                  <a:schemeClr val="tx1"/>
                </a:solidFill>
              </a:rPr>
              <a:t>28 Jan: RLAN/FS study with inputs from Germany, Chairman and multi-company.  Will use Germany’s input as the base. </a:t>
            </a:r>
          </a:p>
          <a:p>
            <a:pPr marL="457200" lvl="1" indent="0"/>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 February 2019</a:t>
            </a:r>
            <a:endParaRPr lang="en-GB" dirty="0"/>
          </a:p>
        </p:txBody>
      </p:sp>
    </p:spTree>
    <p:extLst>
      <p:ext uri="{BB962C8B-B14F-4D97-AF65-F5344CB8AC3E}">
        <p14:creationId xmlns:p14="http://schemas.microsoft.com/office/powerpoint/2010/main" val="2099524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U.S. DoT Releases RFC on V2X Communications </a:t>
            </a:r>
            <a:r>
              <a:rPr lang="en-US" sz="1400" dirty="0"/>
              <a:t>-1 of 2</a:t>
            </a:r>
            <a:endParaRPr lang="en-US" sz="2400" dirty="0"/>
          </a:p>
        </p:txBody>
      </p:sp>
      <p:sp>
        <p:nvSpPr>
          <p:cNvPr id="3" name="Content Placeholder 2"/>
          <p:cNvSpPr>
            <a:spLocks noGrp="1"/>
          </p:cNvSpPr>
          <p:nvPr>
            <p:ph idx="1"/>
          </p:nvPr>
        </p:nvSpPr>
        <p:spPr>
          <a:xfrm>
            <a:off x="685800" y="1066800"/>
            <a:ext cx="8150031" cy="5059552"/>
          </a:xfrm>
        </p:spPr>
        <p:txBody>
          <a:bodyPr/>
          <a:lstStyle/>
          <a:p>
            <a:pPr>
              <a:buFont typeface="Arial" panose="020B0604020202020204" pitchFamily="34" charset="0"/>
              <a:buChar char="•"/>
            </a:pPr>
            <a:r>
              <a:rPr lang="en-US" sz="1800" b="0" u="sng" dirty="0">
                <a:hlinkClick r:id="rId2"/>
              </a:rPr>
              <a:t>https://www.nhtsa.gov/press-releases/us-department-transportation-releases-request-comment-rfc-vehicle-everything-v2x</a:t>
            </a:r>
            <a:r>
              <a:rPr lang="en-US" sz="1800" b="0" dirty="0"/>
              <a:t> </a:t>
            </a:r>
          </a:p>
          <a:p>
            <a:pPr>
              <a:buFont typeface="Arial" panose="020B0604020202020204" pitchFamily="34" charset="0"/>
              <a:buChar char="•"/>
            </a:pPr>
            <a:r>
              <a:rPr lang="en-US" sz="1800" b="0" dirty="0"/>
              <a:t>The RFC can be found at </a:t>
            </a:r>
            <a:r>
              <a:rPr lang="en-US" sz="1800" b="0" u="sng" dirty="0">
                <a:hlinkClick r:id="rId3"/>
              </a:rPr>
              <a:t>www.transportation.gov/v2x</a:t>
            </a:r>
            <a:endParaRPr lang="en-US" sz="1800" b="0" dirty="0"/>
          </a:p>
          <a:p>
            <a:pPr marL="365760" indent="-365760">
              <a:spcBef>
                <a:spcPts val="0"/>
              </a:spcBef>
              <a:buFont typeface="Arial" panose="020B0604020202020204" pitchFamily="34" charset="0"/>
              <a:buChar char="•"/>
            </a:pPr>
            <a:r>
              <a:rPr lang="en-US" sz="1800" b="0" dirty="0"/>
              <a:t>Or in Mentor:  </a:t>
            </a:r>
            <a:r>
              <a:rPr lang="en-US" sz="1800" b="0" dirty="0">
                <a:hlinkClick r:id="rId4"/>
              </a:rPr>
              <a:t>https://mentor.ieee.org/802.18/dcn/18/18-18-0166-00-0000-usdot-v2x-communciations-request-for-comments.docx</a:t>
            </a:r>
            <a:r>
              <a:rPr lang="en-US" sz="1800" b="0" dirty="0"/>
              <a:t> </a:t>
            </a:r>
          </a:p>
          <a:p>
            <a:pPr marL="285750" indent="-285750">
              <a:spcBef>
                <a:spcPts val="0"/>
              </a:spcBef>
              <a:buFont typeface="Arial" panose="020B0604020202020204" pitchFamily="34" charset="0"/>
              <a:buChar char="•"/>
            </a:pPr>
            <a:endParaRPr lang="en-US" sz="1800" dirty="0"/>
          </a:p>
          <a:p>
            <a:pPr marL="285750" indent="-285750">
              <a:spcBef>
                <a:spcPts val="0"/>
              </a:spcBef>
              <a:buFont typeface="Arial" panose="020B0604020202020204" pitchFamily="34" charset="0"/>
              <a:buChar char="•"/>
            </a:pPr>
            <a:r>
              <a:rPr lang="en-US" sz="1800" dirty="0"/>
              <a:t>Comments:</a:t>
            </a:r>
          </a:p>
          <a:p>
            <a:pPr marL="685800" lvl="1">
              <a:spcBef>
                <a:spcPts val="0"/>
              </a:spcBef>
              <a:buFont typeface="Arial" panose="020B0604020202020204" pitchFamily="34" charset="0"/>
              <a:buChar char="•"/>
            </a:pPr>
            <a:r>
              <a:rPr lang="en-US" sz="1800" dirty="0">
                <a:hlinkClick r:id="rId5"/>
              </a:rPr>
              <a:t>https://www.regulations.gov/document?D=DOT-OST-2018-0210-0001</a:t>
            </a:r>
            <a:r>
              <a:rPr lang="en-US" sz="1800" dirty="0"/>
              <a:t> </a:t>
            </a:r>
          </a:p>
          <a:p>
            <a:pPr marL="685800" lvl="1">
              <a:spcBef>
                <a:spcPts val="0"/>
              </a:spcBef>
              <a:buFont typeface="Arial" panose="020B0604020202020204" pitchFamily="34" charset="0"/>
              <a:buChar char="•"/>
            </a:pPr>
            <a:r>
              <a:rPr lang="en-US" sz="1800" dirty="0"/>
              <a:t>There are</a:t>
            </a:r>
            <a:r>
              <a:rPr lang="en-US" sz="1800" dirty="0">
                <a:highlight>
                  <a:srgbClr val="FFFF00"/>
                </a:highlight>
              </a:rPr>
              <a:t> 18 </a:t>
            </a:r>
            <a:r>
              <a:rPr lang="en-US" sz="1800" dirty="0"/>
              <a:t>comments filed already and nothing obviously new on the site for an extension. </a:t>
            </a:r>
          </a:p>
          <a:p>
            <a:pPr marL="285750" indent="-285750">
              <a:spcBef>
                <a:spcPts val="0"/>
              </a:spcBef>
              <a:buFont typeface="Arial" panose="020B0604020202020204" pitchFamily="34" charset="0"/>
              <a:buChar char="•"/>
            </a:pPr>
            <a:endParaRPr lang="en-US" sz="1800" dirty="0"/>
          </a:p>
          <a:p>
            <a:pPr marL="365760" indent="-365760">
              <a:spcBef>
                <a:spcPts val="0"/>
              </a:spcBef>
              <a:buFont typeface="Arial" panose="020B0604020202020204" pitchFamily="34" charset="0"/>
              <a:buChar char="•"/>
            </a:pPr>
            <a:r>
              <a:rPr lang="en-US" sz="1800" dirty="0"/>
              <a:t>SUMMARY: </a:t>
            </a:r>
            <a:r>
              <a:rPr lang="en-US" sz="1800" b="0" dirty="0"/>
              <a:t>Over the past several years, the Department of Transportation and its operating administrations have engaged in numerous activities related to connected vehicles, including vehicle-to-vehicle (V2V), vehicle-to-infrastructure (V2I), and vehicle-to-pedestrian (V2P) communications, collectively referred to as “V2X” communications. Recently, there have been developments in core aspects of the communication technologies that could be associated with V2X. This notice requests comment on how these developments impact both V2X in general and the Department’s role in encouraging the integration of V2X. </a:t>
            </a:r>
          </a:p>
          <a:p>
            <a:pPr marL="285750" indent="-285750">
              <a:spcBef>
                <a:spcPts val="0"/>
              </a:spcBef>
              <a:buFont typeface="Arial" panose="020B0604020202020204" pitchFamily="34" charset="0"/>
              <a:buChar char="•"/>
            </a:pPr>
            <a:endParaRPr lang="en-US" sz="28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9</a:t>
            </a:fld>
            <a:endParaRPr lang="en-US" altLang="en-US" dirty="0"/>
          </a:p>
        </p:txBody>
      </p:sp>
      <p:sp>
        <p:nvSpPr>
          <p:cNvPr id="7" name="Date Placeholder 6"/>
          <p:cNvSpPr>
            <a:spLocks noGrp="1"/>
          </p:cNvSpPr>
          <p:nvPr>
            <p:ph type="dt" idx="15"/>
          </p:nvPr>
        </p:nvSpPr>
        <p:spPr/>
        <p:txBody>
          <a:bodyPr/>
          <a:lstStyle/>
          <a:p>
            <a:r>
              <a:rPr lang="en-US"/>
              <a:t>07 February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03293721"/>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32471</TotalTime>
  <Words>4521</Words>
  <Application>Microsoft Office PowerPoint</Application>
  <PresentationFormat>On-screen Show (4:3)</PresentationFormat>
  <Paragraphs>564</Paragraphs>
  <Slides>34</Slides>
  <Notes>8</Notes>
  <HiddenSlides>1</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34</vt:i4>
      </vt:variant>
    </vt:vector>
  </HeadingPairs>
  <TitlesOfParts>
    <vt:vector size="43" baseType="lpstr">
      <vt:lpstr>Arial</vt:lpstr>
      <vt:lpstr>Calibri</vt:lpstr>
      <vt:lpstr>Helvetica</vt:lpstr>
      <vt:lpstr>Monotype Sorts</vt:lpstr>
      <vt:lpstr>Times New Roman</vt:lpstr>
      <vt:lpstr>Wingdings</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 for teleconference</vt:lpstr>
      <vt:lpstr>Administrative – Motions and more</vt:lpstr>
      <vt:lpstr>EU items to share -1</vt:lpstr>
      <vt:lpstr>EU items to share -2 </vt:lpstr>
      <vt:lpstr>U.S. DoT Releases RFC on V2X Communications -1 of 2</vt:lpstr>
      <vt:lpstr>U.S. DoT Releases RFC on V2X Communications -2 of 2</vt:lpstr>
      <vt:lpstr>U.S. DoT RFC on V2X Ad Hoc and today -2 of 2</vt:lpstr>
      <vt:lpstr>U.S. DoT RFC on V2X Comments -</vt:lpstr>
      <vt:lpstr>Motion – DoT RFC on V2X</vt:lpstr>
      <vt:lpstr>EC Draft Law on Vehicle Communications</vt:lpstr>
      <vt:lpstr>ACMA - Proposed updates to class licensing arrangements supporting 5G and other technology innovations -1 of 2 </vt:lpstr>
      <vt:lpstr>ACMA - Proposed updates to class licensing arrangements supporting 5G and other technology innovations -2 of 2 </vt:lpstr>
      <vt:lpstr>Motion – ACMA Consultation</vt:lpstr>
      <vt:lpstr>General Discussion Items</vt:lpstr>
      <vt:lpstr>Actions Required</vt:lpstr>
      <vt:lpstr>Any Other Business</vt:lpstr>
      <vt:lpstr>Adjourn</vt:lpstr>
      <vt:lpstr>PowerPoint Presentation</vt:lpstr>
      <vt:lpstr>Administrative – Motions and more</vt:lpstr>
      <vt:lpstr>5GAA Waiver to Allow ITS C-V2X - reference</vt:lpstr>
      <vt:lpstr>5GAA Waiver to Allow ITS C-V2X  -1 of 2</vt:lpstr>
      <vt:lpstr>5GAA Waiver to Allow ITS C-V2X -2 of 3</vt:lpstr>
      <vt:lpstr>PowerPoint Presentation</vt:lpstr>
      <vt:lpstr>Presidential Memorandum on  Developing a Sustainable Spectrum Strategy for America's Future -2 of 2</vt:lpstr>
      <vt:lpstr>General Discussion Items -4</vt:lpstr>
      <vt:lpstr>General Discussion Items -4a of 6</vt:lpstr>
      <vt:lpstr>General Discussion Items -4b of 6</vt:lpstr>
      <vt:lpstr>General Discussion Items -4c of 6</vt:lpstr>
      <vt:lpstr>Potential reference document when doing comments</vt:lpstr>
      <vt:lpstr>Fellowship Request</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San Diego Plenary Meeting Agenda</dc:title>
  <dc:creator/>
  <cp:lastModifiedBy>Holcomb, Jay</cp:lastModifiedBy>
  <cp:revision>1174</cp:revision>
  <cp:lastPrinted>1601-01-01T00:00:00Z</cp:lastPrinted>
  <dcterms:created xsi:type="dcterms:W3CDTF">2016-03-03T14:54:45Z</dcterms:created>
  <dcterms:modified xsi:type="dcterms:W3CDTF">2019-02-07T04:22:19Z</dcterms:modified>
</cp:coreProperties>
</file>