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341" r:id="rId3"/>
    <p:sldId id="329" r:id="rId4"/>
    <p:sldId id="330" r:id="rId5"/>
    <p:sldId id="516" r:id="rId6"/>
    <p:sldId id="533" r:id="rId7"/>
    <p:sldId id="537" r:id="rId8"/>
    <p:sldId id="540" r:id="rId9"/>
    <p:sldId id="528" r:id="rId10"/>
    <p:sldId id="524" r:id="rId11"/>
    <p:sldId id="498" r:id="rId12"/>
    <p:sldId id="402" r:id="rId13"/>
    <p:sldId id="403"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18" autoAdjust="0"/>
    <p:restoredTop sz="96066" autoAdjust="0"/>
  </p:normalViewPr>
  <p:slideViewPr>
    <p:cSldViewPr>
      <p:cViewPr varScale="1">
        <p:scale>
          <a:sx n="88" d="100"/>
          <a:sy n="88" d="100"/>
        </p:scale>
        <p:origin x="1020" y="8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11-Feb-19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February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 February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February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802.18-19/0016r00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08"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159-07-0000-fcc-gn-18-357-5gaa-waiver-ieee-802-comments.docx" TargetMode="External"/><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 February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11 February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15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2879508"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 Chair Presiding: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2000" dirty="0">
                <a:solidFill>
                  <a:srgbClr val="00B0F0"/>
                </a:solidFill>
              </a:rPr>
              <a:t>Send in comment text on DOT’s Request For Comments on V2X to the chair.   (Best by night before discussions)</a:t>
            </a:r>
          </a:p>
          <a:p>
            <a:pPr>
              <a:buFont typeface="Arial" panose="020B0604020202020204" pitchFamily="34" charset="0"/>
              <a:buChar char="•"/>
            </a:pPr>
            <a:r>
              <a:rPr lang="en-US" sz="1800" b="0" dirty="0"/>
              <a:t>(Be thinking about ACMA consultation that had 60GHz.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bg1">
                    <a:lumMod val="75000"/>
                  </a:schemeClr>
                </a:solidFill>
              </a:rPr>
              <a:t>none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Ad Hoc: Wednesday, 13 Feb 19; 16:00 ET</a:t>
            </a:r>
          </a:p>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14 Feb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(note:  new call in for 2019)</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16:______ </a:t>
            </a:r>
            <a:r>
              <a:rPr lang="en-US" sz="1800" dirty="0"/>
              <a:t>ET </a:t>
            </a:r>
          </a:p>
          <a:p>
            <a:pPr marL="1828800" lvl="4" indent="0"/>
            <a:endParaRPr lang="en-US" sz="1000" dirty="0">
              <a:solidFill>
                <a:schemeClr val="tx1"/>
              </a:solidFill>
            </a:endParaRPr>
          </a:p>
          <a:p>
            <a:pPr>
              <a:buFont typeface="Arial" panose="020B0604020202020204" pitchFamily="34" charset="0"/>
              <a:buChar char="•"/>
            </a:pP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February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February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3;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11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6004"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 February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February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Ad Hoc</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11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998020"/>
            <a:ext cx="7219055" cy="5275778"/>
          </a:xfrm>
        </p:spPr>
        <p:txBody>
          <a:bodyPr/>
          <a:lstStyle/>
          <a:p>
            <a:pPr>
              <a:buFont typeface="Arial" panose="020B0604020202020204" pitchFamily="34" charset="0"/>
              <a:buChar char="•"/>
            </a:pPr>
            <a:r>
              <a:rPr lang="en-US" altLang="en-US" sz="1600" dirty="0">
                <a:solidFill>
                  <a:schemeClr val="tx1"/>
                </a:solidFill>
              </a:rPr>
              <a:t>Call to Order</a:t>
            </a:r>
            <a:endParaRPr lang="en-US" altLang="en-US" sz="1600" u="sng" dirty="0">
              <a:solidFill>
                <a:schemeClr val="tx1"/>
              </a:solidFill>
            </a:endParaRP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a:t>
            </a:r>
            <a:endParaRPr lang="en-US" altLang="en-US" sz="1400" dirty="0">
              <a:solidFill>
                <a:schemeClr val="bg1">
                  <a:lumMod val="85000"/>
                </a:schemeClr>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sz="1400" dirty="0"/>
              <a:t>U.S. DoT RFC on V2X Communications</a:t>
            </a: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Comments on US DOT RFC</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p>
          <a:p>
            <a:pPr>
              <a:buFont typeface="Arial" panose="020B0604020202020204" pitchFamily="34" charset="0"/>
              <a:buChar char="•"/>
            </a:pPr>
            <a:endParaRPr lang="en-US" altLang="en-US" sz="1600" u="sng" dirty="0">
              <a:solidFill>
                <a:schemeClr val="tx1"/>
              </a:solidFill>
            </a:endParaRPr>
          </a:p>
          <a:p>
            <a:pPr>
              <a:buFont typeface="Arial" panose="020B0604020202020204" pitchFamily="34" charset="0"/>
              <a:buChar char="•"/>
            </a:pPr>
            <a:r>
              <a:rPr lang="en-US" altLang="en-US" sz="1600" u="sng" dirty="0"/>
              <a:t>Motion:</a:t>
            </a:r>
            <a:r>
              <a:rPr lang="en-US" altLang="en-US" sz="1600" dirty="0"/>
              <a:t> Any objection to approving the agenda as presented?  </a:t>
            </a:r>
            <a:r>
              <a:rPr lang="en-US" altLang="en-US" sz="1600" dirty="0">
                <a:solidFill>
                  <a:schemeClr val="bg1">
                    <a:lumMod val="75000"/>
                  </a:schemeClr>
                </a:solidFill>
              </a:rPr>
              <a:t>None heard.</a:t>
            </a:r>
          </a:p>
          <a:p>
            <a:pPr lvl="1">
              <a:buFont typeface="Arial" panose="020B0604020202020204" pitchFamily="34" charset="0"/>
              <a:buChar char="•"/>
            </a:pPr>
            <a:r>
              <a:rPr lang="en-US" altLang="en-US" sz="800" dirty="0">
                <a:solidFill>
                  <a:schemeClr val="bg1"/>
                </a:solidFill>
              </a:rPr>
              <a:t>To approve the agenda as presented</a:t>
            </a:r>
          </a:p>
          <a:p>
            <a:r>
              <a:rPr lang="en-US" altLang="en-US" sz="800" dirty="0">
                <a:solidFill>
                  <a:schemeClr val="bg1"/>
                </a:solidFill>
              </a:rPr>
              <a:t>		Moved by:  	</a:t>
            </a:r>
          </a:p>
          <a:p>
            <a:r>
              <a:rPr lang="en-US" altLang="en-US" sz="800" dirty="0">
                <a:solidFill>
                  <a:schemeClr val="bg1"/>
                </a:solidFill>
              </a:rPr>
              <a:t>		Seconded by:	</a:t>
            </a:r>
          </a:p>
          <a:p>
            <a:pPr lvl="1"/>
            <a:r>
              <a:rPr lang="en-US" altLang="en-US" sz="1600" b="1" dirty="0">
                <a:solidFill>
                  <a:schemeClr val="bg1"/>
                </a:solidFill>
              </a:rPr>
              <a:t>Discussion?   </a:t>
            </a:r>
          </a:p>
          <a:p>
            <a:pPr lvl="1"/>
            <a:r>
              <a:rPr lang="en-US" altLang="en-US" sz="1600" b="1" dirty="0">
                <a:solidFill>
                  <a:schemeClr val="tx1"/>
                </a:solidFill>
              </a:rPr>
              <a:t>Vote:  </a:t>
            </a:r>
            <a:r>
              <a:rPr lang="en-US" altLang="en-US" sz="1600" b="1" dirty="0">
                <a:solidFill>
                  <a:schemeClr val="bg1">
                    <a:lumMod val="75000"/>
                  </a:schemeClr>
                </a:solidFill>
              </a:rPr>
              <a:t>Unanimous consent</a:t>
            </a:r>
          </a:p>
          <a:p>
            <a:pPr>
              <a:buFont typeface="Arial" panose="020B0604020202020204" pitchFamily="34" charset="0"/>
              <a:buChar char="•"/>
            </a:pPr>
            <a:endParaRPr lang="en-US" altLang="en-US" sz="120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3</a:t>
            </a:r>
            <a:endParaRPr lang="en-US" sz="2400" dirty="0"/>
          </a:p>
        </p:txBody>
      </p:sp>
      <p:sp>
        <p:nvSpPr>
          <p:cNvPr id="3" name="Content Placeholder 2"/>
          <p:cNvSpPr>
            <a:spLocks noGrp="1"/>
          </p:cNvSpPr>
          <p:nvPr>
            <p:ph idx="1"/>
          </p:nvPr>
        </p:nvSpPr>
        <p:spPr>
          <a:xfrm>
            <a:off x="685800" y="1148261"/>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685800" lvl="1">
              <a:spcBef>
                <a:spcPts val="0"/>
              </a:spcBef>
              <a:buFont typeface="Arial" panose="020B0604020202020204" pitchFamily="34" charset="0"/>
              <a:buChar char="•"/>
            </a:pPr>
            <a:r>
              <a:rPr lang="en-US" sz="1800" dirty="0"/>
              <a:t>There are</a:t>
            </a:r>
            <a:r>
              <a:rPr lang="en-US" sz="1800" dirty="0">
                <a:highlight>
                  <a:srgbClr val="FFFF00"/>
                </a:highlight>
              </a:rPr>
              <a:t> 18 </a:t>
            </a:r>
            <a:r>
              <a:rPr lang="en-US" sz="1800" dirty="0"/>
              <a:t>comments filed already and nothing obviously new on the site for an extension.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6</a:t>
            </a:fld>
            <a:endParaRPr lang="en-US" altLang="en-US" dirty="0"/>
          </a:p>
        </p:txBody>
      </p:sp>
      <p:sp>
        <p:nvSpPr>
          <p:cNvPr id="7" name="Date Placeholder 6"/>
          <p:cNvSpPr>
            <a:spLocks noGrp="1"/>
          </p:cNvSpPr>
          <p:nvPr>
            <p:ph type="dt" idx="15"/>
          </p:nvPr>
        </p:nvSpPr>
        <p:spPr/>
        <p:txBody>
          <a:bodyPr/>
          <a:lstStyle/>
          <a:p>
            <a:r>
              <a:rPr lang="en-US"/>
              <a:t>11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3</a:t>
            </a:r>
            <a:endParaRPr lang="en-US" sz="2400" dirty="0"/>
          </a:p>
        </p:txBody>
      </p:sp>
      <p:sp>
        <p:nvSpPr>
          <p:cNvPr id="3" name="Content Placeholder 2"/>
          <p:cNvSpPr>
            <a:spLocks noGrp="1"/>
          </p:cNvSpPr>
          <p:nvPr>
            <p:ph idx="1"/>
          </p:nvPr>
        </p:nvSpPr>
        <p:spPr>
          <a:xfrm>
            <a:off x="698889" y="947774"/>
            <a:ext cx="8150031"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1800" dirty="0"/>
              <a:t>Comments due 25 Jan 19.  Unofficial extension to 24 Feb 19. </a:t>
            </a:r>
          </a:p>
          <a:p>
            <a:pPr lvl="1">
              <a:spcBef>
                <a:spcPts val="0"/>
              </a:spcBef>
              <a:buFont typeface="Arial" panose="020B0604020202020204" pitchFamily="34" charset="0"/>
              <a:buChar char="•"/>
            </a:pPr>
            <a:r>
              <a:rPr lang="en-US" sz="1200" dirty="0">
                <a:hlinkClick r:id="rId2"/>
              </a:rPr>
              <a:t>https://www.federalregister.gov/documents/2018/12/26/2018-27785/notice-of-request-for-comments-v2x-communications?utm_campaign=subscription%20mailing%20list&amp;utm_source=federalregister.gov&amp;utm_medium=email</a:t>
            </a:r>
            <a:r>
              <a:rPr lang="en-US" sz="1200" dirty="0"/>
              <a:t> </a:t>
            </a:r>
          </a:p>
          <a:p>
            <a:pPr lvl="1">
              <a:spcBef>
                <a:spcPts val="0"/>
              </a:spcBef>
              <a:buFont typeface="Arial" panose="020B0604020202020204" pitchFamily="34" charset="0"/>
              <a:buChar char="•"/>
            </a:pPr>
            <a:r>
              <a:rPr lang="en-US" sz="1600" u="sng" dirty="0">
                <a:hlinkClick r:id="rId3"/>
              </a:rPr>
              <a:t>https://www.transportation.gov/v2x</a:t>
            </a:r>
            <a:endParaRPr lang="en-US" sz="1600" u="sng" dirty="0"/>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To meet 24 Feb 19, need to approve by teleconference on 14 Feb 19.  </a:t>
            </a:r>
          </a:p>
          <a:p>
            <a:pPr lvl="1">
              <a:spcBef>
                <a:spcPts val="0"/>
              </a:spcBef>
              <a:buFont typeface="Arial" panose="020B0604020202020204" pitchFamily="34" charset="0"/>
              <a:buChar char="•"/>
            </a:pPr>
            <a:r>
              <a:rPr lang="en-US" altLang="en-US" sz="1600" dirty="0">
                <a:solidFill>
                  <a:schemeClr val="tx1"/>
                </a:solidFill>
              </a:rPr>
              <a:t>We have 1 teleconferences to finish, 14 Feb.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Next Ad Hoc: </a:t>
            </a:r>
            <a:r>
              <a:rPr lang="en-US" altLang="en-US" sz="1800" dirty="0">
                <a:solidFill>
                  <a:schemeClr val="tx1"/>
                </a:solidFill>
              </a:rPr>
              <a:t>a place holder announced for Wednesday,  13Feb., 17:00et/14:00pt.</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Work on the draft comments:</a:t>
            </a:r>
          </a:p>
          <a:p>
            <a:pPr lvl="1">
              <a:spcBef>
                <a:spcPts val="0"/>
              </a:spcBef>
              <a:buFont typeface="Arial" panose="020B0604020202020204" pitchFamily="34" charset="0"/>
              <a:buChar char="•"/>
            </a:pPr>
            <a:r>
              <a:rPr lang="en-US" altLang="en-US" sz="1600" dirty="0">
                <a:solidFill>
                  <a:schemeClr val="tx1"/>
                </a:solidFill>
                <a:hlinkClick r:id="rId4"/>
              </a:rPr>
              <a:t>https://mentor.ieee.org/802.18/dcn/19/18-19-0008</a:t>
            </a:r>
            <a:r>
              <a:rPr lang="en-US" altLang="en-US" sz="1600" dirty="0">
                <a:solidFill>
                  <a:schemeClr val="tx1"/>
                </a:solidFill>
              </a:rPr>
              <a:t> </a:t>
            </a:r>
            <a:endParaRPr lang="en-US" altLang="en-US"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7</a:t>
            </a:fld>
            <a:endParaRPr lang="en-US" altLang="en-US" dirty="0"/>
          </a:p>
        </p:txBody>
      </p:sp>
      <p:sp>
        <p:nvSpPr>
          <p:cNvPr id="7" name="Date Placeholder 6"/>
          <p:cNvSpPr>
            <a:spLocks noGrp="1"/>
          </p:cNvSpPr>
          <p:nvPr>
            <p:ph type="dt" idx="15"/>
          </p:nvPr>
        </p:nvSpPr>
        <p:spPr/>
        <p:txBody>
          <a:bodyPr/>
          <a:lstStyle/>
          <a:p>
            <a:r>
              <a:rPr lang="en-US"/>
              <a:t>11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-3 of 3</a:t>
            </a:r>
            <a:endParaRPr lang="en-US" sz="2400" dirty="0"/>
          </a:p>
        </p:txBody>
      </p:sp>
      <p:sp>
        <p:nvSpPr>
          <p:cNvPr id="3" name="Content Placeholder 2"/>
          <p:cNvSpPr>
            <a:spLocks noGrp="1"/>
          </p:cNvSpPr>
          <p:nvPr>
            <p:ph idx="1"/>
          </p:nvPr>
        </p:nvSpPr>
        <p:spPr>
          <a:xfrm>
            <a:off x="698889" y="1057162"/>
            <a:ext cx="8150031" cy="4743676"/>
          </a:xfrm>
        </p:spPr>
        <p:txBody>
          <a:bodyPr/>
          <a:lstStyle/>
          <a:p>
            <a:pPr marL="365760" indent="-365760">
              <a:spcBef>
                <a:spcPts val="0"/>
              </a:spcBef>
              <a:buFont typeface="Arial" panose="020B0604020202020204" pitchFamily="34" charset="0"/>
              <a:buChar char="•"/>
            </a:pPr>
            <a:r>
              <a:rPr lang="en-US" altLang="en-US" sz="1800" dirty="0">
                <a:solidFill>
                  <a:schemeClr val="tx1"/>
                </a:solidFill>
              </a:rPr>
              <a:t>The 9 questions. </a:t>
            </a:r>
          </a:p>
          <a:p>
            <a:pPr marL="685800" lvl="1">
              <a:spcBef>
                <a:spcPts val="0"/>
              </a:spcBef>
              <a:buFont typeface="Arial" panose="020B0604020202020204" pitchFamily="34" charset="0"/>
              <a:buChar char="•"/>
            </a:pPr>
            <a:r>
              <a:rPr lang="en-US" sz="1600" dirty="0"/>
              <a:t>#0 – The beyond the 9 questions, and have an owner for this</a:t>
            </a:r>
          </a:p>
          <a:p>
            <a:pPr marL="685800" lvl="1">
              <a:spcBef>
                <a:spcPts val="0"/>
              </a:spcBef>
              <a:buFont typeface="Arial" panose="020B0604020202020204" pitchFamily="34" charset="0"/>
              <a:buChar char="•"/>
            </a:pPr>
            <a:r>
              <a:rPr lang="en-US" sz="1600" dirty="0"/>
              <a:t>#1 – assigned</a:t>
            </a:r>
          </a:p>
          <a:p>
            <a:pPr marL="685800" lvl="1">
              <a:spcBef>
                <a:spcPts val="0"/>
              </a:spcBef>
              <a:buFont typeface="Arial" panose="020B0604020202020204" pitchFamily="34" charset="0"/>
              <a:buChar char="•"/>
            </a:pPr>
            <a:r>
              <a:rPr lang="en-US" altLang="en-US" sz="1600" dirty="0"/>
              <a:t>#2 – assigned</a:t>
            </a:r>
          </a:p>
          <a:p>
            <a:pPr marL="685800" lvl="1">
              <a:spcBef>
                <a:spcPts val="0"/>
              </a:spcBef>
              <a:buFont typeface="Arial" panose="020B0604020202020204" pitchFamily="34" charset="0"/>
              <a:buChar char="•"/>
            </a:pPr>
            <a:r>
              <a:rPr lang="en-US" altLang="en-US" sz="1600" dirty="0"/>
              <a:t>#3 – We should answer,  some overlap with #2, owner of #2 will look at this one.</a:t>
            </a:r>
          </a:p>
          <a:p>
            <a:pPr marL="685800" lvl="1">
              <a:spcBef>
                <a:spcPts val="0"/>
              </a:spcBef>
              <a:buFont typeface="Arial" panose="020B0604020202020204" pitchFamily="34" charset="0"/>
              <a:buChar char="•"/>
            </a:pPr>
            <a:r>
              <a:rPr lang="en-US" altLang="en-US" sz="1600" dirty="0"/>
              <a:t>#4 – This is prime for 11bd,  and overlap with #1, owner of #1 will look at this one. </a:t>
            </a:r>
          </a:p>
          <a:p>
            <a:pPr marL="685800" lvl="1">
              <a:spcBef>
                <a:spcPts val="0"/>
              </a:spcBef>
              <a:buFont typeface="Arial" panose="020B0604020202020204" pitchFamily="34" charset="0"/>
              <a:buChar char="•"/>
            </a:pPr>
            <a:r>
              <a:rPr lang="en-US" altLang="en-US" sz="1600" dirty="0"/>
              <a:t>#5 – How is .11p and .11bd viewed?</a:t>
            </a:r>
          </a:p>
          <a:p>
            <a:pPr marL="1085850" lvl="2">
              <a:spcBef>
                <a:spcPts val="0"/>
              </a:spcBef>
              <a:buFont typeface="Arial" panose="020B0604020202020204" pitchFamily="34" charset="0"/>
              <a:buChar char="•"/>
            </a:pPr>
            <a:r>
              <a:rPr lang="en-US" altLang="en-US" sz="1400" dirty="0"/>
              <a:t> Some qualification will be needed on how the question is interpreted.</a:t>
            </a:r>
          </a:p>
          <a:p>
            <a:pPr marL="685800" lvl="1">
              <a:spcBef>
                <a:spcPts val="0"/>
              </a:spcBef>
              <a:buFont typeface="Arial" panose="020B0604020202020204" pitchFamily="34" charset="0"/>
              <a:buChar char="•"/>
            </a:pPr>
            <a:r>
              <a:rPr lang="en-US" altLang="en-US" sz="1600" dirty="0"/>
              <a:t>#6 - Maybe easier to answer</a:t>
            </a:r>
          </a:p>
          <a:p>
            <a:pPr marL="685800" lvl="1">
              <a:spcBef>
                <a:spcPts val="0"/>
              </a:spcBef>
              <a:buFont typeface="Arial" panose="020B0604020202020204" pitchFamily="34" charset="0"/>
              <a:buChar char="•"/>
            </a:pPr>
            <a:r>
              <a:rPr lang="en-US" altLang="en-US" sz="1600" dirty="0"/>
              <a:t>#7 - This is very related to #0</a:t>
            </a:r>
          </a:p>
          <a:p>
            <a:pPr marL="685800" lvl="1">
              <a:spcBef>
                <a:spcPts val="0"/>
              </a:spcBef>
              <a:buFont typeface="Arial" panose="020B0604020202020204" pitchFamily="34" charset="0"/>
              <a:buChar char="•"/>
            </a:pPr>
            <a:r>
              <a:rPr lang="en-US" altLang="en-US" sz="1600" dirty="0"/>
              <a:t>#8 - Maybe easier to answer, but keep high level.</a:t>
            </a:r>
          </a:p>
          <a:p>
            <a:pPr marL="685800" lvl="1">
              <a:spcBef>
                <a:spcPts val="0"/>
              </a:spcBef>
              <a:buFont typeface="Arial" panose="020B0604020202020204" pitchFamily="34" charset="0"/>
              <a:buChar char="•"/>
            </a:pPr>
            <a:r>
              <a:rPr lang="en-US" altLang="en-US" sz="1600" dirty="0"/>
              <a:t>#9 - Not a clear question.  Need to restate interoperability is needed, assigned for a couple of  sentences</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Some of the questions may end up not answered we will see.  </a:t>
            </a:r>
          </a:p>
          <a:p>
            <a:pPr lvl="1">
              <a:spcBef>
                <a:spcPts val="0"/>
              </a:spcBef>
              <a:buFont typeface="Arial" panose="020B0604020202020204" pitchFamily="34" charset="0"/>
              <a:buChar char="•"/>
            </a:pPr>
            <a:r>
              <a:rPr lang="en-US" altLang="en-US" sz="1800" dirty="0"/>
              <a:t>Remember this is just an RFC now, the NPRM is later that we can comment on also. </a:t>
            </a:r>
          </a:p>
          <a:p>
            <a:pPr lvl="1">
              <a:spcBef>
                <a:spcPts val="0"/>
              </a:spcBef>
              <a:buFont typeface="Arial" panose="020B0604020202020204" pitchFamily="34" charset="0"/>
              <a:buChar char="•"/>
            </a:pPr>
            <a:r>
              <a:rPr lang="en-US" altLang="en-US" sz="1800" dirty="0"/>
              <a:t>So it is okay to focus on the questions/answers we have and let some go.</a:t>
            </a:r>
          </a:p>
          <a:p>
            <a:pPr lvl="1">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solidFill>
                  <a:srgbClr val="FF0000"/>
                </a:solidFill>
              </a:rPr>
              <a:t>However, if anyone can help with some questions, additional text or even edits to the text already, would make our comments that much better. </a:t>
            </a: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11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40223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References that could be sited in DoT comments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EC Draft Law on Vehicle Communications</a:t>
            </a:r>
          </a:p>
          <a:p>
            <a:pPr marL="685800" lvl="1">
              <a:buFont typeface="Arial" panose="020B0604020202020204" pitchFamily="34" charset="0"/>
              <a:buChar char="•"/>
            </a:pPr>
            <a:r>
              <a:rPr lang="en-US" dirty="0">
                <a:solidFill>
                  <a:schemeClr val="tx1"/>
                </a:solidFill>
              </a:rPr>
              <a:t>Communication standards for connected and autonomous vehicles; </a:t>
            </a:r>
          </a:p>
          <a:p>
            <a:pPr marL="685800" lvl="1">
              <a:buFont typeface="Arial" panose="020B0604020202020204" pitchFamily="34" charset="0"/>
              <a:buChar char="•"/>
            </a:pPr>
            <a:r>
              <a:rPr lang="en-US" altLang="en-US" dirty="0">
                <a:solidFill>
                  <a:schemeClr val="tx1"/>
                </a:solidFill>
              </a:rPr>
              <a:t>Feedback due 08 Feb., RR TAG did not plan to feedback.  </a:t>
            </a:r>
          </a:p>
          <a:p>
            <a:pPr marL="685800" lvl="1">
              <a:buFont typeface="Arial" panose="020B0604020202020204" pitchFamily="34" charset="0"/>
              <a:buChar char="•"/>
            </a:pPr>
            <a:r>
              <a:rPr lang="en-US" u="sng" dirty="0">
                <a:solidFill>
                  <a:schemeClr val="tx1"/>
                </a:solidFill>
                <a:hlinkClick r:id="rId2">
                  <a:extLst>
                    <a:ext uri="{A12FA001-AC4F-418D-AE19-62706E023703}">
                      <ahyp:hlinkClr xmlns:ahyp="http://schemas.microsoft.com/office/drawing/2018/hyperlinkcolor" val="tx"/>
                    </a:ext>
                  </a:extLst>
                </a:hlinkClick>
              </a:rPr>
              <a:t>https://ec.europa.eu/info/law/better-regulation/initiatives/ares-2017-2592333_en#isc-2018-08207</a:t>
            </a:r>
            <a:endParaRPr lang="en-US" dirty="0">
              <a:solidFill>
                <a:schemeClr val="tx1"/>
              </a:solidFill>
            </a:endParaRPr>
          </a:p>
          <a:p>
            <a:pPr marL="685800" lvl="1">
              <a:buFont typeface="Arial" panose="020B0604020202020204" pitchFamily="34" charset="0"/>
              <a:buChar char="•"/>
            </a:pPr>
            <a:r>
              <a:rPr lang="en-US" altLang="en-US" dirty="0">
                <a:solidFill>
                  <a:schemeClr val="tx1"/>
                </a:solidFill>
              </a:rPr>
              <a:t>Is there anything in this we could use in DoT comments?   Yes</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r>
              <a:rPr lang="en-US" altLang="en-US" sz="2000" dirty="0"/>
              <a:t>Additional reference that may have some inputs is our comments on the 5GAA waiver request. </a:t>
            </a:r>
          </a:p>
          <a:p>
            <a:pPr marL="685800" lvl="1">
              <a:buFont typeface="Arial" panose="020B0604020202020204" pitchFamily="34" charset="0"/>
              <a:buChar char="•"/>
            </a:pPr>
            <a:r>
              <a:rPr lang="en-US" altLang="en-US" sz="1600" dirty="0">
                <a:hlinkClick r:id="rId3"/>
              </a:rPr>
              <a:t>https://mentor.ieee.org/802.18/dcn/18/18-18-0159-07-0000-fcc-gn-18-357-5gaa-waiver-ieee-802-comments.docx</a:t>
            </a:r>
            <a:r>
              <a:rPr lang="en-US" altLang="en-US" sz="1600" dirty="0"/>
              <a:t>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February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32153</TotalTime>
  <Words>1729</Words>
  <Application>Microsoft Office PowerPoint</Application>
  <PresentationFormat>On-screen Show (4:3)</PresentationFormat>
  <Paragraphs>197</Paragraphs>
  <Slides>13</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21" baseType="lpstr">
      <vt:lpstr>Arial</vt:lpstr>
      <vt:lpstr>Calibri</vt:lpstr>
      <vt:lpstr>Helvetica</vt:lpstr>
      <vt:lpstr>Monotype Sorts</vt:lpstr>
      <vt:lpstr>Times New Roman</vt:lpstr>
      <vt:lpstr>Office Theme</vt:lpstr>
      <vt:lpstr>Document</vt:lpstr>
      <vt:lpstr>Presentation</vt:lpstr>
      <vt:lpstr>IEEE 802.18 RR-TAG Ad Hoc Agenda</vt:lpstr>
      <vt:lpstr>Call to Order / Administrative Items</vt:lpstr>
      <vt:lpstr>Other Guidelines for IEEE WG Meetings</vt:lpstr>
      <vt:lpstr>Participation in IEEE 802 Meetings</vt:lpstr>
      <vt:lpstr>Agenda for Ad Hoc</vt:lpstr>
      <vt:lpstr>U.S. DoT Releases RFC on V2X Communications -1 of 3</vt:lpstr>
      <vt:lpstr>U.S. DoT Releases RFC on V2X Communications -2 of 3</vt:lpstr>
      <vt:lpstr>U.S. DoT Releases RFC on V2X Communications -3 of 3</vt:lpstr>
      <vt:lpstr>References that could be sited in DoT comments</vt:lpstr>
      <vt:lpstr>Actions Required</vt:lpstr>
      <vt:lpstr>Any Other Business</vt:lpstr>
      <vt:lpstr>Adjourn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
  <cp:lastModifiedBy>Holcomb, Jay</cp:lastModifiedBy>
  <cp:revision>1160</cp:revision>
  <cp:lastPrinted>1601-01-01T00:00:00Z</cp:lastPrinted>
  <dcterms:created xsi:type="dcterms:W3CDTF">2016-03-03T14:54:45Z</dcterms:created>
  <dcterms:modified xsi:type="dcterms:W3CDTF">2019-02-11T17:22:06Z</dcterms:modified>
</cp:coreProperties>
</file>