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341" r:id="rId3"/>
    <p:sldId id="329" r:id="rId4"/>
    <p:sldId id="330" r:id="rId5"/>
    <p:sldId id="516" r:id="rId6"/>
    <p:sldId id="533" r:id="rId7"/>
    <p:sldId id="537" r:id="rId8"/>
    <p:sldId id="540" r:id="rId9"/>
    <p:sldId id="528" r:id="rId10"/>
    <p:sldId id="524" r:id="rId11"/>
    <p:sldId id="498" r:id="rId12"/>
    <p:sldId id="402" r:id="rId13"/>
    <p:sldId id="403"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88" autoAdjust="0"/>
    <p:restoredTop sz="86905" autoAdjust="0"/>
  </p:normalViewPr>
  <p:slideViewPr>
    <p:cSldViewPr>
      <p:cViewPr varScale="1">
        <p:scale>
          <a:sx n="105" d="100"/>
          <a:sy n="105" d="100"/>
        </p:scale>
        <p:origin x="1908"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2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05-Feb-19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february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06 february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february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802.18-19/0015r00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5" Type="http://schemas.openxmlformats.org/officeDocument/2006/relationships/hyperlink" Target="https://www.regulations.gov/document?D=DOT-OST-2018-0210-0001" TargetMode="External"/><Relationship Id="rId4" Type="http://schemas.openxmlformats.org/officeDocument/2006/relationships/hyperlink" Target="https://mentor.ieee.org/802.18/dcn/18/18-18-0166-00-0000-usdot-v2x-communciations-request-for-comment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transportation.gov/v2x" TargetMode="External"/><Relationship Id="rId2" Type="http://schemas.openxmlformats.org/officeDocument/2006/relationships/hyperlink" Target="https://www.federalregister.gov/documents/2018/12/26/2018-27785/notice-of-request-for-comments-v2x-communications?utm_campaign=subscription%20mailing%20list&amp;utm_source=federalregister.gov&amp;utm_medium=email"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08-00-0000-usdot-v2x-communciations-rfc-ieee-802-comments.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urldefense.proofpoint.com/v2/url?u=https-3A__ec.europa.eu_info_law_better-2Dregulation_initiatives_ares-2D2017-2D2592333-5Fen-23isc-2D2018-2D08207&amp;d=DwMFAg&amp;c=pqcuzKEN_84c78MOSc5_fw&amp;r=z8R-nWJ8GIxwjOjNKhEFByb-tZ6XE3GZXWSggNdVo-w&amp;m=IHRKZ4TyKO236Jqb08bEB_oaVJx567dVqQOVMQvZxww&amp;s=YW9ZhMp3aTUzjKhFe_wc7QNOufyElAqclS8eAMVCmPQ&amp;e="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06 february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06 February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14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2879508"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 Chair Presiding: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r>
              <a:rPr lang="en-US" sz="2000" dirty="0">
                <a:solidFill>
                  <a:srgbClr val="00B0F0"/>
                </a:solidFill>
              </a:rPr>
              <a:t>Send in comment text on DOT’s Request For Comments on V2X to the chair.   (Best by Wednesday night.) </a:t>
            </a:r>
          </a:p>
          <a:p>
            <a:pPr>
              <a:buFont typeface="Arial" panose="020B0604020202020204" pitchFamily="34" charset="0"/>
              <a:buChar char="•"/>
            </a:pPr>
            <a:r>
              <a:rPr lang="en-US" sz="1800" b="0" dirty="0"/>
              <a:t>(Be thinking about ACMA consultation that had 60GHz.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a:t>
            </a:r>
            <a:r>
              <a:rPr lang="en-US" sz="1400" u="sng" dirty="0">
                <a:hlinkClick r:id="rId2"/>
              </a:rPr>
              <a:t>https://www.cisco.com/c/en/us/solutions/collateral/service-provider/visual-networking-index-vni/white-paper-c11-741490.pdf</a:t>
            </a:r>
            <a:endParaRPr lang="en-US" sz="14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06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solidFill>
                  <a:schemeClr val="bg1">
                    <a:lumMod val="75000"/>
                  </a:schemeClr>
                </a:solidFill>
              </a:rPr>
              <a:t>none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06 february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07 Feb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(note:  new call in for 2019)</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16:______ </a:t>
            </a:r>
            <a:r>
              <a:rPr lang="en-US" sz="1800" dirty="0"/>
              <a:t>ET </a:t>
            </a:r>
          </a:p>
          <a:p>
            <a:pPr marL="1828800" lvl="4" indent="0"/>
            <a:endParaRPr lang="en-US" sz="1000" dirty="0">
              <a:solidFill>
                <a:schemeClr val="tx1"/>
              </a:solidFill>
            </a:endParaRPr>
          </a:p>
          <a:p>
            <a:pPr>
              <a:buFont typeface="Arial" panose="020B0604020202020204" pitchFamily="34" charset="0"/>
              <a:buChar char="•"/>
            </a:pP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february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february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looking for someone</a:t>
            </a:r>
          </a:p>
          <a:p>
            <a:pPr lvl="1">
              <a:defRPr/>
            </a:pPr>
            <a:r>
              <a:rPr lang="en-US" sz="1600" dirty="0"/>
              <a:t>Secretary, looking for someone</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3;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06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600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06 february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february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Ad Hoc</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06 february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998020"/>
            <a:ext cx="7219055" cy="5275778"/>
          </a:xfrm>
        </p:spPr>
        <p:txBody>
          <a:bodyPr/>
          <a:lstStyle/>
          <a:p>
            <a:pPr>
              <a:buFont typeface="Arial" panose="020B0604020202020204" pitchFamily="34" charset="0"/>
              <a:buChar char="•"/>
            </a:pPr>
            <a:r>
              <a:rPr lang="en-US" altLang="en-US" sz="1600" dirty="0">
                <a:solidFill>
                  <a:schemeClr val="tx1"/>
                </a:solidFill>
              </a:rPr>
              <a:t>Call to Order</a:t>
            </a:r>
            <a:endParaRPr lang="en-US" altLang="en-US" sz="1600" u="sng" dirty="0">
              <a:solidFill>
                <a:schemeClr val="tx1"/>
              </a:solidFill>
            </a:endParaRP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a:t>
            </a:r>
            <a:endParaRPr lang="en-US" altLang="en-US" sz="1400" dirty="0">
              <a:solidFill>
                <a:schemeClr val="bg1">
                  <a:lumMod val="85000"/>
                </a:schemeClr>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sz="1400" dirty="0"/>
              <a:t>U.S. DoT RFC on V2X Communications</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Comments on US DOT RFC</a:t>
            </a:r>
          </a:p>
          <a:p>
            <a:pPr>
              <a:buFont typeface="Arial" panose="020B0604020202020204" pitchFamily="34" charset="0"/>
              <a:buChar char="•"/>
            </a:pPr>
            <a:r>
              <a:rPr lang="en-US" altLang="en-US" sz="1600" dirty="0">
                <a:solidFill>
                  <a:schemeClr val="tx1"/>
                </a:solidFill>
              </a:rPr>
              <a:t>AOB </a:t>
            </a:r>
          </a:p>
          <a:p>
            <a:pPr>
              <a:buFont typeface="Arial" panose="020B0604020202020204" pitchFamily="34" charset="0"/>
              <a:buChar char="•"/>
            </a:pPr>
            <a:r>
              <a:rPr lang="en-US" altLang="en-US" sz="1600" dirty="0">
                <a:solidFill>
                  <a:schemeClr val="tx1"/>
                </a:solidFill>
              </a:rPr>
              <a:t>Adjourn</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Any objection to approving the agenda as presented?  </a:t>
            </a:r>
            <a:r>
              <a:rPr lang="en-US" altLang="en-US" sz="1600" dirty="0">
                <a:solidFill>
                  <a:schemeClr val="bg1">
                    <a:lumMod val="75000"/>
                  </a:schemeClr>
                </a:solidFill>
              </a:rPr>
              <a:t>None heard.</a:t>
            </a:r>
          </a:p>
          <a:p>
            <a:pPr lvl="1">
              <a:buFont typeface="Arial" panose="020B0604020202020204" pitchFamily="34" charset="0"/>
              <a:buChar char="•"/>
            </a:pPr>
            <a:r>
              <a:rPr lang="en-US" altLang="en-US" sz="800" dirty="0">
                <a:solidFill>
                  <a:schemeClr val="bg1"/>
                </a:solidFill>
              </a:rPr>
              <a:t>To approve the agenda as presented</a:t>
            </a:r>
          </a:p>
          <a:p>
            <a:r>
              <a:rPr lang="en-US" altLang="en-US" sz="800" dirty="0">
                <a:solidFill>
                  <a:schemeClr val="bg1"/>
                </a:solidFill>
              </a:rPr>
              <a:t>		Moved by:  	</a:t>
            </a:r>
          </a:p>
          <a:p>
            <a:r>
              <a:rPr lang="en-US" altLang="en-US" sz="800" dirty="0">
                <a:solidFill>
                  <a:schemeClr val="bg1"/>
                </a:solidFill>
              </a:rPr>
              <a:t>		Seconded by:	</a:t>
            </a:r>
          </a:p>
          <a:p>
            <a:pPr lvl="1"/>
            <a:r>
              <a:rPr lang="en-US" altLang="en-US" sz="1600" b="1" dirty="0">
                <a:solidFill>
                  <a:schemeClr val="bg1"/>
                </a:solidFill>
              </a:rPr>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a:buFont typeface="Arial" panose="020B0604020202020204" pitchFamily="34" charset="0"/>
              <a:buChar char="•"/>
            </a:pPr>
            <a:endParaRPr lang="en-US" altLang="en-US" sz="120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-1 of 4</a:t>
            </a:r>
            <a:endParaRPr lang="en-US" sz="2400" dirty="0"/>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b="0" u="sng" dirty="0">
                <a:hlinkClick r:id="rId2"/>
              </a:rPr>
              <a:t>https://www.nhtsa.gov/press-releases/us-department-transportation-releases-request-comment-rfc-vehicle-everything-v2x</a:t>
            </a:r>
            <a:r>
              <a:rPr lang="en-US" sz="1800" b="0" dirty="0"/>
              <a:t> </a:t>
            </a:r>
          </a:p>
          <a:p>
            <a:pPr>
              <a:buFont typeface="Arial" panose="020B0604020202020204" pitchFamily="34" charset="0"/>
              <a:buChar char="•"/>
            </a:pPr>
            <a:r>
              <a:rPr lang="en-US" sz="1800" b="0" dirty="0"/>
              <a:t>The RFC can be found at </a:t>
            </a:r>
            <a:r>
              <a:rPr lang="en-US" sz="1800" b="0" u="sng" dirty="0">
                <a:hlinkClick r:id="rId3"/>
              </a:rPr>
              <a:t>www.transportation.gov/v2x</a:t>
            </a:r>
            <a:endParaRPr lang="en-US" sz="1800" b="0" dirty="0"/>
          </a:p>
          <a:p>
            <a:pPr marL="365760" indent="-365760">
              <a:spcBef>
                <a:spcPts val="0"/>
              </a:spcBef>
              <a:buFont typeface="Arial" panose="020B0604020202020204" pitchFamily="34" charset="0"/>
              <a:buChar char="•"/>
            </a:pPr>
            <a:r>
              <a:rPr lang="en-US" sz="1800" b="0" dirty="0"/>
              <a:t>Or in Mentor:  </a:t>
            </a:r>
            <a:r>
              <a:rPr lang="en-US" sz="1800" b="0" dirty="0">
                <a:hlinkClick r:id="rId4"/>
              </a:rPr>
              <a:t>https://mentor.ieee.org/802.18/dcn/18/18-18-0166-00-0000-usdot-v2x-communciations-request-for-comments.docx</a:t>
            </a:r>
            <a:r>
              <a:rPr lang="en-US" sz="1800" b="0" dirty="0"/>
              <a:t> </a:t>
            </a:r>
          </a:p>
          <a:p>
            <a:pPr marL="285750" indent="-285750">
              <a:spcBef>
                <a:spcPts val="0"/>
              </a:spcBef>
              <a:buFont typeface="Arial" panose="020B0604020202020204" pitchFamily="34" charset="0"/>
              <a:buChar char="•"/>
            </a:pPr>
            <a:endParaRPr lang="en-US" sz="1800" dirty="0"/>
          </a:p>
          <a:p>
            <a:pPr marL="285750" indent="-285750">
              <a:spcBef>
                <a:spcPts val="0"/>
              </a:spcBef>
              <a:buFont typeface="Arial" panose="020B0604020202020204" pitchFamily="34" charset="0"/>
              <a:buChar char="•"/>
            </a:pPr>
            <a:r>
              <a:rPr lang="en-US" sz="1800" dirty="0"/>
              <a:t>Comments:</a:t>
            </a:r>
          </a:p>
          <a:p>
            <a:pPr marL="685800" lvl="1">
              <a:spcBef>
                <a:spcPts val="0"/>
              </a:spcBef>
              <a:buFont typeface="Arial" panose="020B0604020202020204" pitchFamily="34" charset="0"/>
              <a:buChar char="•"/>
            </a:pPr>
            <a:r>
              <a:rPr lang="en-US" sz="1800" dirty="0">
                <a:hlinkClick r:id="rId5"/>
              </a:rPr>
              <a:t>https://www.regulations.gov/document?D=DOT-OST-2018-0210-0001</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2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6</a:t>
            </a:fld>
            <a:endParaRPr lang="en-US" altLang="en-US" dirty="0"/>
          </a:p>
        </p:txBody>
      </p:sp>
      <p:sp>
        <p:nvSpPr>
          <p:cNvPr id="7" name="Date Placeholder 6"/>
          <p:cNvSpPr>
            <a:spLocks noGrp="1"/>
          </p:cNvSpPr>
          <p:nvPr>
            <p:ph type="dt" idx="15"/>
          </p:nvPr>
        </p:nvSpPr>
        <p:spPr/>
        <p:txBody>
          <a:bodyPr/>
          <a:lstStyle/>
          <a:p>
            <a:r>
              <a:rPr lang="en-US"/>
              <a:t>06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-2 of 4</a:t>
            </a:r>
            <a:endParaRPr lang="en-US" sz="2400" dirty="0"/>
          </a:p>
        </p:txBody>
      </p:sp>
      <p:sp>
        <p:nvSpPr>
          <p:cNvPr id="3" name="Content Placeholder 2"/>
          <p:cNvSpPr>
            <a:spLocks noGrp="1"/>
          </p:cNvSpPr>
          <p:nvPr>
            <p:ph idx="1"/>
          </p:nvPr>
        </p:nvSpPr>
        <p:spPr>
          <a:xfrm>
            <a:off x="698889" y="947774"/>
            <a:ext cx="8150031" cy="5059552"/>
          </a:xfrm>
        </p:spPr>
        <p:txBody>
          <a:bodyPr/>
          <a:lstStyle/>
          <a:p>
            <a:pPr marL="365760" indent="-365760">
              <a:spcBef>
                <a:spcPts val="0"/>
              </a:spcBef>
              <a:buFont typeface="Arial" panose="020B0604020202020204" pitchFamily="34" charset="0"/>
              <a:buChar char="•"/>
            </a:pPr>
            <a:endParaRPr lang="en-US" sz="2000" dirty="0"/>
          </a:p>
          <a:p>
            <a:pPr marL="365760" indent="-365760">
              <a:spcBef>
                <a:spcPts val="0"/>
              </a:spcBef>
              <a:buFont typeface="Arial" panose="020B0604020202020204" pitchFamily="34" charset="0"/>
              <a:buChar char="•"/>
            </a:pPr>
            <a:r>
              <a:rPr lang="en-US" sz="2000" dirty="0"/>
              <a:t>Comments due 25 Jan 19.  Unofficial extension to 24 Feb 19. </a:t>
            </a:r>
          </a:p>
          <a:p>
            <a:pPr lvl="1">
              <a:spcBef>
                <a:spcPts val="0"/>
              </a:spcBef>
              <a:buFont typeface="Arial" panose="020B0604020202020204" pitchFamily="34" charset="0"/>
              <a:buChar char="•"/>
            </a:pPr>
            <a:r>
              <a:rPr lang="en-US" sz="1100" b="0" dirty="0">
                <a:hlinkClick r:id="rId2"/>
              </a:rPr>
              <a:t>https://www.federalregister.gov/documents/2018/12/26/2018-27785/notice-of-request-for-comments-v2x-communications?utm_campaign=subscription%20mailing%20list&amp;utm_source=federalregister.gov&amp;utm_medium=email</a:t>
            </a:r>
            <a:r>
              <a:rPr lang="en-US" sz="1100" b="0" dirty="0"/>
              <a:t> </a:t>
            </a:r>
          </a:p>
          <a:p>
            <a:pPr lvl="1">
              <a:spcBef>
                <a:spcPts val="0"/>
              </a:spcBef>
              <a:buFont typeface="Arial" panose="020B0604020202020204" pitchFamily="34" charset="0"/>
              <a:buChar char="•"/>
            </a:pPr>
            <a:endParaRPr lang="en-US" sz="1600" u="sng" dirty="0">
              <a:hlinkClick r:id="rId3"/>
            </a:endParaRPr>
          </a:p>
          <a:p>
            <a:pPr lvl="1">
              <a:spcBef>
                <a:spcPts val="0"/>
              </a:spcBef>
              <a:buFont typeface="Arial" panose="020B0604020202020204" pitchFamily="34" charset="0"/>
              <a:buChar char="•"/>
            </a:pPr>
            <a:r>
              <a:rPr lang="en-US" sz="1600" u="sng" dirty="0">
                <a:hlinkClick r:id="rId3"/>
              </a:rPr>
              <a:t>https://www.transportation.gov/v2x</a:t>
            </a:r>
            <a:endParaRPr lang="en-US" sz="1600" u="sng" dirty="0"/>
          </a:p>
          <a:p>
            <a:pPr lvl="1">
              <a:spcBef>
                <a:spcPts val="0"/>
              </a:spcBef>
              <a:buFont typeface="Arial" panose="020B0604020202020204" pitchFamily="34" charset="0"/>
              <a:buChar char="•"/>
            </a:pPr>
            <a:r>
              <a:rPr lang="en-US" sz="1600" dirty="0"/>
              <a:t>There several comments filed already and nothing obviously new on the site for an extension.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There are 9 basic questions and one addition point we are working on.</a:t>
            </a:r>
          </a:p>
          <a:p>
            <a:pPr lvl="1">
              <a:spcBef>
                <a:spcPts val="0"/>
              </a:spcBef>
              <a:buFont typeface="Arial" panose="020B0604020202020204" pitchFamily="34" charset="0"/>
              <a:buChar char="•"/>
            </a:pPr>
            <a:r>
              <a:rPr lang="en-US" altLang="en-US" sz="1600" dirty="0">
                <a:solidFill>
                  <a:schemeClr val="tx1"/>
                </a:solidFill>
                <a:hlinkClick r:id="rId4"/>
              </a:rPr>
              <a:t>https://mentor.ieee.org/802.18/dcn/19/18-19-0008-01-0000-usdot-v2x-communciations-rfc-ieee-802-comments.docx</a:t>
            </a:r>
            <a:r>
              <a:rPr lang="en-US" altLang="en-US" sz="1600" dirty="0">
                <a:solidFill>
                  <a:schemeClr val="tx1"/>
                </a:solidFill>
              </a:rPr>
              <a:t> </a:t>
            </a: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7</a:t>
            </a:fld>
            <a:endParaRPr lang="en-US" altLang="en-US" dirty="0"/>
          </a:p>
        </p:txBody>
      </p:sp>
      <p:sp>
        <p:nvSpPr>
          <p:cNvPr id="7" name="Date Placeholder 6"/>
          <p:cNvSpPr>
            <a:spLocks noGrp="1"/>
          </p:cNvSpPr>
          <p:nvPr>
            <p:ph type="dt" idx="15"/>
          </p:nvPr>
        </p:nvSpPr>
        <p:spPr/>
        <p:txBody>
          <a:bodyPr/>
          <a:lstStyle/>
          <a:p>
            <a:r>
              <a:rPr lang="en-US"/>
              <a:t>06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06036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 </a:t>
            </a:r>
            <a:r>
              <a:rPr lang="en-US" sz="1400" dirty="0"/>
              <a:t>-4 of 4</a:t>
            </a:r>
            <a:endParaRPr lang="en-US" sz="2400" dirty="0"/>
          </a:p>
        </p:txBody>
      </p:sp>
      <p:sp>
        <p:nvSpPr>
          <p:cNvPr id="3" name="Content Placeholder 2"/>
          <p:cNvSpPr>
            <a:spLocks noGrp="1"/>
          </p:cNvSpPr>
          <p:nvPr>
            <p:ph idx="1"/>
          </p:nvPr>
        </p:nvSpPr>
        <p:spPr>
          <a:xfrm>
            <a:off x="698889" y="1263650"/>
            <a:ext cx="8150031" cy="4743676"/>
          </a:xfrm>
        </p:spPr>
        <p:txBody>
          <a:bodyPr/>
          <a:lstStyle/>
          <a:p>
            <a:pPr marL="365760" indent="-365760">
              <a:spcBef>
                <a:spcPts val="0"/>
              </a:spcBef>
              <a:buFont typeface="Arial" panose="020B0604020202020204" pitchFamily="34" charset="0"/>
              <a:buChar char="•"/>
            </a:pPr>
            <a:r>
              <a:rPr lang="en-US" altLang="en-US" sz="2000" dirty="0">
                <a:solidFill>
                  <a:schemeClr val="tx1"/>
                </a:solidFill>
              </a:rPr>
              <a:t>Running through the 9 questions. </a:t>
            </a:r>
          </a:p>
          <a:p>
            <a:pPr marL="685800" lvl="1">
              <a:spcBef>
                <a:spcPts val="0"/>
              </a:spcBef>
              <a:buFont typeface="Arial" panose="020B0604020202020204" pitchFamily="34" charset="0"/>
              <a:buChar char="•"/>
            </a:pPr>
            <a:r>
              <a:rPr lang="en-US" sz="1800" dirty="0"/>
              <a:t>#0 – The beyond the 9 questions, and have an owner for this</a:t>
            </a:r>
          </a:p>
          <a:p>
            <a:pPr marL="685800" lvl="1">
              <a:spcBef>
                <a:spcPts val="0"/>
              </a:spcBef>
              <a:buFont typeface="Arial" panose="020B0604020202020204" pitchFamily="34" charset="0"/>
              <a:buChar char="•"/>
            </a:pPr>
            <a:r>
              <a:rPr lang="en-US" sz="1800" dirty="0"/>
              <a:t>#1 – assigned</a:t>
            </a:r>
          </a:p>
          <a:p>
            <a:pPr marL="685800" lvl="1">
              <a:spcBef>
                <a:spcPts val="0"/>
              </a:spcBef>
              <a:buFont typeface="Arial" panose="020B0604020202020204" pitchFamily="34" charset="0"/>
              <a:buChar char="•"/>
            </a:pPr>
            <a:r>
              <a:rPr lang="en-US" altLang="en-US" sz="1800" dirty="0"/>
              <a:t>#2 – assigned</a:t>
            </a:r>
          </a:p>
          <a:p>
            <a:pPr marL="685800" lvl="1">
              <a:spcBef>
                <a:spcPts val="0"/>
              </a:spcBef>
              <a:buFont typeface="Arial" panose="020B0604020202020204" pitchFamily="34" charset="0"/>
              <a:buChar char="•"/>
            </a:pPr>
            <a:r>
              <a:rPr lang="en-US" altLang="en-US" sz="1800" dirty="0"/>
              <a:t>#3 – We should answer,  some overlap with #2, owner of #2 will look at this one.</a:t>
            </a:r>
          </a:p>
          <a:p>
            <a:pPr marL="685800" lvl="1">
              <a:spcBef>
                <a:spcPts val="0"/>
              </a:spcBef>
              <a:buFont typeface="Arial" panose="020B0604020202020204" pitchFamily="34" charset="0"/>
              <a:buChar char="•"/>
            </a:pPr>
            <a:r>
              <a:rPr lang="en-US" altLang="en-US" sz="1800" dirty="0"/>
              <a:t>#4 – This is prime for 11bd,  and overlap with #1, owner of #1 will look at this one. </a:t>
            </a:r>
          </a:p>
          <a:p>
            <a:pPr marL="685800" lvl="1">
              <a:spcBef>
                <a:spcPts val="0"/>
              </a:spcBef>
              <a:buFont typeface="Arial" panose="020B0604020202020204" pitchFamily="34" charset="0"/>
              <a:buChar char="•"/>
            </a:pPr>
            <a:r>
              <a:rPr lang="en-US" altLang="en-US" sz="1800" dirty="0"/>
              <a:t>#5 – How is .11p and .11bd viewed?</a:t>
            </a:r>
          </a:p>
          <a:p>
            <a:pPr marL="1085850" lvl="2">
              <a:spcBef>
                <a:spcPts val="0"/>
              </a:spcBef>
              <a:buFont typeface="Arial" panose="020B0604020202020204" pitchFamily="34" charset="0"/>
              <a:buChar char="•"/>
            </a:pPr>
            <a:r>
              <a:rPr lang="en-US" altLang="en-US" sz="1600" dirty="0"/>
              <a:t> Some qualification will be needed on how the question is interpreted.</a:t>
            </a:r>
          </a:p>
          <a:p>
            <a:pPr marL="685800" lvl="1">
              <a:spcBef>
                <a:spcPts val="0"/>
              </a:spcBef>
              <a:buFont typeface="Arial" panose="020B0604020202020204" pitchFamily="34" charset="0"/>
              <a:buChar char="•"/>
            </a:pPr>
            <a:r>
              <a:rPr lang="en-US" altLang="en-US" sz="1800" dirty="0"/>
              <a:t>#6 - Maybe easier to answer</a:t>
            </a:r>
          </a:p>
          <a:p>
            <a:pPr marL="685800" lvl="1">
              <a:spcBef>
                <a:spcPts val="0"/>
              </a:spcBef>
              <a:buFont typeface="Arial" panose="020B0604020202020204" pitchFamily="34" charset="0"/>
              <a:buChar char="•"/>
            </a:pPr>
            <a:r>
              <a:rPr lang="en-US" altLang="en-US" sz="1800" dirty="0"/>
              <a:t>#7 - This is very related to #0</a:t>
            </a:r>
          </a:p>
          <a:p>
            <a:pPr marL="685800" lvl="1">
              <a:spcBef>
                <a:spcPts val="0"/>
              </a:spcBef>
              <a:buFont typeface="Arial" panose="020B0604020202020204" pitchFamily="34" charset="0"/>
              <a:buChar char="•"/>
            </a:pPr>
            <a:r>
              <a:rPr lang="en-US" altLang="en-US" sz="1800" dirty="0"/>
              <a:t>#8 - Maybe easier to answer, but keep high level.</a:t>
            </a:r>
          </a:p>
          <a:p>
            <a:pPr marL="685800" lvl="1">
              <a:spcBef>
                <a:spcPts val="0"/>
              </a:spcBef>
              <a:buFont typeface="Arial" panose="020B0604020202020204" pitchFamily="34" charset="0"/>
              <a:buChar char="•"/>
            </a:pPr>
            <a:r>
              <a:rPr lang="en-US" altLang="en-US" sz="1800" dirty="0"/>
              <a:t>#9 - Not a clear question.  Need to restate interoperability is needed, assigned for a couple of  sentences</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Some of the questions may end up not answered we will see.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06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240223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EC Draft Law on Vehicle Communications</a:t>
            </a:r>
            <a:endParaRPr lang="en-US" sz="1400" dirty="0"/>
          </a:p>
        </p:txBody>
      </p:sp>
      <p:sp>
        <p:nvSpPr>
          <p:cNvPr id="3" name="Content Placeholder 2"/>
          <p:cNvSpPr>
            <a:spLocks noGrp="1"/>
          </p:cNvSpPr>
          <p:nvPr>
            <p:ph idx="1"/>
          </p:nvPr>
        </p:nvSpPr>
        <p:spPr>
          <a:xfrm>
            <a:off x="685800" y="1066800"/>
            <a:ext cx="8305800" cy="5293520"/>
          </a:xfrm>
        </p:spPr>
        <p:txBody>
          <a:bodyPr/>
          <a:lstStyle/>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u="sng" dirty="0"/>
              <a:t>For reference: </a:t>
            </a:r>
          </a:p>
          <a:p>
            <a:pPr marL="285750" indent="-285750">
              <a:buFont typeface="Arial" panose="020B0604020202020204" pitchFamily="34" charset="0"/>
              <a:buChar char="•"/>
            </a:pPr>
            <a:r>
              <a:rPr lang="en-US" sz="2000" dirty="0"/>
              <a:t>Communication standards for connected and autonomous vehicles; </a:t>
            </a:r>
          </a:p>
          <a:p>
            <a:pPr marL="285750" indent="-285750">
              <a:buFont typeface="Arial" panose="020B0604020202020204" pitchFamily="34" charset="0"/>
              <a:buChar char="•"/>
            </a:pPr>
            <a:r>
              <a:rPr lang="en-US" altLang="en-US" sz="2000" dirty="0"/>
              <a:t>Feedback due 08 Feb. </a:t>
            </a:r>
          </a:p>
          <a:p>
            <a:pPr marL="285750" indent="-285750">
              <a:buFont typeface="Arial" panose="020B0604020202020204" pitchFamily="34" charset="0"/>
              <a:buChar char="•"/>
            </a:pPr>
            <a:r>
              <a:rPr lang="en-US" sz="2000" u="sng" dirty="0">
                <a:hlinkClick r:id="rId2"/>
              </a:rPr>
              <a:t>https://ec.europa.eu/info/law/better-regulation/initiatives/ares-2017-2592333_en#isc-2018-08207</a:t>
            </a:r>
            <a:endParaRPr lang="en-US" sz="2000" dirty="0"/>
          </a:p>
          <a:p>
            <a:pPr marL="285750" indent="-285750">
              <a:buFont typeface="Arial" panose="020B0604020202020204" pitchFamily="34" charset="0"/>
              <a:buChar char="•"/>
            </a:pPr>
            <a:r>
              <a:rPr lang="en-US" altLang="en-US" sz="2000" dirty="0"/>
              <a:t>Is there anything in this we could use in DoT comments?   Yes</a:t>
            </a:r>
          </a:p>
          <a:p>
            <a:pPr marL="285750" indent="-285750">
              <a:buFont typeface="Arial" panose="020B0604020202020204" pitchFamily="34" charset="0"/>
              <a:buChar char="•"/>
            </a:pPr>
            <a:endParaRPr lang="en-US" altLang="en-US" sz="2000" dirty="0"/>
          </a:p>
          <a:p>
            <a:pPr marL="285750" indent="-285750">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february 2019</a:t>
            </a:r>
            <a:endParaRPr lang="en-GB" dirty="0"/>
          </a:p>
        </p:txBody>
      </p:sp>
    </p:spTree>
    <p:extLst>
      <p:ext uri="{BB962C8B-B14F-4D97-AF65-F5344CB8AC3E}">
        <p14:creationId xmlns:p14="http://schemas.microsoft.com/office/powerpoint/2010/main" val="39641609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32141</TotalTime>
  <Words>1575</Words>
  <Application>Microsoft Office PowerPoint</Application>
  <PresentationFormat>On-screen Show (4:3)</PresentationFormat>
  <Paragraphs>186</Paragraphs>
  <Slides>13</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21" baseType="lpstr">
      <vt:lpstr>Arial</vt:lpstr>
      <vt:lpstr>Calibri</vt:lpstr>
      <vt:lpstr>Helvetica</vt:lpstr>
      <vt:lpstr>Monotype Sorts</vt:lpstr>
      <vt:lpstr>Times New Roman</vt:lpstr>
      <vt:lpstr>Office Theme</vt:lpstr>
      <vt:lpstr>Document</vt:lpstr>
      <vt:lpstr>Presentation</vt:lpstr>
      <vt:lpstr>IEEE 802.18 RR-TAG Ad Hoc Agenda</vt:lpstr>
      <vt:lpstr>Call to Order / Administrative Items</vt:lpstr>
      <vt:lpstr>Other Guidelines for IEEE WG Meetings</vt:lpstr>
      <vt:lpstr>Participation in IEEE 802 Meetings</vt:lpstr>
      <vt:lpstr>Agenda for Ad Hoc</vt:lpstr>
      <vt:lpstr>U.S. DoT Releases RFC on V2X Communications -1 of 4</vt:lpstr>
      <vt:lpstr>U.S. DoT Releases RFC on V2X Communications -2 of 4</vt:lpstr>
      <vt:lpstr>U.S. DoT Releases RFC on V2X Communications -4 of 4</vt:lpstr>
      <vt:lpstr>EC Draft Law on Vehicle Communications</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
  <cp:lastModifiedBy>Holcomb, Jay</cp:lastModifiedBy>
  <cp:revision>1156</cp:revision>
  <cp:lastPrinted>1601-01-01T00:00:00Z</cp:lastPrinted>
  <dcterms:created xsi:type="dcterms:W3CDTF">2016-03-03T14:54:45Z</dcterms:created>
  <dcterms:modified xsi:type="dcterms:W3CDTF">2019-02-06T02:59:15Z</dcterms:modified>
</cp:coreProperties>
</file>