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341" r:id="rId3"/>
    <p:sldId id="329" r:id="rId4"/>
    <p:sldId id="330" r:id="rId5"/>
    <p:sldId id="516" r:id="rId6"/>
    <p:sldId id="559" r:id="rId7"/>
    <p:sldId id="331" r:id="rId8"/>
    <p:sldId id="517" r:id="rId9"/>
    <p:sldId id="486" r:id="rId10"/>
    <p:sldId id="533" r:id="rId11"/>
    <p:sldId id="537" r:id="rId12"/>
    <p:sldId id="538" r:id="rId13"/>
    <p:sldId id="560" r:id="rId14"/>
    <p:sldId id="540" r:id="rId15"/>
    <p:sldId id="556" r:id="rId16"/>
    <p:sldId id="528" r:id="rId17"/>
    <p:sldId id="530" r:id="rId18"/>
    <p:sldId id="532" r:id="rId19"/>
    <p:sldId id="558" r:id="rId20"/>
    <p:sldId id="535" r:id="rId21"/>
    <p:sldId id="524" r:id="rId22"/>
    <p:sldId id="498" r:id="rId23"/>
    <p:sldId id="402" r:id="rId24"/>
    <p:sldId id="403" r:id="rId25"/>
    <p:sldId id="531" r:id="rId26"/>
    <p:sldId id="525" r:id="rId27"/>
    <p:sldId id="529" r:id="rId28"/>
    <p:sldId id="513" r:id="rId29"/>
    <p:sldId id="527" r:id="rId30"/>
    <p:sldId id="477" r:id="rId31"/>
    <p:sldId id="509" r:id="rId32"/>
    <p:sldId id="523" r:id="rId33"/>
    <p:sldId id="514" r:id="rId34"/>
    <p:sldId id="429" r:id="rId35"/>
    <p:sldId id="399" r:id="rId3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82" autoAdjust="0"/>
    <p:restoredTop sz="96115" autoAdjust="0"/>
  </p:normalViewPr>
  <p:slideViewPr>
    <p:cSldViewPr>
      <p:cViewPr varScale="1">
        <p:scale>
          <a:sx n="116" d="100"/>
          <a:sy n="116" d="100"/>
        </p:scale>
        <p:origin x="396" y="9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22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01-Feb-19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504766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571257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21226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31 January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dirty="0"/>
              <a:t>31 January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31 January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802.18-19/0012r01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www.transportation.gov/v2x" TargetMode="External"/><Relationship Id="rId2" Type="http://schemas.openxmlformats.org/officeDocument/2006/relationships/hyperlink" Target="https://www.nhtsa.gov/press-releases/us-department-transportation-releases-request-comment-rfc-vehicle-everything-v2x" TargetMode="External"/><Relationship Id="rId1" Type="http://schemas.openxmlformats.org/officeDocument/2006/relationships/slideLayout" Target="../slideLayouts/slideLayout1.xml"/><Relationship Id="rId5" Type="http://schemas.openxmlformats.org/officeDocument/2006/relationships/hyperlink" Target="https://www.regulations.gov/document?D=DOT-OST-2018-0210-0001" TargetMode="External"/><Relationship Id="rId4" Type="http://schemas.openxmlformats.org/officeDocument/2006/relationships/hyperlink" Target="https://mentor.ieee.org/802.18/dcn/18/18-18-0166-00-0000-usdot-v2x-communciations-request-for-comment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transportation.gov/v2x" TargetMode="External"/><Relationship Id="rId2" Type="http://schemas.openxmlformats.org/officeDocument/2006/relationships/hyperlink" Target="https://www.federalregister.gov/documents/2018/12/26/2018-27785/notice-of-request-for-comments-v2x-communications?utm_campaign=subscription%20mailing%20list&amp;utm_source=federalregister.gov&amp;utm_medium=email"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08-01-0000-usdot-v2x-communciations-rfc-ieee-802-comments.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8/dcn/19/18-19-0008-00-0000-usdot-v2x-communciations-rfc-ieee-802-comments.docx"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urldefense.proofpoint.com/v2/url?u=https-3A__ec.europa.eu_info_law_better-2Dregulation_initiatives_ares-2D2017-2D2592333-5Fen-23isc-2D2018-2D08207&amp;d=DwMFAg&amp;c=pqcuzKEN_84c78MOSc5_fw&amp;r=z8R-nWJ8GIxwjOjNKhEFByb-tZ6XE3GZXWSggNdVo-w&amp;m=IHRKZ4TyKO236Jqb08bEB_oaVJx567dVqQOVMQvZxww&amp;s=YW9ZhMp3aTUzjKhFe_wc7QNOufyElAqclS8eAMVCmPQ&amp;e="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8/18-18-0163-00-0000-consultation-paper-proposed-updates-to-class-licensing-arrangements-supporting-5g-and-other-technology-innovations.docx" TargetMode="External"/><Relationship Id="rId2" Type="http://schemas.openxmlformats.org/officeDocument/2006/relationships/hyperlink" Target="https://www.acma.gov.au/theACMA/class-licensing-updates-supporting-5g-and-other-technology-innovations" TargetMode="External"/><Relationship Id="rId1" Type="http://schemas.openxmlformats.org/officeDocument/2006/relationships/slideLayout" Target="../slideLayouts/slideLayout1.xml"/><Relationship Id="rId5" Type="http://schemas.openxmlformats.org/officeDocument/2006/relationships/hyperlink" Target="https://mentor.ieee.org/802.18/dcn/18/18-18-0165-00-0000-notice-under-subsection-136-radiocommunications-act-1992-proposed-variation-of-lipd-class-licence-2015.docx" TargetMode="External"/><Relationship Id="rId4" Type="http://schemas.openxmlformats.org/officeDocument/2006/relationships/hyperlink" Target="https://mentor.ieee.org/802.18/dcn/18/18-18-0164-00-0000-draft-radiocommunications-low-interference-potential-devices-class-licence-variation-2019-no-1.docx"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8/dcn/19/18-19-0014-00-0000-comments-to-acma-on-proposed-updates-to-class-licensing-arrangements.doc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8/dcn/19/18-19-0014-00-0000-comments-to-acma-on-proposed-updates-to-class-licensing-arrangements.docx"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www.soumu.go.jp/menu_news/s-news/02kiban12_04000238.html"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41490.pdf"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8/11-18-1945-01-0ngv-work-breakdown-for-p802-11bd.pptx"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18/18-18-0152-01-0000-5gaa-waiver-to-allow-its-cellular-vehicle-to-everything-c-v2x.docx" TargetMode="External"/><Relationship Id="rId2" Type="http://schemas.openxmlformats.org/officeDocument/2006/relationships/hyperlink" Target="https://ecfsapi.fcc.gov/file/11212224101742/5GAA%20Petition%20for%20Waiver%20-%20Final%2011.21.2018.pdf"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04-00-0000-minutes-10jan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19/18-19-0011-00-0000-minutes-ad-hoc-28-jan-2019-rr-tag.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hyperlink" Target="https://portal.etsi.org/tb.aspx?tbid=442&amp;SubTB=442" TargetMode="External"/><Relationship Id="rId3" Type="http://schemas.openxmlformats.org/officeDocument/2006/relationships/hyperlink" Target="https://ec.europa.eu/growth/single-market/european-standards/harmonised-standards/" TargetMode="External"/><Relationship Id="rId7" Type="http://schemas.openxmlformats.org/officeDocument/2006/relationships/hyperlink" Target="http://portal.etsi.org/webapp/MeetingCalendar/MeetingDetails.asp?m_id=35799"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portal.etsi.org/webapp/MeetingCalendar/MeetingDetails.asp?m_id=35800" TargetMode="External"/><Relationship Id="rId5" Type="http://schemas.openxmlformats.org/officeDocument/2006/relationships/hyperlink" Target="http://portal.etsi.org/webapp/MeetingCalendar/MeetingDetails.asp?m_id=35801"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tb.aspx?tbid=729&amp;SubTB=729"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cept.org/ecc/groups/ecc/wg-fm/fm-57/client/introduction/" TargetMode="External"/><Relationship Id="rId2" Type="http://schemas.openxmlformats.org/officeDocument/2006/relationships/hyperlink" Target="https://cept.org/ecc/groups/ecc/wg-se/se-45/client/introduction/"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31 January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31 January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150"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-1 of 2</a:t>
            </a:r>
            <a:endParaRPr lang="en-US" sz="2400" dirty="0"/>
          </a:p>
        </p:txBody>
      </p:sp>
      <p:sp>
        <p:nvSpPr>
          <p:cNvPr id="3" name="Content Placeholder 2"/>
          <p:cNvSpPr>
            <a:spLocks noGrp="1"/>
          </p:cNvSpPr>
          <p:nvPr>
            <p:ph idx="1"/>
          </p:nvPr>
        </p:nvSpPr>
        <p:spPr>
          <a:xfrm>
            <a:off x="688952" y="1166549"/>
            <a:ext cx="8150031" cy="5059552"/>
          </a:xfrm>
        </p:spPr>
        <p:txBody>
          <a:bodyPr/>
          <a:lstStyle/>
          <a:p>
            <a:pPr>
              <a:buFont typeface="Arial" panose="020B0604020202020204" pitchFamily="34" charset="0"/>
              <a:buChar char="•"/>
            </a:pPr>
            <a:r>
              <a:rPr lang="en-US" sz="1800" b="0" u="sng" dirty="0">
                <a:hlinkClick r:id="rId2"/>
              </a:rPr>
              <a:t>https://www.nhtsa.gov/press-releases/us-department-transportation-releases-request-comment-rfc-vehicle-everything-v2x</a:t>
            </a:r>
            <a:r>
              <a:rPr lang="en-US" sz="1800" b="0" dirty="0"/>
              <a:t> </a:t>
            </a:r>
          </a:p>
          <a:p>
            <a:pPr>
              <a:buFont typeface="Arial" panose="020B0604020202020204" pitchFamily="34" charset="0"/>
              <a:buChar char="•"/>
            </a:pPr>
            <a:r>
              <a:rPr lang="en-US" sz="1800" b="0" dirty="0"/>
              <a:t>The RFC can be found at </a:t>
            </a:r>
            <a:r>
              <a:rPr lang="en-US" sz="1800" b="0" u="sng" dirty="0">
                <a:hlinkClick r:id="rId3"/>
              </a:rPr>
              <a:t>www.transportation.gov/v2x</a:t>
            </a:r>
            <a:endParaRPr lang="en-US" sz="1800" b="0" dirty="0"/>
          </a:p>
          <a:p>
            <a:pPr marL="365760" indent="-365760">
              <a:spcBef>
                <a:spcPts val="0"/>
              </a:spcBef>
              <a:buFont typeface="Arial" panose="020B0604020202020204" pitchFamily="34" charset="0"/>
              <a:buChar char="•"/>
            </a:pPr>
            <a:r>
              <a:rPr lang="en-US" sz="1800" b="0" dirty="0"/>
              <a:t>Or in Mentor:  </a:t>
            </a:r>
            <a:r>
              <a:rPr lang="en-US" sz="1800" b="0" dirty="0">
                <a:hlinkClick r:id="rId4"/>
              </a:rPr>
              <a:t>https://mentor.ieee.org/802.18/dcn/18/18-18-0166-00-0000-usdot-v2x-communciations-request-for-comments.docx</a:t>
            </a:r>
            <a:r>
              <a:rPr lang="en-US" sz="1800" b="0" dirty="0"/>
              <a:t> </a:t>
            </a:r>
          </a:p>
          <a:p>
            <a:pPr marL="285750" indent="-285750">
              <a:spcBef>
                <a:spcPts val="0"/>
              </a:spcBef>
              <a:buFont typeface="Arial" panose="020B0604020202020204" pitchFamily="34" charset="0"/>
              <a:buChar char="•"/>
            </a:pPr>
            <a:endParaRPr lang="en-US" sz="1800" dirty="0"/>
          </a:p>
          <a:p>
            <a:pPr marL="285750" indent="-285750">
              <a:spcBef>
                <a:spcPts val="0"/>
              </a:spcBef>
              <a:buFont typeface="Arial" panose="020B0604020202020204" pitchFamily="34" charset="0"/>
              <a:buChar char="•"/>
            </a:pPr>
            <a:r>
              <a:rPr lang="en-US" sz="1800" dirty="0"/>
              <a:t>Comments:</a:t>
            </a:r>
          </a:p>
          <a:p>
            <a:pPr marL="685800" lvl="1">
              <a:spcBef>
                <a:spcPts val="0"/>
              </a:spcBef>
              <a:buFont typeface="Arial" panose="020B0604020202020204" pitchFamily="34" charset="0"/>
              <a:buChar char="•"/>
            </a:pPr>
            <a:r>
              <a:rPr lang="en-US" sz="1800" dirty="0">
                <a:hlinkClick r:id="rId5"/>
              </a:rPr>
              <a:t>https://www.regulations.gov/document?D=DOT-OST-2018-0210-0001</a:t>
            </a:r>
            <a:r>
              <a:rPr lang="en-US" sz="1800" dirty="0"/>
              <a:t> </a:t>
            </a:r>
          </a:p>
          <a:p>
            <a:pPr marL="285750" indent="-285750">
              <a:spcBef>
                <a:spcPts val="0"/>
              </a:spcBef>
              <a:buFont typeface="Arial" panose="020B0604020202020204" pitchFamily="34" charset="0"/>
              <a:buChar char="•"/>
            </a:pPr>
            <a:endParaRPr lang="en-US" sz="1800" dirty="0"/>
          </a:p>
          <a:p>
            <a:pPr marL="365760" indent="-365760">
              <a:spcBef>
                <a:spcPts val="0"/>
              </a:spcBef>
              <a:buFont typeface="Arial" panose="020B0604020202020204" pitchFamily="34" charset="0"/>
              <a:buChar char="•"/>
            </a:pPr>
            <a:r>
              <a:rPr lang="en-US" sz="1800" dirty="0"/>
              <a:t>SUMMARY: </a:t>
            </a:r>
            <a:r>
              <a:rPr lang="en-US" sz="1800" b="0" dirty="0"/>
              <a:t>Over the past several years, the Department of Transportation and its operating administrations have engaged in numerous activities related to connected vehicles, including vehicle-to-vehicle (V2V), vehicle-to-infrastructure (V2I), and vehicle-to-pedestrian (V2P) communications, collectively referred to as “V2X” communications. Recently, there have been developments in core aspects of the communication technologies that could be associated with V2X. This notice requests comment on how these developments impact both V2X in general and the Department’s role in encouraging the integration of V2X. </a:t>
            </a:r>
          </a:p>
          <a:p>
            <a:pPr marL="285750" indent="-285750">
              <a:spcBef>
                <a:spcPts val="0"/>
              </a:spcBef>
              <a:buFont typeface="Arial" panose="020B0604020202020204" pitchFamily="34" charset="0"/>
              <a:buChar char="•"/>
            </a:pPr>
            <a:endParaRPr lang="en-US" sz="2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dirty="0"/>
              <a:t>31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03293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-2 of 2</a:t>
            </a:r>
            <a:endParaRPr lang="en-US" sz="2400" dirty="0"/>
          </a:p>
        </p:txBody>
      </p:sp>
      <p:sp>
        <p:nvSpPr>
          <p:cNvPr id="3" name="Content Placeholder 2"/>
          <p:cNvSpPr>
            <a:spLocks noGrp="1"/>
          </p:cNvSpPr>
          <p:nvPr>
            <p:ph idx="1"/>
          </p:nvPr>
        </p:nvSpPr>
        <p:spPr>
          <a:xfrm>
            <a:off x="688952" y="1166549"/>
            <a:ext cx="8455048" cy="5059552"/>
          </a:xfrm>
        </p:spPr>
        <p:txBody>
          <a:bodyPr/>
          <a:lstStyle/>
          <a:p>
            <a:pPr marL="365760" indent="-365760">
              <a:spcBef>
                <a:spcPts val="0"/>
              </a:spcBef>
              <a:buFont typeface="Arial" panose="020B0604020202020204" pitchFamily="34" charset="0"/>
              <a:buChar char="•"/>
            </a:pPr>
            <a:endParaRPr lang="en-US" sz="2000" dirty="0"/>
          </a:p>
          <a:p>
            <a:pPr marL="365760" indent="-365760">
              <a:spcBef>
                <a:spcPts val="0"/>
              </a:spcBef>
              <a:buFont typeface="Arial" panose="020B0604020202020204" pitchFamily="34" charset="0"/>
              <a:buChar char="•"/>
            </a:pPr>
            <a:r>
              <a:rPr lang="en-US" sz="1800" dirty="0"/>
              <a:t>DATES</a:t>
            </a:r>
            <a:r>
              <a:rPr lang="en-US" sz="1800" b="0" dirty="0"/>
              <a:t>: You should submit your comments within 30 days after the date of publication in the Federal Register </a:t>
            </a:r>
          </a:p>
          <a:p>
            <a:pPr marL="365760" indent="-365760">
              <a:spcBef>
                <a:spcPts val="0"/>
              </a:spcBef>
              <a:buFont typeface="Arial" panose="020B0604020202020204" pitchFamily="34" charset="0"/>
              <a:buChar char="•"/>
            </a:pPr>
            <a:r>
              <a:rPr lang="en-US" sz="1800" dirty="0"/>
              <a:t>Was published in the Federal Register on 26 Dec, add 30 days:</a:t>
            </a:r>
          </a:p>
          <a:p>
            <a:pPr marL="365760" indent="-365760">
              <a:spcBef>
                <a:spcPts val="0"/>
              </a:spcBef>
              <a:buFont typeface="Arial" panose="020B0604020202020204" pitchFamily="34" charset="0"/>
              <a:buChar char="•"/>
            </a:pPr>
            <a:r>
              <a:rPr lang="en-US" sz="1800" dirty="0"/>
              <a:t>Comments due 25 Jan 19.  Unofficial extension to 24 Feb 19. </a:t>
            </a:r>
          </a:p>
          <a:p>
            <a:pPr lvl="1">
              <a:spcBef>
                <a:spcPts val="0"/>
              </a:spcBef>
              <a:buFont typeface="Arial" panose="020B0604020202020204" pitchFamily="34" charset="0"/>
              <a:buChar char="•"/>
            </a:pPr>
            <a:r>
              <a:rPr lang="en-US" sz="1200" b="0" dirty="0">
                <a:hlinkClick r:id="rId2"/>
              </a:rPr>
              <a:t>https://www.federalregister.gov/documents/2018/12/26/2018-27785/notice-of-request-for-comments-v2x-communications?utm_campaign=subscription%20mailing%20list&amp;utm_source=federalregister.gov&amp;utm_medium=email</a:t>
            </a:r>
            <a:r>
              <a:rPr lang="en-US" sz="1200" b="0" dirty="0"/>
              <a:t> </a:t>
            </a:r>
          </a:p>
          <a:p>
            <a:pPr lvl="1">
              <a:spcBef>
                <a:spcPts val="0"/>
              </a:spcBef>
              <a:buFont typeface="Arial" panose="020B0604020202020204" pitchFamily="34" charset="0"/>
              <a:buChar char="•"/>
            </a:pPr>
            <a:endParaRPr lang="en-US" sz="1600" u="sng" dirty="0">
              <a:hlinkClick r:id="rId3"/>
            </a:endParaRPr>
          </a:p>
          <a:p>
            <a:pPr lvl="1">
              <a:spcBef>
                <a:spcPts val="0"/>
              </a:spcBef>
              <a:buFont typeface="Arial" panose="020B0604020202020204" pitchFamily="34" charset="0"/>
              <a:buChar char="•"/>
            </a:pPr>
            <a:r>
              <a:rPr lang="en-US" sz="1600" u="sng" dirty="0">
                <a:hlinkClick r:id="rId3"/>
              </a:rPr>
              <a:t>https://www.transportation.gov/v2x</a:t>
            </a:r>
            <a:endParaRPr lang="en-US" sz="1600" u="sng" dirty="0"/>
          </a:p>
          <a:p>
            <a:pPr lvl="1">
              <a:spcBef>
                <a:spcPts val="0"/>
              </a:spcBef>
              <a:buFont typeface="Arial" panose="020B0604020202020204" pitchFamily="34" charset="0"/>
              <a:buChar char="•"/>
            </a:pPr>
            <a:r>
              <a:rPr lang="en-US" sz="1600" dirty="0"/>
              <a:t>There are 17 comments filed already and nothing obviously new on the site for an extension.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1800" dirty="0"/>
              <a:t>There are 9 basic questions, doc worked on today for the comments: </a:t>
            </a:r>
          </a:p>
          <a:p>
            <a:pPr lvl="1">
              <a:spcBef>
                <a:spcPts val="0"/>
              </a:spcBef>
              <a:buFont typeface="Arial" panose="020B0604020202020204" pitchFamily="34" charset="0"/>
              <a:buChar char="•"/>
            </a:pPr>
            <a:r>
              <a:rPr lang="en-US" altLang="en-US" sz="1600" dirty="0">
                <a:solidFill>
                  <a:schemeClr val="tx1"/>
                </a:solidFill>
                <a:hlinkClick r:id="rId4"/>
              </a:rPr>
              <a:t>https://mentor.ieee.org/802.18/dcn/19/18-19-0008-01-0000-usdot-v2x-communciations-rfc-ieee-802-comments.docx</a:t>
            </a:r>
            <a:r>
              <a:rPr lang="en-US" altLang="en-US" sz="1600" dirty="0">
                <a:solidFill>
                  <a:schemeClr val="tx1"/>
                </a:solidFill>
              </a:rPr>
              <a:t> </a:t>
            </a:r>
          </a:p>
          <a:p>
            <a:pPr lvl="1">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800" dirty="0">
                <a:solidFill>
                  <a:schemeClr val="tx1"/>
                </a:solidFill>
              </a:rPr>
              <a:t>To meet 24 Feb 19, need to approve by teleconference on 14 Feb 19.  </a:t>
            </a:r>
          </a:p>
          <a:p>
            <a:pPr lvl="1">
              <a:spcBef>
                <a:spcPts val="0"/>
              </a:spcBef>
              <a:buFont typeface="Arial" panose="020B0604020202020204" pitchFamily="34" charset="0"/>
              <a:buChar char="•"/>
            </a:pPr>
            <a:r>
              <a:rPr lang="en-US" altLang="en-US" sz="1600" dirty="0">
                <a:solidFill>
                  <a:schemeClr val="tx1"/>
                </a:solidFill>
              </a:rPr>
              <a:t>We have 2 teleconferences to finish,  07 Feb and 14 Feb. </a:t>
            </a:r>
          </a:p>
          <a:p>
            <a:pPr lvl="1">
              <a:spcBef>
                <a:spcPts val="0"/>
              </a:spcBef>
              <a:buFont typeface="Arial" panose="020B0604020202020204" pitchFamily="34" charset="0"/>
              <a:buChar char="•"/>
            </a:pPr>
            <a:r>
              <a:rPr lang="en-US" altLang="en-US" sz="1600" dirty="0">
                <a:solidFill>
                  <a:schemeClr val="tx1"/>
                </a:solidFill>
              </a:rPr>
              <a:t>Do we need more Ad Hoc s, 05 Feb and 11, 12 or 13 Feb.? Yes, being announced. </a:t>
            </a:r>
          </a:p>
          <a:p>
            <a:pPr>
              <a:spcBef>
                <a:spcPts val="0"/>
              </a:spcBef>
              <a:buFont typeface="Arial" panose="020B0604020202020204" pitchFamily="34" charset="0"/>
              <a:buChar char="•"/>
            </a:pPr>
            <a:endParaRPr lang="en-US" altLang="en-US" sz="2000" dirty="0">
              <a:solidFill>
                <a:schemeClr val="tx1"/>
              </a:solidFill>
            </a:endParaRPr>
          </a:p>
          <a:p>
            <a:pPr marL="0" indent="0">
              <a:spcBef>
                <a:spcPts val="0"/>
              </a:spcBef>
            </a:pPr>
            <a:endParaRPr lang="en-US" alt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dirty="0"/>
              <a:t>31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06036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RFC on V2X Ad Hoc </a:t>
            </a:r>
            <a:r>
              <a:rPr lang="en-US" sz="1400" dirty="0"/>
              <a:t>-1 of 2</a:t>
            </a:r>
            <a:endParaRPr lang="en-US" sz="2400" dirty="0"/>
          </a:p>
        </p:txBody>
      </p:sp>
      <p:sp>
        <p:nvSpPr>
          <p:cNvPr id="3" name="Content Placeholder 2"/>
          <p:cNvSpPr>
            <a:spLocks noGrp="1"/>
          </p:cNvSpPr>
          <p:nvPr>
            <p:ph idx="1"/>
          </p:nvPr>
        </p:nvSpPr>
        <p:spPr>
          <a:xfrm>
            <a:off x="698889" y="1371600"/>
            <a:ext cx="8150031" cy="4743676"/>
          </a:xfrm>
        </p:spPr>
        <p:txBody>
          <a:bodyPr/>
          <a:lstStyle/>
          <a:p>
            <a:pPr marL="365760" indent="-365760">
              <a:spcBef>
                <a:spcPts val="0"/>
              </a:spcBef>
              <a:buFont typeface="Arial" panose="020B0604020202020204" pitchFamily="34" charset="0"/>
              <a:buChar char="•"/>
            </a:pPr>
            <a:r>
              <a:rPr lang="en-US" sz="1800" dirty="0"/>
              <a:t>A main point can be discerned from the questions, who owns/operates V2X over time? </a:t>
            </a:r>
          </a:p>
          <a:p>
            <a:pPr marL="765810" lvl="1" indent="-365760">
              <a:spcBef>
                <a:spcPts val="0"/>
              </a:spcBef>
              <a:buFont typeface="Arial" panose="020B0604020202020204" pitchFamily="34" charset="0"/>
              <a:buChar char="•"/>
            </a:pPr>
            <a:r>
              <a:rPr lang="en-US" sz="1400" dirty="0"/>
              <a:t>For example, what about the meta data considering security and privacy (and ownership) of this meta data? And how is it dependent on who is gathering and using it?  </a:t>
            </a:r>
          </a:p>
          <a:p>
            <a:pPr marL="765810" lvl="1" indent="-365760">
              <a:spcBef>
                <a:spcPts val="0"/>
              </a:spcBef>
              <a:buFont typeface="Arial" panose="020B0604020202020204" pitchFamily="34" charset="0"/>
              <a:buChar char="•"/>
            </a:pPr>
            <a:r>
              <a:rPr lang="en-US" sz="1600" dirty="0"/>
              <a:t>Private or government, and then what is the data used for overall? </a:t>
            </a:r>
          </a:p>
          <a:p>
            <a:pPr marL="365760" indent="-365760">
              <a:spcBef>
                <a:spcPts val="0"/>
              </a:spcBef>
              <a:buFont typeface="Arial" panose="020B0604020202020204" pitchFamily="34" charset="0"/>
              <a:buChar char="•"/>
            </a:pPr>
            <a:r>
              <a:rPr lang="en-US" sz="1800" dirty="0"/>
              <a:t>This point goes beyond the 9 questions, summarized to 2 sub-points: </a:t>
            </a:r>
          </a:p>
          <a:p>
            <a:pPr marL="765810" lvl="1" indent="-365760">
              <a:spcBef>
                <a:spcPts val="0"/>
              </a:spcBef>
              <a:buFont typeface="Arial" panose="020B0604020202020204" pitchFamily="34" charset="0"/>
              <a:buChar char="•"/>
            </a:pPr>
            <a:r>
              <a:rPr lang="en-US" sz="1600" dirty="0"/>
              <a:t>A - How will the meta data be dealt with over time? </a:t>
            </a:r>
          </a:p>
          <a:p>
            <a:pPr marL="765810" lvl="1" indent="-365760">
              <a:spcBef>
                <a:spcPts val="0"/>
              </a:spcBef>
              <a:buFont typeface="Arial" panose="020B0604020202020204" pitchFamily="34" charset="0"/>
              <a:buChar char="•"/>
            </a:pPr>
            <a:r>
              <a:rPr lang="en-US" sz="1600" dirty="0"/>
              <a:t>B - Ownership of the infrastructure and how will that all work? </a:t>
            </a:r>
          </a:p>
          <a:p>
            <a:pPr marL="765810" lvl="1" indent="-365760">
              <a:spcBef>
                <a:spcPts val="0"/>
              </a:spcBef>
              <a:buFont typeface="Arial" panose="020B0604020202020204" pitchFamily="34" charset="0"/>
              <a:buChar char="•"/>
            </a:pPr>
            <a:r>
              <a:rPr lang="en-US" sz="1600" dirty="0"/>
              <a:t>IEEE 802 is concerned with more than just the radios. </a:t>
            </a:r>
          </a:p>
          <a:p>
            <a:pPr marL="365760" indent="-365760">
              <a:spcBef>
                <a:spcPts val="0"/>
              </a:spcBef>
              <a:buFont typeface="Arial" panose="020B0604020202020204" pitchFamily="34" charset="0"/>
              <a:buChar char="•"/>
            </a:pPr>
            <a:endParaRPr lang="en-US" sz="2000" dirty="0"/>
          </a:p>
          <a:p>
            <a:pPr marL="365760" indent="-365760">
              <a:spcBef>
                <a:spcPts val="0"/>
              </a:spcBef>
              <a:buFont typeface="Arial" panose="020B0604020202020204" pitchFamily="34" charset="0"/>
              <a:buChar char="•"/>
            </a:pPr>
            <a:r>
              <a:rPr lang="en-US" altLang="en-US" sz="1800" dirty="0">
                <a:solidFill>
                  <a:schemeClr val="tx1"/>
                </a:solidFill>
              </a:rPr>
              <a:t>DoT may not know what else should be considered with today’s changing environment, beyond the current direction they have been heading. </a:t>
            </a:r>
          </a:p>
          <a:p>
            <a:pPr marL="365760" indent="-365760">
              <a:spcBef>
                <a:spcPts val="0"/>
              </a:spcBef>
              <a:buFont typeface="Arial" panose="020B0604020202020204" pitchFamily="34" charset="0"/>
              <a:buChar char="•"/>
            </a:pPr>
            <a:r>
              <a:rPr lang="en-US" altLang="en-US" sz="1800" dirty="0">
                <a:solidFill>
                  <a:schemeClr val="tx1"/>
                </a:solidFill>
              </a:rPr>
              <a:t>Is there a question on who owns/operates the roadside infrastructure over time? (Related to above.)  </a:t>
            </a:r>
          </a:p>
          <a:p>
            <a:pPr marL="765810" lvl="1" indent="-365760">
              <a:spcBef>
                <a:spcPts val="0"/>
              </a:spcBef>
              <a:buFont typeface="Arial" panose="020B0604020202020204" pitchFamily="34" charset="0"/>
              <a:buChar char="•"/>
            </a:pPr>
            <a:r>
              <a:rPr lang="en-US" altLang="en-US" sz="1600" dirty="0">
                <a:solidFill>
                  <a:schemeClr val="tx1"/>
                </a:solidFill>
              </a:rPr>
              <a:t>Though could DoT purchase this infrastructure as an option no matter what or who’s technology is?  (Generally, Govnmt would like to own and control of all this.)</a:t>
            </a:r>
          </a:p>
          <a:p>
            <a:pPr marL="2080260" lvl="4" indent="-365760">
              <a:spcBef>
                <a:spcPts val="0"/>
              </a:spcBef>
              <a:buFont typeface="Arial" panose="020B0604020202020204" pitchFamily="34" charset="0"/>
              <a:buChar char="•"/>
            </a:pPr>
            <a:endParaRPr lang="en-US" altLang="en-US" sz="1200" dirty="0">
              <a:solidFill>
                <a:schemeClr val="tx1"/>
              </a:solidFill>
            </a:endParaRPr>
          </a:p>
          <a:p>
            <a:pPr marL="365760" indent="-365760">
              <a:spcBef>
                <a:spcPts val="0"/>
              </a:spcBef>
              <a:buFont typeface="Arial" panose="020B0604020202020204" pitchFamily="34" charset="0"/>
              <a:buChar char="•"/>
            </a:pPr>
            <a:r>
              <a:rPr lang="en-US" altLang="en-US" sz="1800" dirty="0">
                <a:solidFill>
                  <a:schemeClr val="tx1"/>
                </a:solidFill>
              </a:rPr>
              <a:t>If a new technology does comes into play, then where does the telcom operator come in? </a:t>
            </a:r>
          </a:p>
          <a:p>
            <a:pPr marL="365760" indent="-365760">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dirty="0"/>
              <a:t>31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49942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273050"/>
          </a:xfrm>
        </p:spPr>
        <p:txBody>
          <a:bodyPr/>
          <a:lstStyle/>
          <a:p>
            <a:pPr>
              <a:spcBef>
                <a:spcPts val="0"/>
              </a:spcBef>
            </a:pPr>
            <a:r>
              <a:rPr lang="en-US" sz="2400" dirty="0"/>
              <a:t>U.S. DoT RFC on V2X Ad Hoc and today </a:t>
            </a:r>
            <a:r>
              <a:rPr lang="en-US" sz="1400" dirty="0"/>
              <a:t>-2 of 2</a:t>
            </a:r>
            <a:endParaRPr lang="en-US" sz="2400" dirty="0"/>
          </a:p>
        </p:txBody>
      </p:sp>
      <p:sp>
        <p:nvSpPr>
          <p:cNvPr id="3" name="Content Placeholder 2"/>
          <p:cNvSpPr>
            <a:spLocks noGrp="1"/>
          </p:cNvSpPr>
          <p:nvPr>
            <p:ph idx="1"/>
          </p:nvPr>
        </p:nvSpPr>
        <p:spPr>
          <a:xfrm>
            <a:off x="609601" y="985081"/>
            <a:ext cx="8077200" cy="5410200"/>
          </a:xfrm>
        </p:spPr>
        <p:txBody>
          <a:bodyPr/>
          <a:lstStyle/>
          <a:p>
            <a:pPr marL="365760" indent="-365760">
              <a:spcBef>
                <a:spcPts val="0"/>
              </a:spcBef>
              <a:buFont typeface="Arial" panose="020B0604020202020204" pitchFamily="34" charset="0"/>
              <a:buChar char="•"/>
            </a:pPr>
            <a:r>
              <a:rPr lang="en-US" altLang="en-US" sz="1800" dirty="0">
                <a:solidFill>
                  <a:schemeClr val="tx1"/>
                </a:solidFill>
              </a:rPr>
              <a:t>For IEEE 802 response, the 11p to 11bd migration  is important to bring the DoT up to date on this evolution.   Q#2 is a prime question for this. </a:t>
            </a:r>
          </a:p>
          <a:p>
            <a:pPr marL="765810" lvl="1" indent="-365760">
              <a:spcBef>
                <a:spcPts val="0"/>
              </a:spcBef>
              <a:buFont typeface="Arial" panose="020B0604020202020204" pitchFamily="34" charset="0"/>
              <a:buChar char="•"/>
            </a:pPr>
            <a:r>
              <a:rPr lang="en-US" altLang="en-US" sz="1800" dirty="0">
                <a:solidFill>
                  <a:schemeClr val="tx1"/>
                </a:solidFill>
              </a:rPr>
              <a:t>We can bring some in from the 5GAA waiver also.</a:t>
            </a:r>
          </a:p>
          <a:p>
            <a:pPr marL="365760" indent="-365760">
              <a:spcBef>
                <a:spcPts val="0"/>
              </a:spcBef>
              <a:buFont typeface="Arial" panose="020B0604020202020204" pitchFamily="34" charset="0"/>
              <a:buChar char="•"/>
            </a:pPr>
            <a:r>
              <a:rPr lang="en-US" altLang="en-US" sz="1800" dirty="0">
                <a:solidFill>
                  <a:schemeClr val="tx1"/>
                </a:solidFill>
              </a:rPr>
              <a:t>Running through the 9 questions. </a:t>
            </a:r>
          </a:p>
          <a:p>
            <a:pPr marL="685800" lvl="1">
              <a:spcBef>
                <a:spcPts val="0"/>
              </a:spcBef>
              <a:buFont typeface="Arial" panose="020B0604020202020204" pitchFamily="34" charset="0"/>
              <a:buChar char="•"/>
            </a:pPr>
            <a:r>
              <a:rPr lang="en-US" sz="1600" dirty="0"/>
              <a:t>#0 – The beyond the 9 questions, and have an owner for this</a:t>
            </a:r>
          </a:p>
          <a:p>
            <a:pPr marL="685800" lvl="1">
              <a:spcBef>
                <a:spcPts val="0"/>
              </a:spcBef>
              <a:buFont typeface="Arial" panose="020B0604020202020204" pitchFamily="34" charset="0"/>
              <a:buChar char="•"/>
            </a:pPr>
            <a:r>
              <a:rPr lang="en-US" sz="1600" dirty="0"/>
              <a:t>#1 – assigned</a:t>
            </a:r>
          </a:p>
          <a:p>
            <a:pPr marL="685800" lvl="1">
              <a:spcBef>
                <a:spcPts val="0"/>
              </a:spcBef>
              <a:buFont typeface="Arial" panose="020B0604020202020204" pitchFamily="34" charset="0"/>
              <a:buChar char="•"/>
            </a:pPr>
            <a:r>
              <a:rPr lang="en-US" altLang="en-US" sz="1600" dirty="0"/>
              <a:t>#2 – assigned</a:t>
            </a:r>
          </a:p>
          <a:p>
            <a:pPr marL="685800" lvl="1">
              <a:spcBef>
                <a:spcPts val="0"/>
              </a:spcBef>
              <a:buFont typeface="Arial" panose="020B0604020202020204" pitchFamily="34" charset="0"/>
              <a:buChar char="•"/>
            </a:pPr>
            <a:r>
              <a:rPr lang="en-US" altLang="en-US" sz="1600" dirty="0"/>
              <a:t>#3 – We should answer,  some overlap with #2, owner of #2 will look at this one.</a:t>
            </a:r>
          </a:p>
          <a:p>
            <a:pPr marL="685800" lvl="1">
              <a:spcBef>
                <a:spcPts val="0"/>
              </a:spcBef>
              <a:buFont typeface="Arial" panose="020B0604020202020204" pitchFamily="34" charset="0"/>
              <a:buChar char="•"/>
            </a:pPr>
            <a:r>
              <a:rPr lang="en-US" altLang="en-US" sz="1600" dirty="0"/>
              <a:t>#4 – This is prime for 11bd,  and overlap with #1, owner of #1 will look at this one. </a:t>
            </a:r>
          </a:p>
          <a:p>
            <a:pPr marL="685800" lvl="1">
              <a:spcBef>
                <a:spcPts val="0"/>
              </a:spcBef>
              <a:buFont typeface="Arial" panose="020B0604020202020204" pitchFamily="34" charset="0"/>
              <a:buChar char="•"/>
            </a:pPr>
            <a:r>
              <a:rPr lang="en-US" altLang="en-US" sz="1600" dirty="0"/>
              <a:t>#5 – How is .11p and .11bd viewed?</a:t>
            </a:r>
          </a:p>
          <a:p>
            <a:pPr marL="1085850" lvl="2">
              <a:spcBef>
                <a:spcPts val="0"/>
              </a:spcBef>
              <a:buFont typeface="Arial" panose="020B0604020202020204" pitchFamily="34" charset="0"/>
              <a:buChar char="•"/>
            </a:pPr>
            <a:r>
              <a:rPr lang="en-US" altLang="en-US" sz="1400" dirty="0"/>
              <a:t> Some qualification will be needed on how the question is interpreted.</a:t>
            </a:r>
          </a:p>
          <a:p>
            <a:pPr marL="685800" lvl="1">
              <a:spcBef>
                <a:spcPts val="0"/>
              </a:spcBef>
              <a:buFont typeface="Arial" panose="020B0604020202020204" pitchFamily="34" charset="0"/>
              <a:buChar char="•"/>
            </a:pPr>
            <a:r>
              <a:rPr lang="en-US" altLang="en-US" sz="1600" dirty="0"/>
              <a:t>#6 - Maybe easier to answer</a:t>
            </a:r>
          </a:p>
          <a:p>
            <a:pPr marL="685800" lvl="1">
              <a:spcBef>
                <a:spcPts val="0"/>
              </a:spcBef>
              <a:buFont typeface="Arial" panose="020B0604020202020204" pitchFamily="34" charset="0"/>
              <a:buChar char="•"/>
            </a:pPr>
            <a:r>
              <a:rPr lang="en-US" altLang="en-US" sz="1600" dirty="0"/>
              <a:t>#7 - This is very related to #0</a:t>
            </a:r>
          </a:p>
          <a:p>
            <a:pPr marL="685800" lvl="1">
              <a:spcBef>
                <a:spcPts val="0"/>
              </a:spcBef>
              <a:buFont typeface="Arial" panose="020B0604020202020204" pitchFamily="34" charset="0"/>
              <a:buChar char="•"/>
            </a:pPr>
            <a:r>
              <a:rPr lang="en-US" altLang="en-US" sz="1600" dirty="0"/>
              <a:t>#8 - Maybe easier to answer, but keep high level.</a:t>
            </a:r>
          </a:p>
          <a:p>
            <a:pPr marL="685800" lvl="1">
              <a:spcBef>
                <a:spcPts val="0"/>
              </a:spcBef>
              <a:buFont typeface="Arial" panose="020B0604020202020204" pitchFamily="34" charset="0"/>
              <a:buChar char="•"/>
            </a:pPr>
            <a:r>
              <a:rPr lang="en-US" altLang="en-US" sz="1600" dirty="0"/>
              <a:t>#9 - Not a clear question.  Need to restate interoperability is needed, assigned for a couple of  sentences</a:t>
            </a:r>
          </a:p>
          <a:p>
            <a:pPr>
              <a:spcBef>
                <a:spcPts val="0"/>
              </a:spcBef>
              <a:buFont typeface="Arial" panose="020B0604020202020204" pitchFamily="34" charset="0"/>
              <a:buChar char="•"/>
            </a:pPr>
            <a:r>
              <a:rPr lang="en-US" altLang="en-US" sz="1800" dirty="0"/>
              <a:t>Some of the questions may end up not answered we will see.  </a:t>
            </a:r>
          </a:p>
          <a:p>
            <a:pPr>
              <a:spcBef>
                <a:spcPts val="0"/>
              </a:spcBef>
              <a:buFont typeface="Arial" panose="020B0604020202020204" pitchFamily="34" charset="0"/>
              <a:buChar char="•"/>
            </a:pPr>
            <a:r>
              <a:rPr lang="en-US" altLang="en-US" sz="1800" dirty="0"/>
              <a:t>May have further input Thursday on questions to focus on.   There was no additional input in the end.   </a:t>
            </a:r>
          </a:p>
          <a:p>
            <a:pPr>
              <a:spcBef>
                <a:spcPts val="0"/>
              </a:spcBef>
              <a:buFont typeface="Arial" panose="020B0604020202020204" pitchFamily="34" charset="0"/>
              <a:buChar char="•"/>
            </a:pPr>
            <a:r>
              <a:rPr lang="en-US" altLang="en-US" sz="1800" dirty="0"/>
              <a:t>As brought up before, we could consider input from the 802.11 co-ex standing committee. </a:t>
            </a: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dirty="0"/>
              <a:t>31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774033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RFC on V2X Comments </a:t>
            </a:r>
            <a:r>
              <a:rPr lang="en-US" sz="1400" dirty="0"/>
              <a:t>-</a:t>
            </a:r>
            <a:endParaRPr lang="en-US" sz="2400" dirty="0"/>
          </a:p>
        </p:txBody>
      </p:sp>
      <p:sp>
        <p:nvSpPr>
          <p:cNvPr id="3" name="Content Placeholder 2"/>
          <p:cNvSpPr>
            <a:spLocks noGrp="1"/>
          </p:cNvSpPr>
          <p:nvPr>
            <p:ph idx="1"/>
          </p:nvPr>
        </p:nvSpPr>
        <p:spPr>
          <a:xfrm>
            <a:off x="698889" y="1263650"/>
            <a:ext cx="8150031" cy="4743676"/>
          </a:xfrm>
        </p:spPr>
        <p:txBody>
          <a:bodyPr/>
          <a:lstStyle/>
          <a:p>
            <a:pPr marL="365760" indent="-365760">
              <a:spcBef>
                <a:spcPts val="0"/>
              </a:spcBef>
              <a:buFont typeface="Arial" panose="020B0604020202020204" pitchFamily="34" charset="0"/>
              <a:buChar char="•"/>
            </a:pPr>
            <a:r>
              <a:rPr lang="en-US" altLang="en-US" sz="1800">
                <a:solidFill>
                  <a:schemeClr val="tx1"/>
                </a:solidFill>
              </a:rPr>
              <a:t>See 18-19/0008r01 </a:t>
            </a:r>
            <a:r>
              <a:rPr lang="en-US" altLang="en-US" sz="1800" dirty="0">
                <a:solidFill>
                  <a:schemeClr val="tx1"/>
                </a:solidFill>
              </a:rPr>
              <a:t>for latest. </a:t>
            </a:r>
          </a:p>
          <a:p>
            <a:pPr marL="365760" indent="-365760">
              <a:spcBef>
                <a:spcPts val="0"/>
              </a:spcBef>
              <a:buFont typeface="Arial" panose="020B0604020202020204" pitchFamily="34" charset="0"/>
              <a:buChar char="•"/>
            </a:pPr>
            <a:r>
              <a:rPr lang="en-US" altLang="en-US" sz="1800" dirty="0">
                <a:solidFill>
                  <a:srgbClr val="00B0F0"/>
                </a:solidFill>
              </a:rPr>
              <a:t>Will have an Ad Hoc next Wednesday to continue, see email announcement with details. </a:t>
            </a:r>
          </a:p>
          <a:p>
            <a:pPr marL="365760" indent="-365760">
              <a:spcBef>
                <a:spcPts val="0"/>
              </a:spcBef>
              <a:buFont typeface="Arial" panose="020B0604020202020204" pitchFamily="34" charset="0"/>
              <a:buChar char="•"/>
            </a:pPr>
            <a:r>
              <a:rPr lang="en-US" altLang="en-US" sz="1800" dirty="0">
                <a:solidFill>
                  <a:schemeClr val="tx1"/>
                </a:solidFill>
              </a:rPr>
              <a:t>If anyone else can help with some questions, that would be great. </a:t>
            </a:r>
            <a:endParaRPr lang="en-US" altLang="en-US" sz="1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dirty="0"/>
              <a:t>31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2402230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Motion – DoT RFC on V2X</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dirty="0"/>
              <a:t>31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CAC0BA75-A8BB-4E62-B1F9-9AD1F4E7CD71}"/>
              </a:ext>
            </a:extLst>
          </p:cNvPr>
          <p:cNvSpPr txBox="1">
            <a:spLocks/>
          </p:cNvSpPr>
          <p:nvPr/>
        </p:nvSpPr>
        <p:spPr bwMode="auto">
          <a:xfrm>
            <a:off x="724289" y="1181893"/>
            <a:ext cx="8305800" cy="52935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sz="2200" u="sng" kern="0" dirty="0"/>
          </a:p>
          <a:p>
            <a:pPr>
              <a:buFont typeface="Arial" panose="020B0604020202020204" pitchFamily="34" charset="0"/>
              <a:buChar char="•"/>
            </a:pPr>
            <a:r>
              <a:rPr lang="en-US" sz="1600" u="sng" kern="0" dirty="0"/>
              <a:t>Motion:</a:t>
            </a:r>
            <a:r>
              <a:rPr lang="en-US" sz="1600" kern="0" dirty="0"/>
              <a:t> </a:t>
            </a:r>
            <a:r>
              <a:rPr lang="en-US" sz="1600" b="0" kern="0" dirty="0"/>
              <a:t>Move to approve the comments in </a:t>
            </a:r>
            <a:r>
              <a:rPr lang="en-US" altLang="en-US" sz="1600" b="0" dirty="0">
                <a:solidFill>
                  <a:schemeClr val="tx1"/>
                </a:solidFill>
                <a:hlinkClick r:id="rId2"/>
              </a:rPr>
              <a:t>https://mentor.ieee.org/802.18/dcn/19/18-19-0008-</a:t>
            </a:r>
            <a:r>
              <a:rPr lang="en-US" altLang="en-US" sz="1600" b="0" dirty="0">
                <a:solidFill>
                  <a:schemeClr val="tx1"/>
                </a:solidFill>
                <a:highlight>
                  <a:srgbClr val="FFFF00"/>
                </a:highlight>
                <a:hlinkClick r:id="rId2"/>
              </a:rPr>
              <a:t>00</a:t>
            </a:r>
            <a:r>
              <a:rPr lang="en-US" altLang="en-US" sz="1600" b="0" dirty="0">
                <a:solidFill>
                  <a:schemeClr val="tx1"/>
                </a:solidFill>
                <a:hlinkClick r:id="rId2"/>
              </a:rPr>
              <a:t>-0000-usdot-v2x-communciations-rfc-ieee-802-comments.docx</a:t>
            </a:r>
            <a:r>
              <a:rPr lang="en-US" altLang="en-US" sz="1600" b="0" dirty="0">
                <a:solidFill>
                  <a:schemeClr val="tx1"/>
                </a:solidFill>
              </a:rPr>
              <a:t> </a:t>
            </a:r>
            <a:r>
              <a:rPr lang="en-US" sz="1600" b="0" kern="0" dirty="0"/>
              <a:t>to U.S. DoT’s request for comments (</a:t>
            </a:r>
            <a:r>
              <a:rPr lang="en-GB" sz="1600" b="0" dirty="0"/>
              <a:t>Docket No. DOT-OST-2018-0210</a:t>
            </a:r>
            <a:r>
              <a:rPr lang="en-US" sz="1600" b="0" kern="0" dirty="0"/>
              <a:t>) on V2X. With the chair of 802.18 to have editorial privileges and send to the EC for review/approval and submission to the FCC on or before </a:t>
            </a:r>
            <a:r>
              <a:rPr lang="en-US" sz="1600" b="0" strike="sngStrike" kern="0" dirty="0">
                <a:highlight>
                  <a:srgbClr val="FFFF00"/>
                </a:highlight>
              </a:rPr>
              <a:t>25 January </a:t>
            </a:r>
            <a:r>
              <a:rPr lang="en-US" altLang="en-US" sz="1600" kern="0" dirty="0">
                <a:solidFill>
                  <a:schemeClr val="tx1"/>
                </a:solidFill>
                <a:highlight>
                  <a:srgbClr val="FFFF00"/>
                </a:highlight>
              </a:rPr>
              <a:t>24 February  </a:t>
            </a:r>
            <a:r>
              <a:rPr lang="en-US" sz="1600" b="0" kern="0" dirty="0"/>
              <a:t>2019.</a:t>
            </a:r>
          </a:p>
          <a:p>
            <a:endParaRPr lang="en-US" altLang="en-US" sz="1600" kern="0" dirty="0">
              <a:solidFill>
                <a:schemeClr val="tx1"/>
              </a:solidFill>
            </a:endParaRPr>
          </a:p>
          <a:p>
            <a:r>
              <a:rPr lang="en-US" altLang="en-US" sz="1600" kern="0" dirty="0"/>
              <a:t>		Moved by:  	 	</a:t>
            </a:r>
          </a:p>
          <a:p>
            <a:pPr lvl="1"/>
            <a:r>
              <a:rPr lang="en-US" altLang="en-US" sz="1600" b="1" kern="0" dirty="0"/>
              <a:t>Seconded by:  	</a:t>
            </a:r>
          </a:p>
          <a:p>
            <a:pPr lvl="1"/>
            <a:r>
              <a:rPr lang="en-US" altLang="en-US" sz="1600" b="1" kern="0" dirty="0"/>
              <a:t>Discussion?		none</a:t>
            </a:r>
          </a:p>
          <a:p>
            <a:pPr lvl="1"/>
            <a:r>
              <a:rPr lang="en-US" altLang="en-US" sz="1600" b="1" kern="0" dirty="0">
                <a:solidFill>
                  <a:schemeClr val="tx1"/>
                </a:solidFill>
              </a:rPr>
              <a:t>Vote:  ___Y   /  ___N   /  ___A </a:t>
            </a:r>
          </a:p>
          <a:p>
            <a:pPr lvl="1"/>
            <a:endParaRPr lang="en-US" altLang="en-US" b="1" kern="0" dirty="0">
              <a:solidFill>
                <a:schemeClr val="tx1"/>
              </a:solidFill>
            </a:endParaRPr>
          </a:p>
          <a:p>
            <a:pPr lvl="1"/>
            <a:endParaRPr lang="en-US" altLang="en-US" b="1" kern="0" dirty="0">
              <a:solidFill>
                <a:schemeClr val="tx1"/>
              </a:solidFill>
            </a:endParaRPr>
          </a:p>
          <a:p>
            <a:pPr lvl="1"/>
            <a:endParaRPr lang="en-US" altLang="en-US" b="1" kern="0" dirty="0">
              <a:solidFill>
                <a:schemeClr val="tx1"/>
              </a:solidFill>
            </a:endParaRPr>
          </a:p>
          <a:p>
            <a:pPr marL="800100" lvl="1" indent="-342900">
              <a:buFont typeface="Wingdings" panose="05000000000000000000" pitchFamily="2" charset="2"/>
              <a:buChar char="v"/>
            </a:pPr>
            <a:r>
              <a:rPr lang="en-US" altLang="en-US" b="1" kern="0" dirty="0">
                <a:solidFill>
                  <a:schemeClr val="tx1"/>
                </a:solidFill>
              </a:rPr>
              <a:t>On hold for now</a:t>
            </a:r>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906511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400" dirty="0"/>
              <a:t>EC Draft Law on Vehicle Communications</a:t>
            </a:r>
            <a:endParaRPr lang="en-US" sz="1400" dirty="0"/>
          </a:p>
        </p:txBody>
      </p:sp>
      <p:sp>
        <p:nvSpPr>
          <p:cNvPr id="3" name="Content Placeholder 2"/>
          <p:cNvSpPr>
            <a:spLocks noGrp="1"/>
          </p:cNvSpPr>
          <p:nvPr>
            <p:ph idx="1"/>
          </p:nvPr>
        </p:nvSpPr>
        <p:spPr>
          <a:xfrm>
            <a:off x="685800" y="1066800"/>
            <a:ext cx="8305800" cy="5293520"/>
          </a:xfrm>
        </p:spPr>
        <p:txBody>
          <a:bodyPr/>
          <a:lstStyle/>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For reference: </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Communication standards for connected and autonomous vehicles; </a:t>
            </a:r>
          </a:p>
          <a:p>
            <a:pPr marL="285750" indent="-285750">
              <a:buFont typeface="Arial" panose="020B0604020202020204" pitchFamily="34" charset="0"/>
              <a:buChar char="•"/>
            </a:pPr>
            <a:r>
              <a:rPr lang="en-US" altLang="en-US" sz="2000" dirty="0"/>
              <a:t>Feedback due 08 Feb. </a:t>
            </a:r>
          </a:p>
          <a:p>
            <a:pPr marL="285750" indent="-285750">
              <a:buFont typeface="Arial" panose="020B0604020202020204" pitchFamily="34" charset="0"/>
              <a:buChar char="•"/>
            </a:pPr>
            <a:r>
              <a:rPr lang="en-US" sz="2000" u="sng" dirty="0">
                <a:hlinkClick r:id="rId2"/>
              </a:rPr>
              <a:t>https://ec.europa.eu/info/law/better-regulation/initiatives/ares-2017-2592333_en#isc-2018-08207</a:t>
            </a:r>
            <a:endParaRPr lang="en-US" sz="2000" dirty="0"/>
          </a:p>
          <a:p>
            <a:pPr marL="285750" indent="-285750">
              <a:buFont typeface="Arial" panose="020B0604020202020204" pitchFamily="34" charset="0"/>
              <a:buChar char="•"/>
            </a:pPr>
            <a:r>
              <a:rPr lang="en-US" altLang="en-US" sz="2000" dirty="0"/>
              <a:t>Is there anything in this we could use in DoT comments?   Yes</a:t>
            </a:r>
          </a:p>
          <a:p>
            <a:pPr marL="285750" indent="-285750">
              <a:buFont typeface="Arial" panose="020B0604020202020204" pitchFamily="34" charset="0"/>
              <a:buChar char="•"/>
            </a:pPr>
            <a:endParaRPr lang="en-US" altLang="en-US" sz="2000" dirty="0"/>
          </a:p>
          <a:p>
            <a:pPr marL="285750" indent="-285750">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31 January 2019</a:t>
            </a:r>
            <a:endParaRPr lang="en-GB" dirty="0"/>
          </a:p>
        </p:txBody>
      </p:sp>
    </p:spTree>
    <p:extLst>
      <p:ext uri="{BB962C8B-B14F-4D97-AF65-F5344CB8AC3E}">
        <p14:creationId xmlns:p14="http://schemas.microsoft.com/office/powerpoint/2010/main" val="39641609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0031" cy="631751"/>
          </a:xfrm>
        </p:spPr>
        <p:txBody>
          <a:bodyPr/>
          <a:lstStyle/>
          <a:p>
            <a:r>
              <a:rPr lang="en-AU" sz="2000" dirty="0"/>
              <a:t>ACMA - Proposed updates to class licensing arrangements supporting 5G and other technology innovations </a:t>
            </a:r>
            <a:r>
              <a:rPr lang="en-AU" sz="1200" dirty="0"/>
              <a:t>-1 of 2</a:t>
            </a:r>
            <a:r>
              <a:rPr lang="en-AU" sz="2000" dirty="0"/>
              <a:t> </a:t>
            </a:r>
            <a:endParaRPr lang="en-US" sz="1800" dirty="0"/>
          </a:p>
        </p:txBody>
      </p:sp>
      <p:sp>
        <p:nvSpPr>
          <p:cNvPr id="3" name="Content Placeholder 2"/>
          <p:cNvSpPr>
            <a:spLocks noGrp="1"/>
          </p:cNvSpPr>
          <p:nvPr>
            <p:ph idx="1"/>
          </p:nvPr>
        </p:nvSpPr>
        <p:spPr>
          <a:xfrm>
            <a:off x="697523" y="1415861"/>
            <a:ext cx="8302431" cy="5059552"/>
          </a:xfrm>
        </p:spPr>
        <p:txBody>
          <a:bodyPr/>
          <a:lstStyle/>
          <a:p>
            <a:pPr>
              <a:buFont typeface="Arial" panose="020B0604020202020204" pitchFamily="34" charset="0"/>
              <a:buChar char="•"/>
            </a:pPr>
            <a:r>
              <a:rPr lang="en-AU" sz="1800" dirty="0"/>
              <a:t>[1] The proposed variation considers updating and expending 60 GHz arrangements (57-66 GHz) for data communication systems, including 5G. Specifically:</a:t>
            </a:r>
            <a:endParaRPr lang="en-US" sz="1800" dirty="0"/>
          </a:p>
          <a:p>
            <a:pPr lvl="1">
              <a:buFont typeface="Arial" panose="020B0604020202020204" pitchFamily="34" charset="0"/>
              <a:buChar char="•"/>
            </a:pPr>
            <a:r>
              <a:rPr lang="en-AU" sz="1600" b="1" dirty="0"/>
              <a:t>adding 66-71 GHz frequency band</a:t>
            </a:r>
            <a:endParaRPr lang="en-US" sz="1600" b="1" dirty="0"/>
          </a:p>
          <a:p>
            <a:pPr lvl="1">
              <a:buFont typeface="Arial" panose="020B0604020202020204" pitchFamily="34" charset="0"/>
              <a:buChar char="•"/>
            </a:pPr>
            <a:r>
              <a:rPr lang="en-AU" sz="1600" b="1" dirty="0"/>
              <a:t>updating existing arrangement in 57-66 GHz regarding indoor and outdoor data communication systems.</a:t>
            </a:r>
            <a:endParaRPr lang="en-US" sz="1600" b="1" dirty="0"/>
          </a:p>
          <a:p>
            <a:pPr>
              <a:buFont typeface="Arial" panose="020B0604020202020204" pitchFamily="34" charset="0"/>
              <a:buChar char="•"/>
            </a:pPr>
            <a:r>
              <a:rPr lang="en-AU" sz="1800" dirty="0"/>
              <a:t>For more details see </a:t>
            </a:r>
            <a:r>
              <a:rPr lang="en-US" sz="1800" u="sng" dirty="0">
                <a:hlinkClick r:id="rId2"/>
              </a:rPr>
              <a:t>IFC 45/2018 Class licensing updates: Supporting 5G and other technology innovations</a:t>
            </a:r>
            <a:r>
              <a:rPr lang="en-US" sz="1800" dirty="0"/>
              <a:t>  (18 December 2018, closes 22 February 2019).</a:t>
            </a:r>
          </a:p>
          <a:p>
            <a:pPr>
              <a:buFont typeface="Arial" panose="020B0604020202020204" pitchFamily="34" charset="0"/>
              <a:buChar char="•"/>
            </a:pPr>
            <a:endParaRPr lang="en-US" sz="1800" dirty="0"/>
          </a:p>
          <a:p>
            <a:pPr>
              <a:buFont typeface="Arial" panose="020B0604020202020204" pitchFamily="34" charset="0"/>
              <a:buChar char="•"/>
            </a:pPr>
            <a:r>
              <a:rPr lang="en-US" sz="1800" dirty="0"/>
              <a:t>The three documents are on Mentor: </a:t>
            </a:r>
          </a:p>
          <a:p>
            <a:pPr>
              <a:buFont typeface="Arial" panose="020B0604020202020204" pitchFamily="34" charset="0"/>
              <a:buChar char="•"/>
            </a:pPr>
            <a:r>
              <a:rPr lang="en-US" sz="1600" dirty="0">
                <a:hlinkClick r:id="rId3"/>
              </a:rPr>
              <a:t>https://mentor.ieee.org/802.18/dcn/18/18-18-0163-00-0000-consultation-paper-proposed-updates-to-class-licensing-arrangements-supporting-5g-and-other-technology-innovations.docx</a:t>
            </a:r>
            <a:r>
              <a:rPr lang="en-US" sz="1600" dirty="0"/>
              <a:t> </a:t>
            </a:r>
          </a:p>
          <a:p>
            <a:pPr>
              <a:buFont typeface="Arial" panose="020B0604020202020204" pitchFamily="34" charset="0"/>
              <a:buChar char="•"/>
            </a:pPr>
            <a:r>
              <a:rPr lang="en-US" sz="1600" dirty="0">
                <a:hlinkClick r:id="rId4"/>
              </a:rPr>
              <a:t>https://mentor.ieee.org/802.18/dcn/18/18-18-0164-00-0000-draft-radiocommunications-low-interference-potential-devices-class-licence-variation-2019-no-1.docx</a:t>
            </a:r>
            <a:r>
              <a:rPr lang="en-US" sz="1600" dirty="0"/>
              <a:t> </a:t>
            </a:r>
          </a:p>
          <a:p>
            <a:pPr>
              <a:buFont typeface="Arial" panose="020B0604020202020204" pitchFamily="34" charset="0"/>
              <a:buChar char="•"/>
            </a:pPr>
            <a:r>
              <a:rPr lang="en-US" sz="1600" dirty="0">
                <a:hlinkClick r:id="rId5"/>
              </a:rPr>
              <a:t>https://mentor.ieee.org/802.18/dcn/18/18-18-0165-00-0000-notice-under-subsection-136-radiocommunications-act-1992-proposed-variation-of-lipd-class-licence-2015.docx</a:t>
            </a:r>
            <a:r>
              <a:rPr lang="en-US" sz="1600" dirty="0"/>
              <a:t> </a:t>
            </a:r>
          </a:p>
          <a:p>
            <a:pPr>
              <a:spcBef>
                <a:spcPts val="0"/>
              </a:spcBef>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dirty="0"/>
              <a:t>31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25202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000" dirty="0"/>
              <a:t>ACMA - Proposed updates to class licensing arrangements supporting 5G and other technology innovations </a:t>
            </a:r>
            <a:r>
              <a:rPr lang="en-AU" sz="1200" dirty="0"/>
              <a:t>-2 of 2</a:t>
            </a:r>
            <a:r>
              <a:rPr lang="en-AU" sz="2000" dirty="0"/>
              <a:t> </a:t>
            </a:r>
            <a:endParaRPr lang="en-US" sz="20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sz="1400" u="sng" dirty="0"/>
              <a:t>Additional from what was sent to 802.18 list server: </a:t>
            </a:r>
          </a:p>
          <a:p>
            <a:r>
              <a:rPr lang="en-US" sz="1400" dirty="0"/>
              <a:t>[2] adding new arrangements for "All transmitters" in the 57-64 GHz band.</a:t>
            </a:r>
          </a:p>
          <a:p>
            <a:r>
              <a:rPr lang="en-US" sz="1400" dirty="0"/>
              <a:t>[3] revising arrangements for underground transmitters in certain bands supporting fixed and mobile services between 70-520 MHz.</a:t>
            </a:r>
          </a:p>
          <a:p>
            <a:r>
              <a:rPr lang="en-US" sz="1400" dirty="0"/>
              <a:t>[4] adding support for higher power radiodetermination transmitters i.e. radars operating in the 76-77 GHz frequency band [5] adding support for ground and wall penetration radar as adjunct to current apparatus licence arrangements (30-12400 MHz) [6] aligning existing arrangements for ultra-wideband devices with US and European arrangements for generic (indoor and hand-held) devices (3100-3400 MHz  and 8500-9000 MHz) and aircraft applications (6000-8500 MHz).</a:t>
            </a:r>
          </a:p>
          <a:p>
            <a:pPr>
              <a:buFont typeface="Arial" panose="020B0604020202020204" pitchFamily="34" charset="0"/>
              <a:buChar char="•"/>
            </a:pPr>
            <a:r>
              <a:rPr lang="en-US" sz="1400" u="sng" dirty="0"/>
              <a:t>And further inputs from members:</a:t>
            </a:r>
          </a:p>
          <a:p>
            <a:pPr lvl="1">
              <a:buFont typeface="Arial" panose="020B0604020202020204" pitchFamily="34" charset="0"/>
              <a:buChar char="•"/>
            </a:pPr>
            <a:r>
              <a:rPr lang="en-US" sz="1400" b="1" dirty="0"/>
              <a:t>Proposed UWB rules look to be positive.</a:t>
            </a:r>
          </a:p>
          <a:p>
            <a:pPr lvl="1">
              <a:buFont typeface="Arial" panose="020B0604020202020204" pitchFamily="34" charset="0"/>
              <a:buChar char="•"/>
            </a:pPr>
            <a:r>
              <a:rPr lang="en-US" sz="1400" b="1" dirty="0"/>
              <a:t>Supporting the mmWave band expansion, considering both 802.11 and </a:t>
            </a:r>
            <a:br>
              <a:rPr lang="en-US" sz="1400" b="1" dirty="0"/>
            </a:br>
            <a:r>
              <a:rPr lang="en-US" sz="1400" b="1" dirty="0"/>
              <a:t>802.15.3 systems are being implemented and deployed which the expanded </a:t>
            </a:r>
            <a:br>
              <a:rPr lang="en-US" sz="1400" b="1" dirty="0"/>
            </a:br>
            <a:r>
              <a:rPr lang="en-US" sz="1400" b="1" dirty="0"/>
              <a:t>60 GHz band.</a:t>
            </a:r>
          </a:p>
          <a:p>
            <a:pPr lvl="1">
              <a:buFont typeface="Arial" panose="020B0604020202020204" pitchFamily="34" charset="0"/>
              <a:buChar char="•"/>
            </a:pPr>
            <a:r>
              <a:rPr lang="en-US" sz="1400" b="1" dirty="0"/>
              <a:t>May also want to look at [2] above to see if there are any negative impacts on the 802.11 and 802.15.3 mmWave based systems.</a:t>
            </a:r>
          </a:p>
          <a:p>
            <a:pPr lvl="4">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800" dirty="0">
                <a:solidFill>
                  <a:schemeClr val="tx1"/>
                </a:solidFill>
              </a:rPr>
              <a:t>Comments have started,  need to add some 802.15.3  to make stronger. </a:t>
            </a:r>
          </a:p>
          <a:p>
            <a:pPr>
              <a:buFont typeface="Arial" panose="020B0604020202020204" pitchFamily="34" charset="0"/>
              <a:buChar char="•"/>
            </a:pPr>
            <a:r>
              <a:rPr lang="en-US" sz="1800" dirty="0">
                <a:hlinkClick r:id="rId2"/>
              </a:rPr>
              <a:t>https://mentor.ieee.org/802.18/dcn/19/18-19-0014-00-0000-comments-to-acma-on-proposed-updates-to-class-licensing-arrangements.docx</a:t>
            </a:r>
            <a:r>
              <a:rPr lang="en-US" sz="1800" dirty="0"/>
              <a:t> </a:t>
            </a:r>
            <a:endParaRPr lang="en-US" sz="1800" b="1" dirty="0"/>
          </a:p>
          <a:p>
            <a:pPr>
              <a:spcBef>
                <a:spcPts val="0"/>
              </a:spcBef>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dirty="0"/>
              <a:t>31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6040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Motion – ACMA Consultation</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dirty="0"/>
              <a:t>31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CAC0BA75-A8BB-4E62-B1F9-9AD1F4E7CD71}"/>
              </a:ext>
            </a:extLst>
          </p:cNvPr>
          <p:cNvSpPr txBox="1">
            <a:spLocks/>
          </p:cNvSpPr>
          <p:nvPr/>
        </p:nvSpPr>
        <p:spPr bwMode="auto">
          <a:xfrm>
            <a:off x="724289" y="1181893"/>
            <a:ext cx="8305800" cy="52935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altLang="en-US" sz="2000" dirty="0">
                <a:solidFill>
                  <a:schemeClr val="tx1"/>
                </a:solidFill>
              </a:rPr>
              <a:t>To meet 22 Feb 19, need to approve by teleconference on 14 Feb 19.  </a:t>
            </a:r>
          </a:p>
          <a:p>
            <a:pPr lvl="1">
              <a:spcBef>
                <a:spcPts val="0"/>
              </a:spcBef>
              <a:buFont typeface="Arial" panose="020B0604020202020204" pitchFamily="34" charset="0"/>
              <a:buChar char="•"/>
            </a:pPr>
            <a:r>
              <a:rPr lang="en-US" altLang="en-US" sz="1800" dirty="0">
                <a:solidFill>
                  <a:schemeClr val="tx1"/>
                </a:solidFill>
              </a:rPr>
              <a:t>We have 2 teleconferences to finish,  07 Feb and 14 Feb. </a:t>
            </a:r>
          </a:p>
          <a:p>
            <a:pPr lvl="1">
              <a:buFont typeface="Arial" panose="020B0604020202020204" pitchFamily="34" charset="0"/>
              <a:buChar char="•"/>
            </a:pPr>
            <a:r>
              <a:rPr lang="en-US" altLang="en-US" sz="1800" dirty="0">
                <a:solidFill>
                  <a:schemeClr val="tx1"/>
                </a:solidFill>
              </a:rPr>
              <a:t>Do we need more Ad Hoc s, 05 Feb and 11, 12 or 13 Feb.? Not at this time.</a:t>
            </a:r>
          </a:p>
          <a:p>
            <a:pPr>
              <a:buFont typeface="Arial" panose="020B0604020202020204" pitchFamily="34" charset="0"/>
              <a:buChar char="•"/>
            </a:pPr>
            <a:endParaRPr lang="en-US" sz="2200" u="sng" kern="0" dirty="0"/>
          </a:p>
          <a:p>
            <a:pPr>
              <a:buFont typeface="Arial" panose="020B0604020202020204" pitchFamily="34" charset="0"/>
              <a:buChar char="•"/>
            </a:pPr>
            <a:r>
              <a:rPr lang="en-US" sz="1600" u="sng" kern="0" dirty="0"/>
              <a:t>Motion:</a:t>
            </a:r>
            <a:r>
              <a:rPr lang="en-US" sz="1600" kern="0" dirty="0"/>
              <a:t> </a:t>
            </a:r>
            <a:r>
              <a:rPr lang="en-US" sz="1600" b="0" kern="0" dirty="0"/>
              <a:t>Move to approve the comments </a:t>
            </a:r>
            <a:r>
              <a:rPr lang="en-US" sz="1600" dirty="0">
                <a:hlinkClick r:id="rId2"/>
              </a:rPr>
              <a:t>https://mentor.ieee.org/802.18/dcn/19/18-19-0014-</a:t>
            </a:r>
            <a:r>
              <a:rPr lang="en-US" sz="1600" dirty="0">
                <a:highlight>
                  <a:srgbClr val="FFFF00"/>
                </a:highlight>
                <a:hlinkClick r:id="rId2"/>
              </a:rPr>
              <a:t>00</a:t>
            </a:r>
            <a:r>
              <a:rPr lang="en-US" sz="1600" dirty="0">
                <a:hlinkClick r:id="rId2"/>
              </a:rPr>
              <a:t>-0000-comments-to-acma-on-proposed-updates-to-class-licensing-arrangements.docx</a:t>
            </a:r>
            <a:r>
              <a:rPr lang="en-US" sz="1600" dirty="0"/>
              <a:t> </a:t>
            </a:r>
            <a:r>
              <a:rPr lang="en-US" altLang="en-US" sz="1600" b="0" dirty="0">
                <a:solidFill>
                  <a:schemeClr val="tx1"/>
                </a:solidFill>
              </a:rPr>
              <a:t> </a:t>
            </a:r>
            <a:r>
              <a:rPr lang="en-US" sz="1600" b="0" kern="0" dirty="0"/>
              <a:t>to </a:t>
            </a:r>
            <a:r>
              <a:rPr lang="en-US" sz="1600" b="0" dirty="0"/>
              <a:t>IFC 45/2018 Class licensing updates </a:t>
            </a:r>
            <a:r>
              <a:rPr lang="en-US" sz="1600" b="0" kern="0" dirty="0"/>
              <a:t>. With the chair of 802.18 to have editorial privileges and send to the EC for review/approval and submission to the FCC on or before 21 February</a:t>
            </a:r>
            <a:r>
              <a:rPr lang="en-US" altLang="en-US" sz="1600" kern="0" dirty="0">
                <a:solidFill>
                  <a:schemeClr val="tx1"/>
                </a:solidFill>
              </a:rPr>
              <a:t> </a:t>
            </a:r>
            <a:r>
              <a:rPr lang="en-US" sz="1600" b="0" kern="0" dirty="0"/>
              <a:t>2019.</a:t>
            </a:r>
          </a:p>
          <a:p>
            <a:endParaRPr lang="en-US" altLang="en-US" sz="1600" kern="0" dirty="0">
              <a:solidFill>
                <a:schemeClr val="tx1"/>
              </a:solidFill>
            </a:endParaRPr>
          </a:p>
          <a:p>
            <a:r>
              <a:rPr lang="en-US" altLang="en-US" sz="1600" kern="0" dirty="0"/>
              <a:t>		Moved by:  	 	</a:t>
            </a:r>
          </a:p>
          <a:p>
            <a:pPr lvl="1"/>
            <a:r>
              <a:rPr lang="en-US" altLang="en-US" sz="1600" b="1" kern="0" dirty="0"/>
              <a:t>Seconded by:  	</a:t>
            </a:r>
          </a:p>
          <a:p>
            <a:pPr lvl="1"/>
            <a:r>
              <a:rPr lang="en-US" altLang="en-US" sz="1600" b="1" kern="0" dirty="0"/>
              <a:t>Discussion?		none</a:t>
            </a:r>
          </a:p>
          <a:p>
            <a:pPr lvl="1"/>
            <a:r>
              <a:rPr lang="en-US" altLang="en-US" sz="1600" b="1" kern="0" dirty="0">
                <a:solidFill>
                  <a:schemeClr val="tx1"/>
                </a:solidFill>
              </a:rPr>
              <a:t>Vote:  ___Y   /  ___N   /  ___A </a:t>
            </a:r>
          </a:p>
          <a:p>
            <a:pPr lvl="1"/>
            <a:endParaRPr lang="en-US" altLang="en-US" b="1" kern="0" dirty="0">
              <a:solidFill>
                <a:schemeClr val="tx1"/>
              </a:solidFill>
            </a:endParaRPr>
          </a:p>
          <a:p>
            <a:pPr marL="800100" lvl="1" indent="-342900">
              <a:buFont typeface="Wingdings" panose="05000000000000000000" pitchFamily="2" charset="2"/>
              <a:buChar char="v"/>
            </a:pPr>
            <a:r>
              <a:rPr lang="en-US" altLang="en-US" b="1" kern="0" dirty="0">
                <a:solidFill>
                  <a:schemeClr val="tx1"/>
                </a:solidFill>
              </a:rPr>
              <a:t>On hold for now.</a:t>
            </a:r>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2747405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3;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dirty="0"/>
              <a:t>31 January 2019</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6004"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66800"/>
            <a:ext cx="8150031" cy="5059552"/>
          </a:xfrm>
        </p:spPr>
        <p:txBody>
          <a:bodyPr/>
          <a:lstStyle/>
          <a:p>
            <a:pPr>
              <a:buFont typeface="Arial" panose="020B0604020202020204" pitchFamily="34" charset="0"/>
              <a:buChar char="•"/>
            </a:pPr>
            <a:r>
              <a:rPr lang="en-US" sz="2000" dirty="0"/>
              <a:t>Japan MIC has recently started a consultation on its report related to the high efficiency wireless LAN, including the possibility of opening channel 144 for unlicensed  operation.</a:t>
            </a:r>
          </a:p>
          <a:p>
            <a:pPr lvl="1">
              <a:buFont typeface="Arial" panose="020B0604020202020204" pitchFamily="34" charset="0"/>
              <a:buChar char="•"/>
            </a:pPr>
            <a:r>
              <a:rPr lang="en-US" sz="1800" dirty="0"/>
              <a:t>For details, please refer to: </a:t>
            </a:r>
            <a:r>
              <a:rPr lang="en-US" sz="1800" u="sng" dirty="0">
                <a:hlinkClick r:id="rId2"/>
              </a:rPr>
              <a:t>http://www.soumu.go.jp/menu_news/s-news/02kiban12_04000238.html</a:t>
            </a:r>
            <a:endParaRPr lang="en-US" sz="1800" dirty="0"/>
          </a:p>
          <a:p>
            <a:pPr lvl="1">
              <a:buFont typeface="Arial" panose="020B0604020202020204" pitchFamily="34" charset="0"/>
              <a:buChar char="•"/>
            </a:pPr>
            <a:r>
              <a:rPr lang="en-US" sz="1800" dirty="0"/>
              <a:t>The comment submission deadline is February 21, 2019.</a:t>
            </a:r>
          </a:p>
          <a:p>
            <a:pPr lvl="1">
              <a:buFont typeface="Arial" panose="020B0604020202020204" pitchFamily="34" charset="0"/>
              <a:buChar char="•"/>
            </a:pPr>
            <a:r>
              <a:rPr lang="en-US" sz="1800" dirty="0"/>
              <a:t>The major changes proposed other than adding channel 144 are as follows: </a:t>
            </a:r>
          </a:p>
          <a:p>
            <a:pPr lvl="1">
              <a:buFont typeface="Arial" panose="020B0604020202020204" pitchFamily="34" charset="0"/>
              <a:buChar char="•"/>
            </a:pPr>
            <a:r>
              <a:rPr lang="en-US" sz="1800" dirty="0"/>
              <a:t>The occupancy channel widths will be broadened to support 802.11ax's 20/40/80/160/80+80 MHz channel systems in 5 GHz and 40 MHz channel system in 2.4 GHz. </a:t>
            </a:r>
          </a:p>
          <a:p>
            <a:pPr lvl="1">
              <a:buFont typeface="Arial" panose="020B0604020202020204" pitchFamily="34" charset="0"/>
              <a:buChar char="•"/>
            </a:pPr>
            <a:r>
              <a:rPr lang="en-US" sz="1800" dirty="0"/>
              <a:t>The 4 ms second rule in 5 GHz band will be extended to 8 ms. </a:t>
            </a:r>
          </a:p>
          <a:p>
            <a:pPr lvl="1">
              <a:buFont typeface="Arial" panose="020B0604020202020204" pitchFamily="34" charset="0"/>
              <a:buChar char="•"/>
            </a:pPr>
            <a:r>
              <a:rPr lang="en-US" sz="1800" dirty="0"/>
              <a:t>The 5.3 GHz DFS test is revised.  Note: There is a possibility of relaxing the radar patterns described in the report. </a:t>
            </a:r>
          </a:p>
          <a:p>
            <a:pPr lvl="1">
              <a:buFont typeface="Arial" panose="020B0604020202020204" pitchFamily="34" charset="0"/>
              <a:buChar char="•"/>
            </a:pPr>
            <a:r>
              <a:rPr lang="en-US" sz="1800" dirty="0"/>
              <a:t>It is planned to take effect this summer. </a:t>
            </a:r>
          </a:p>
          <a:p>
            <a:pPr>
              <a:buFont typeface="Arial" panose="020B0604020202020204" pitchFamily="34" charset="0"/>
              <a:buChar char="•"/>
            </a:pPr>
            <a:r>
              <a:rPr lang="en-US" altLang="en-US" sz="2000" dirty="0"/>
              <a:t> </a:t>
            </a:r>
          </a:p>
          <a:p>
            <a:pPr>
              <a:buFont typeface="Arial" panose="020B0604020202020204" pitchFamily="34" charset="0"/>
              <a:buChar char="•"/>
            </a:pPr>
            <a:r>
              <a:rPr lang="en-US" altLang="en-US" sz="2000" dirty="0"/>
              <a:t> </a:t>
            </a:r>
            <a:r>
              <a:rPr lang="en-US" altLang="en-US" sz="2000" b="0" dirty="0"/>
              <a:t>Will discuss this later.</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dirty="0"/>
              <a:t>31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r>
              <a:rPr lang="en-US" sz="2000" dirty="0">
                <a:solidFill>
                  <a:srgbClr val="00B0F0"/>
                </a:solidFill>
              </a:rPr>
              <a:t>Send in comment text on DOT’s Request For Comments on V2X to the chair.   (Best by Wednesday night.) </a:t>
            </a:r>
          </a:p>
          <a:p>
            <a:pPr>
              <a:buFont typeface="Arial" panose="020B0604020202020204" pitchFamily="34" charset="0"/>
              <a:buChar char="•"/>
            </a:pPr>
            <a:endParaRPr lang="en-US" sz="2000" dirty="0">
              <a:solidFill>
                <a:srgbClr val="00B0F0"/>
              </a:solidFill>
            </a:endParaRPr>
          </a:p>
          <a:p>
            <a:pPr>
              <a:buFont typeface="Arial" panose="020B0604020202020204" pitchFamily="34" charset="0"/>
              <a:buChar char="•"/>
            </a:pPr>
            <a:r>
              <a:rPr lang="en-US" sz="2000" dirty="0">
                <a:solidFill>
                  <a:srgbClr val="00B0F0"/>
                </a:solidFill>
              </a:rPr>
              <a:t>Send in comment text on ACMA’s Consultation (Best by Wednesday night.)</a:t>
            </a:r>
            <a:endParaRPr lang="en-US" sz="2000" b="0" dirty="0"/>
          </a:p>
          <a:p>
            <a:pPr lvl="1">
              <a:buFont typeface="Arial" panose="020B0604020202020204" pitchFamily="34" charset="0"/>
              <a:buChar char="•"/>
            </a:pPr>
            <a:r>
              <a:rPr lang="en-US" sz="1800" dirty="0"/>
              <a:t>In particular assigned out to get some 802.15.3 info to the author.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a:t>
            </a:r>
            <a:r>
              <a:rPr lang="en-US" sz="1400" u="sng" dirty="0">
                <a:hlinkClick r:id="rId2"/>
              </a:rPr>
              <a:t>https://www.cisco.com/c/en/us/solutions/collateral/service-provider/visual-networking-index-vni/white-paper-c11-741490.pdf</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dirty="0"/>
              <a:t>31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solidFill>
                  <a:schemeClr val="tx1"/>
                </a:solidFill>
              </a:rPr>
              <a:t>None </a:t>
            </a:r>
          </a:p>
          <a:p>
            <a:pPr>
              <a:buFont typeface="Arial" panose="020B0604020202020204" pitchFamily="34" charset="0"/>
              <a:buChar char="•"/>
            </a:pPr>
            <a:r>
              <a:rPr lang="en-US" sz="1800" dirty="0">
                <a:solidFill>
                  <a:schemeClr val="tx1"/>
                </a:solidFill>
              </a:rPr>
              <a:t> </a:t>
            </a:r>
          </a:p>
          <a:p>
            <a:pPr>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dirty="0"/>
              <a:t>31 January 2019</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07 Feb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15:55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11-15 March 19 the Plenary in the Hyatt Regency Vancouver and Fairmont Hotel Vancouver, Vancouver, BC, Canada</a:t>
            </a:r>
          </a:p>
          <a:p>
            <a:pPr lvl="1">
              <a:buFont typeface="Arial" panose="020B0604020202020204" pitchFamily="34" charset="0"/>
              <a:buChar char="•"/>
            </a:pPr>
            <a:r>
              <a:rPr lang="en-US" sz="1600" dirty="0"/>
              <a:t>Time slots, Tuesday AM2 and Thursday AM1</a:t>
            </a:r>
            <a:endParaRPr lang="en-US" sz="1200" dirty="0"/>
          </a:p>
          <a:p>
            <a:pPr>
              <a:buFont typeface="Arial" panose="020B0604020202020204" pitchFamily="34" charset="0"/>
              <a:buChar char="•"/>
            </a:pPr>
            <a:endParaRPr lang="en-US"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31 January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dirty="0"/>
              <a:t>31 January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 reference</a:t>
            </a:r>
            <a:endParaRPr lang="en-US" sz="2400" dirty="0"/>
          </a:p>
        </p:txBody>
      </p:sp>
      <p:sp>
        <p:nvSpPr>
          <p:cNvPr id="3" name="Content Placeholder 2"/>
          <p:cNvSpPr>
            <a:spLocks noGrp="1"/>
          </p:cNvSpPr>
          <p:nvPr>
            <p:ph idx="1"/>
          </p:nvPr>
        </p:nvSpPr>
        <p:spPr>
          <a:xfrm>
            <a:off x="685800" y="841375"/>
            <a:ext cx="8305800" cy="5293520"/>
          </a:xfrm>
        </p:spPr>
        <p:txBody>
          <a:bodyPr/>
          <a:lstStyle/>
          <a:p>
            <a:pPr marL="1828800" lvl="4" indent="0"/>
            <a:r>
              <a:rPr lang="en-US" sz="900" dirty="0">
                <a:solidFill>
                  <a:schemeClr val="tx1"/>
                </a:solidFill>
              </a:rPr>
              <a:t>2</a:t>
            </a:r>
          </a:p>
          <a:p>
            <a:pPr>
              <a:buFont typeface="Arial" panose="020B0604020202020204" pitchFamily="34" charset="0"/>
              <a:buChar char="•"/>
            </a:pPr>
            <a:r>
              <a:rPr lang="en-US" sz="1600" dirty="0"/>
              <a:t>Thinking potential comments, any specific points we should consider?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There are 20 comments from phase 1 testing; most say to not divide the spectrum, where the waiver is asking for a division.  </a:t>
            </a:r>
          </a:p>
          <a:p>
            <a:pPr>
              <a:buFont typeface="Arial" panose="020B0604020202020204" pitchFamily="34" charset="0"/>
              <a:buChar char="•"/>
            </a:pPr>
            <a:r>
              <a:rPr lang="en-US" sz="1800" dirty="0"/>
              <a:t>Is this a waiver or petition to start a rule making?  </a:t>
            </a:r>
          </a:p>
          <a:p>
            <a:pPr lvl="1">
              <a:buFont typeface="Arial" panose="020B0604020202020204" pitchFamily="34" charset="0"/>
              <a:buChar char="•"/>
            </a:pPr>
            <a:r>
              <a:rPr lang="en-US" sz="1400" dirty="0"/>
              <a:t>Some are questioning this approach.    </a:t>
            </a:r>
          </a:p>
          <a:p>
            <a:pPr lvl="1">
              <a:buFont typeface="Arial" panose="020B0604020202020204" pitchFamily="34" charset="0"/>
              <a:buChar char="•"/>
            </a:pPr>
            <a:r>
              <a:rPr lang="en-US" sz="1400" dirty="0"/>
              <a:t>Where it asks incumbents like DSRC to vacate this band is not a (normal) waiver.</a:t>
            </a:r>
          </a:p>
          <a:p>
            <a:pPr lvl="1">
              <a:buFont typeface="Arial" panose="020B0604020202020204" pitchFamily="34" charset="0"/>
              <a:buChar char="•"/>
            </a:pPr>
            <a:r>
              <a:rPr lang="en-US" sz="1400" dirty="0"/>
              <a:t>Could it be followed by a more aggressive waiver request with further disruptions? </a:t>
            </a:r>
          </a:p>
          <a:p>
            <a:pPr>
              <a:buFont typeface="Arial" panose="020B0604020202020204" pitchFamily="34" charset="0"/>
              <a:buChar char="•"/>
            </a:pPr>
            <a:r>
              <a:rPr lang="en-US" sz="1800" dirty="0"/>
              <a:t>802.11 – WiFi  access to the band. </a:t>
            </a:r>
          </a:p>
          <a:p>
            <a:pPr lvl="1">
              <a:buFont typeface="Arial" panose="020B0604020202020204" pitchFamily="34" charset="0"/>
              <a:buChar char="•"/>
            </a:pPr>
            <a:r>
              <a:rPr lang="en-US" sz="1400" dirty="0"/>
              <a:t>Disruptive to both approaches, detect and vacate and re-channelization.</a:t>
            </a:r>
          </a:p>
          <a:p>
            <a:pPr lvl="1">
              <a:buFont typeface="Arial" panose="020B0604020202020204" pitchFamily="34" charset="0"/>
              <a:buChar char="•"/>
            </a:pPr>
            <a:r>
              <a:rPr lang="en-US" sz="1400" dirty="0"/>
              <a:t>Also would hinder other V-C2X technologies that are being development.</a:t>
            </a:r>
          </a:p>
          <a:p>
            <a:pPr>
              <a:buFont typeface="Arial" panose="020B0604020202020204" pitchFamily="34" charset="0"/>
              <a:buChar char="•"/>
            </a:pPr>
            <a:r>
              <a:rPr lang="en-US" sz="1800" dirty="0"/>
              <a:t>TG 802.11bd,  is relevant to this and has Pros on sharing in the band better than C-V2X. </a:t>
            </a:r>
            <a:r>
              <a:rPr lang="en-US" sz="1400" dirty="0"/>
              <a:t>(They are not meeting between now 11 Jan.) </a:t>
            </a:r>
            <a:endParaRPr lang="en-US" sz="1800" dirty="0"/>
          </a:p>
          <a:p>
            <a:pPr lvl="1">
              <a:buFont typeface="Arial" panose="020B0604020202020204" pitchFamily="34" charset="0"/>
              <a:buChar char="•"/>
            </a:pPr>
            <a:r>
              <a:rPr lang="en-US" sz="1400" dirty="0"/>
              <a:t>James Lepp has a document with 4 main parts/areas moving forward, </a:t>
            </a:r>
          </a:p>
          <a:p>
            <a:pPr lvl="2">
              <a:buFont typeface="Arial" panose="020B0604020202020204" pitchFamily="34" charset="0"/>
              <a:buChar char="•"/>
            </a:pPr>
            <a:r>
              <a:rPr lang="en-US" sz="1200" dirty="0">
                <a:hlinkClick r:id="rId2"/>
              </a:rPr>
              <a:t>https://mentor.ieee.org/802.11/dcn/18/11-18-1945-01-0ngv-work-breakdown-for-p802-11bd.pptx</a:t>
            </a:r>
            <a:r>
              <a:rPr lang="en-US" sz="12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Why can’t the experimental license accomplish their need? </a:t>
            </a:r>
          </a:p>
          <a:p>
            <a:pPr lvl="1">
              <a:buFont typeface="Arial" panose="020B0604020202020204" pitchFamily="34" charset="0"/>
              <a:buChar char="•"/>
            </a:pPr>
            <a:r>
              <a:rPr lang="en-US" sz="1800" dirty="0"/>
              <a:t>No input from anyone to comment on this, so will hold for now. </a:t>
            </a:r>
          </a:p>
          <a:p>
            <a:pPr lvl="1">
              <a:buFont typeface="Arial" panose="020B0604020202020204" pitchFamily="34" charset="0"/>
              <a:buChar char="•"/>
            </a:pP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31 January 2019</a:t>
            </a:r>
            <a:endParaRPr lang="en-GB" dirty="0"/>
          </a:p>
        </p:txBody>
      </p:sp>
    </p:spTree>
    <p:extLst>
      <p:ext uri="{BB962C8B-B14F-4D97-AF65-F5344CB8AC3E}">
        <p14:creationId xmlns:p14="http://schemas.microsoft.com/office/powerpoint/2010/main" val="40387382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600" dirty="0"/>
              <a:t>-1 of 2</a:t>
            </a:r>
            <a:endParaRPr lang="en-US" sz="2400" dirty="0"/>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hlinkClick r:id="rId2"/>
              </a:rPr>
              <a:t>https://ecfsapi.fcc.gov/file/11212224101742/5GAA%20Petition%20for%20Waiver%20-%20Final%2011.21.2018.pdf</a:t>
            </a:r>
            <a:r>
              <a:rPr lang="en-US" sz="1800" dirty="0"/>
              <a:t> </a:t>
            </a:r>
          </a:p>
          <a:p>
            <a:pPr>
              <a:buFont typeface="Arial" panose="020B0604020202020204" pitchFamily="34" charset="0"/>
              <a:buChar char="•"/>
            </a:pPr>
            <a:r>
              <a:rPr lang="en-US" sz="1800" dirty="0">
                <a:hlinkClick r:id="rId3"/>
              </a:rPr>
              <a:t>https://mentor.ieee.org/802.18/dcn/18/18-18-0152-01-0000-5gaa-waiver-to-allow-its-cellular-vehicle-to-everything-c-v2x.docx</a:t>
            </a:r>
            <a:r>
              <a:rPr lang="en-US" sz="1800" dirty="0"/>
              <a:t>  (link added in Annex D) </a:t>
            </a:r>
          </a:p>
          <a:p>
            <a:pPr>
              <a:buFont typeface="Arial" panose="020B0604020202020204" pitchFamily="34" charset="0"/>
              <a:buChar char="•"/>
            </a:pPr>
            <a:r>
              <a:rPr lang="en-US" sz="1800" dirty="0"/>
              <a:t>The Current Rules Prohibit Use of C-V2X in the 5.9 GHz Band </a:t>
            </a:r>
            <a:endParaRPr lang="en-US" sz="1800" dirty="0">
              <a:solidFill>
                <a:schemeClr val="tx1"/>
              </a:solidFill>
            </a:endParaRPr>
          </a:p>
          <a:p>
            <a:pPr>
              <a:buFont typeface="Arial" panose="020B0604020202020204" pitchFamily="34" charset="0"/>
              <a:buChar char="•"/>
            </a:pPr>
            <a:r>
              <a:rPr lang="en-US" sz="1800" dirty="0"/>
              <a:t>C-V2X Offers Capabilities Today that are Superior to Those of Other Technologies – Enabling Safety and Other Benefits </a:t>
            </a:r>
            <a:r>
              <a:rPr lang="en-US" sz="1800" dirty="0">
                <a:solidFill>
                  <a:schemeClr val="tx1"/>
                </a:solidFill>
              </a:rPr>
              <a:t> </a:t>
            </a:r>
          </a:p>
          <a:p>
            <a:pPr>
              <a:buFont typeface="Arial" panose="020B0604020202020204" pitchFamily="34" charset="0"/>
              <a:buChar char="•"/>
            </a:pPr>
            <a:r>
              <a:rPr lang="en-US" sz="1800" dirty="0"/>
              <a:t>C-V2X is a Modern, Standards-Based Technology Designed to Meet Today’s Transportation Challenges as Well as the Evolving Demands of Tomorrow’s 5G Connected Transportation Ecosystem </a:t>
            </a:r>
            <a:endParaRPr lang="en-US" sz="1800" dirty="0">
              <a:solidFill>
                <a:schemeClr val="tx1"/>
              </a:solidFill>
            </a:endParaRPr>
          </a:p>
          <a:p>
            <a:pPr lvl="1">
              <a:buFont typeface="Arial" panose="020B0604020202020204" pitchFamily="34" charset="0"/>
              <a:buChar char="•"/>
            </a:pPr>
            <a:r>
              <a:rPr lang="en-US" sz="1600" dirty="0"/>
              <a:t>C-V2X Offers Capabilities Today that are Superior to Those of Other Technologies – Enabling Safety and Other Benefits </a:t>
            </a:r>
          </a:p>
          <a:p>
            <a:pPr lvl="1">
              <a:buFont typeface="Arial" panose="020B0604020202020204" pitchFamily="34" charset="0"/>
              <a:buChar char="•"/>
            </a:pPr>
            <a:r>
              <a:rPr lang="en-US" sz="1600" dirty="0"/>
              <a:t>C-V2X’s Evolutionary Path to 5G and Subsequent Wireless Generations Will Help to Amplify and Expand Upon the Safety and Other Benefits Enabled by C-V2X Services  </a:t>
            </a:r>
          </a:p>
          <a:p>
            <a:pPr lvl="1">
              <a:buFont typeface="Arial" panose="020B0604020202020204" pitchFamily="34" charset="0"/>
              <a:buChar char="•"/>
            </a:pPr>
            <a:r>
              <a:rPr lang="en-US" sz="1600" dirty="0"/>
              <a:t> C-V2X’s Unique Cost Efficiency Supports an Accelerated Timeline for Deployment </a:t>
            </a:r>
          </a:p>
          <a:p>
            <a:pPr>
              <a:buFont typeface="Arial" panose="020B0604020202020204" pitchFamily="34" charset="0"/>
              <a:buChar char="•"/>
            </a:pPr>
            <a:r>
              <a:rPr lang="en-US" sz="1800" dirty="0"/>
              <a:t>The Commission Should Grant a Waiver of Its Rules to Expedite the Deployment of C-V2X</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31 January 2019</a:t>
            </a:r>
            <a:endParaRPr lang="en-GB" dirty="0"/>
          </a:p>
        </p:txBody>
      </p:sp>
    </p:spTree>
    <p:extLst>
      <p:ext uri="{BB962C8B-B14F-4D97-AF65-F5344CB8AC3E}">
        <p14:creationId xmlns:p14="http://schemas.microsoft.com/office/powerpoint/2010/main" val="21393078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-2 of 3</a:t>
            </a:r>
            <a:endParaRPr lang="en-US" sz="2400" dirty="0"/>
          </a:p>
        </p:txBody>
      </p:sp>
      <p:sp>
        <p:nvSpPr>
          <p:cNvPr id="3" name="Content Placeholder 2"/>
          <p:cNvSpPr>
            <a:spLocks noGrp="1"/>
          </p:cNvSpPr>
          <p:nvPr>
            <p:ph idx="1"/>
          </p:nvPr>
        </p:nvSpPr>
        <p:spPr>
          <a:xfrm>
            <a:off x="679010" y="1336651"/>
            <a:ext cx="8305800" cy="5293520"/>
          </a:xfrm>
        </p:spPr>
        <p:txBody>
          <a:bodyPr/>
          <a:lstStyle/>
          <a:p>
            <a:pPr>
              <a:buFont typeface="Arial" panose="020B0604020202020204" pitchFamily="34" charset="0"/>
              <a:buChar char="•"/>
            </a:pPr>
            <a:r>
              <a:rPr lang="en-US" sz="2000" dirty="0">
                <a:solidFill>
                  <a:schemeClr val="tx1"/>
                </a:solidFill>
              </a:rPr>
              <a:t>From last week: </a:t>
            </a:r>
          </a:p>
          <a:p>
            <a:pPr lvl="1">
              <a:buFont typeface="Arial" panose="020B0604020202020204" pitchFamily="34" charset="0"/>
              <a:buChar char="•"/>
            </a:pPr>
            <a:r>
              <a:rPr lang="en-US" sz="1800" dirty="0">
                <a:solidFill>
                  <a:schemeClr val="tx1"/>
                </a:solidFill>
              </a:rPr>
              <a:t>Look at footnotes of 47&amp;48, why this is a wavier, not cont. as exp. license or a rule making.  </a:t>
            </a:r>
          </a:p>
          <a:p>
            <a:pPr lvl="1">
              <a:buFont typeface="Arial" panose="020B0604020202020204" pitchFamily="34" charset="0"/>
              <a:buChar char="•"/>
            </a:pPr>
            <a:r>
              <a:rPr lang="en-US" sz="1800" dirty="0">
                <a:solidFill>
                  <a:schemeClr val="tx1"/>
                </a:solidFill>
              </a:rPr>
              <a:t>There is a test report from 5GAA, and their summary is they are doing better than DSRC.  </a:t>
            </a:r>
          </a:p>
          <a:p>
            <a:pPr lvl="1">
              <a:buFont typeface="Arial" panose="020B0604020202020204" pitchFamily="34" charset="0"/>
              <a:buChar char="•"/>
            </a:pPr>
            <a:r>
              <a:rPr lang="en-US" sz="1800" dirty="0">
                <a:solidFill>
                  <a:schemeClr val="tx1"/>
                </a:solidFill>
              </a:rPr>
              <a:t>Annex D has the their test results (link added in 18-18/0152r01) </a:t>
            </a:r>
          </a:p>
          <a:p>
            <a:pPr lvl="1">
              <a:buFont typeface="Arial" panose="020B0604020202020204" pitchFamily="34" charset="0"/>
              <a:buChar char="•"/>
            </a:pPr>
            <a:r>
              <a:rPr lang="en-US" sz="1800" dirty="0">
                <a:solidFill>
                  <a:schemeClr val="tx1"/>
                </a:solidFill>
              </a:rPr>
              <a:t>Appendix C  has summary of most all tests that are going on. </a:t>
            </a:r>
          </a:p>
          <a:p>
            <a:pPr lvl="1">
              <a:buFont typeface="Arial" panose="020B0604020202020204" pitchFamily="34" charset="0"/>
              <a:buChar char="•"/>
            </a:pPr>
            <a:r>
              <a:rPr lang="en-US" sz="1800" dirty="0">
                <a:solidFill>
                  <a:schemeClr val="tx1"/>
                </a:solidFill>
              </a:rPr>
              <a:t>Appendix D, these should be they rules for the wavier;  e.g. 5925-5975 for C-V2X  only.</a:t>
            </a:r>
          </a:p>
          <a:p>
            <a:pPr lvl="1">
              <a:buFont typeface="Arial" panose="020B0604020202020204" pitchFamily="34" charset="0"/>
              <a:buChar char="•"/>
            </a:pPr>
            <a:r>
              <a:rPr lang="en-US" sz="1800" dirty="0">
                <a:solidFill>
                  <a:schemeClr val="tx1"/>
                </a:solidFill>
              </a:rPr>
              <a:t>In the long term there is no sharing.  </a:t>
            </a:r>
          </a:p>
          <a:p>
            <a:pPr lvl="1">
              <a:buFont typeface="Arial" panose="020B0604020202020204" pitchFamily="34" charset="0"/>
              <a:buChar char="•"/>
            </a:pPr>
            <a:r>
              <a:rPr lang="en-US" sz="1800" dirty="0">
                <a:solidFill>
                  <a:schemeClr val="tx1"/>
                </a:solidFill>
              </a:rPr>
              <a:t>Seems DOT has a connection in some of these test sites. </a:t>
            </a:r>
          </a:p>
          <a:p>
            <a:pPr lvl="4">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31 January 2019</a:t>
            </a:r>
            <a:endParaRPr lang="en-GB" dirty="0"/>
          </a:p>
        </p:txBody>
      </p:sp>
    </p:spTree>
    <p:extLst>
      <p:ext uri="{BB962C8B-B14F-4D97-AF65-F5344CB8AC3E}">
        <p14:creationId xmlns:p14="http://schemas.microsoft.com/office/powerpoint/2010/main" val="6752688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01151"/>
            <a:ext cx="8153400" cy="5174262"/>
          </a:xfrm>
        </p:spPr>
        <p:txBody>
          <a:bodyPr/>
          <a:lstStyle/>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hlinkClick r:id="rId3"/>
              </a:rPr>
              <a:t>https://mentor.ieee.org/802.18/dcn/18/18-18-0134-00-0000-developing-a-sustainable-spectrum-strategy-for-america-s-future.docx</a:t>
            </a:r>
            <a:r>
              <a:rPr lang="en-US" sz="1800" dirty="0"/>
              <a:t>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dirty="0"/>
              <a:t>A couple of highlights: </a:t>
            </a:r>
          </a:p>
          <a:p>
            <a:pPr lvl="1">
              <a:spcBef>
                <a:spcPts val="0"/>
              </a:spcBef>
              <a:buFont typeface="Arial" panose="020B0604020202020204" pitchFamily="34" charset="0"/>
              <a:buChar char="•"/>
            </a:pPr>
            <a:r>
              <a:rPr lang="en-US" sz="1800" dirty="0"/>
              <a:t>In the growing digital economy, wireless technologies expand opportunities to increase economic output of rural communities and connect them with urban markets, and offer safety benefits that save lives, prevent injuries, and reduce the cost of transportation incidents. </a:t>
            </a:r>
          </a:p>
          <a:p>
            <a:pPr lvl="1">
              <a:spcBef>
                <a:spcPts val="0"/>
              </a:spcBef>
              <a:buFont typeface="Arial" panose="020B0604020202020204" pitchFamily="34" charset="0"/>
              <a:buChar char="•"/>
            </a:pPr>
            <a:r>
              <a:rPr lang="en-US" sz="1800" dirty="0"/>
              <a:t>Moreover, it is imperative that America be first in fifth-generation (5G) wireless technologies -- wireless technologies capable of meeting the high-capacity, low-latency, and high-speed requirements that can unleash innovation broadly across diverse sectors of the economy and the public sector.  </a:t>
            </a:r>
          </a:p>
          <a:p>
            <a:pPr lvl="1">
              <a:spcBef>
                <a:spcPts val="0"/>
              </a:spcBef>
              <a:buFont typeface="Arial" panose="020B0604020202020204" pitchFamily="34" charset="0"/>
              <a:buChar char="•"/>
            </a:pPr>
            <a:r>
              <a:rPr lang="en-US" sz="1800" dirty="0"/>
              <a:t>… create flexible models for spectrum management, including standards, incentives, and enforcement mechanisms that promote efficient and effective spectrum use, including flexible-use spectrum licenses, while accounting for critical safety and security concerns; </a:t>
            </a:r>
          </a:p>
          <a:p>
            <a:pPr lvl="1">
              <a:spcBef>
                <a:spcPts val="0"/>
              </a:spcBef>
              <a:buFont typeface="Arial" panose="020B0604020202020204" pitchFamily="34" charset="0"/>
              <a:buChar char="•"/>
            </a:pPr>
            <a:r>
              <a:rPr lang="en-US" sz="1800" dirty="0"/>
              <a:t>There are more.</a:t>
            </a:r>
          </a:p>
          <a:p>
            <a:pPr lvl="5">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31 January 2019</a:t>
            </a:r>
            <a:endParaRPr lang="en-GB" dirty="0"/>
          </a:p>
        </p:txBody>
      </p:sp>
      <p:sp>
        <p:nvSpPr>
          <p:cNvPr id="9" name="Title 1">
            <a:extLst>
              <a:ext uri="{FF2B5EF4-FFF2-40B4-BE49-F238E27FC236}">
                <a16:creationId xmlns:a16="http://schemas.microsoft.com/office/drawing/2014/main" id="{725F1CDC-84E7-42B8-8680-153ADDEABE68}"/>
              </a:ext>
            </a:extLst>
          </p:cNvPr>
          <p:cNvSpPr txBox="1">
            <a:spLocks/>
          </p:cNvSpPr>
          <p:nvPr/>
        </p:nvSpPr>
        <p:spPr bwMode="auto">
          <a:xfrm>
            <a:off x="685800" y="615950"/>
            <a:ext cx="8153400" cy="67945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Presidential Memorandum on </a:t>
            </a:r>
            <a:br>
              <a:rPr lang="en-US" sz="2000" kern="0" dirty="0"/>
            </a:br>
            <a:r>
              <a:rPr lang="en-US" sz="2000" kern="0" dirty="0"/>
              <a:t>Developing a Sustainable Spectrum Strategy for America's Future </a:t>
            </a:r>
            <a:r>
              <a:rPr lang="en-US" sz="1400" kern="0" dirty="0"/>
              <a:t>-1 of 2</a:t>
            </a:r>
            <a:endParaRPr lang="en-US" sz="2000" kern="0" dirty="0"/>
          </a:p>
        </p:txBody>
      </p:sp>
    </p:spTree>
    <p:extLst>
      <p:ext uri="{BB962C8B-B14F-4D97-AF65-F5344CB8AC3E}">
        <p14:creationId xmlns:p14="http://schemas.microsoft.com/office/powerpoint/2010/main" val="29657675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53400" cy="679450"/>
          </a:xfrm>
        </p:spPr>
        <p:txBody>
          <a:bodyPr/>
          <a:lstStyle/>
          <a:p>
            <a:r>
              <a:rPr lang="en-US" sz="2000" dirty="0"/>
              <a:t>Presidential Memorandum on </a:t>
            </a:r>
            <a:br>
              <a:rPr lang="en-US" sz="2000" dirty="0"/>
            </a:br>
            <a:r>
              <a:rPr lang="en-US" sz="2000" dirty="0"/>
              <a:t>Developing a Sustainable Spectrum Strategy for America's Future </a:t>
            </a:r>
            <a:r>
              <a:rPr lang="en-US" sz="1400" dirty="0"/>
              <a:t>-2 of 2</a:t>
            </a:r>
            <a:endParaRPr lang="en-US" sz="2000" dirty="0"/>
          </a:p>
        </p:txBody>
      </p:sp>
      <p:sp>
        <p:nvSpPr>
          <p:cNvPr id="3" name="Content Placeholder 2"/>
          <p:cNvSpPr>
            <a:spLocks noGrp="1"/>
          </p:cNvSpPr>
          <p:nvPr>
            <p:ph idx="1"/>
          </p:nvPr>
        </p:nvSpPr>
        <p:spPr>
          <a:xfrm>
            <a:off x="685800" y="1084054"/>
            <a:ext cx="8153400" cy="5391360"/>
          </a:xfrm>
        </p:spPr>
        <p:txBody>
          <a:bodyPr/>
          <a:lstStyle/>
          <a:p>
            <a:pPr lvl="4">
              <a:spcBef>
                <a:spcPts val="0"/>
              </a:spcBef>
              <a:buFont typeface="Arial" panose="020B0604020202020204" pitchFamily="34" charset="0"/>
              <a:buChar char="•"/>
            </a:pPr>
            <a:endParaRPr lang="en-US" sz="1200" dirty="0"/>
          </a:p>
          <a:p>
            <a:pPr lvl="5">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b="1" dirty="0"/>
              <a:t>How can we support this policy? </a:t>
            </a:r>
          </a:p>
          <a:p>
            <a:pPr lvl="1">
              <a:spcBef>
                <a:spcPts val="0"/>
              </a:spcBef>
              <a:buFont typeface="Arial" panose="020B0604020202020204" pitchFamily="34" charset="0"/>
              <a:buChar char="•"/>
            </a:pPr>
            <a:r>
              <a:rPr lang="en-US" sz="1600" dirty="0"/>
              <a:t>From plenary: Members were not seeing it from 802.18, though asked to review later. </a:t>
            </a:r>
          </a:p>
          <a:p>
            <a:pPr lvl="2">
              <a:spcBef>
                <a:spcPts val="0"/>
              </a:spcBef>
              <a:buFont typeface="Arial" panose="020B0604020202020204" pitchFamily="34" charset="0"/>
              <a:buChar char="•"/>
            </a:pPr>
            <a:r>
              <a:rPr lang="en-US" sz="1600" dirty="0"/>
              <a:t>Also, maybe the EC could do a Press Release on some of the topics.</a:t>
            </a:r>
          </a:p>
          <a:p>
            <a:pPr lvl="2">
              <a:spcBef>
                <a:spcPts val="0"/>
              </a:spcBef>
              <a:buFont typeface="Arial" panose="020B0604020202020204" pitchFamily="34" charset="0"/>
              <a:buChar char="•"/>
            </a:pPr>
            <a:endParaRPr lang="en-US" sz="1600" b="1" dirty="0"/>
          </a:p>
          <a:p>
            <a:pPr lvl="1">
              <a:spcBef>
                <a:spcPts val="0"/>
              </a:spcBef>
              <a:buFont typeface="Arial" panose="020B0604020202020204" pitchFamily="34" charset="0"/>
              <a:buChar char="•"/>
            </a:pPr>
            <a:r>
              <a:rPr lang="en-US" sz="1600" b="1" dirty="0"/>
              <a:t>Here is a start of a response leveraging from IEEE SA Spectrum Statement.</a:t>
            </a:r>
            <a:endParaRPr lang="en-US" sz="1600" dirty="0"/>
          </a:p>
          <a:p>
            <a:pPr lvl="1">
              <a:spcBef>
                <a:spcPts val="0"/>
              </a:spcBef>
              <a:buFont typeface="Arial" panose="020B0604020202020204" pitchFamily="34" charset="0"/>
              <a:buChar char="•"/>
            </a:pPr>
            <a:r>
              <a:rPr lang="en-US" sz="1600" dirty="0">
                <a:hlinkClick r:id="rId3"/>
              </a:rPr>
              <a:t>https://mentor.ieee.org/802.18/dcn/18/18-18-0147-00-0000-ieee-802-draft-press-release-supporting-us-spectrum-strategy.docx</a:t>
            </a: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802.18 discussed in some depth and still not seeing anything from 802.18.  </a:t>
            </a:r>
          </a:p>
          <a:p>
            <a:pPr lvl="1">
              <a:spcBef>
                <a:spcPts val="0"/>
              </a:spcBef>
              <a:buFont typeface="Arial" panose="020B0604020202020204" pitchFamily="34" charset="0"/>
              <a:buChar char="•"/>
            </a:pPr>
            <a:r>
              <a:rPr lang="en-US" sz="1600" dirty="0"/>
              <a:t>This is not like a public comment solicitation that .18 would normally respond to. </a:t>
            </a:r>
          </a:p>
          <a:p>
            <a:pPr lvl="1">
              <a:spcBef>
                <a:spcPts val="0"/>
              </a:spcBef>
              <a:buFont typeface="Arial" panose="020B0604020202020204" pitchFamily="34" charset="0"/>
              <a:buChar char="•"/>
            </a:pPr>
            <a:r>
              <a:rPr lang="en-US" sz="1600" dirty="0"/>
              <a:t>Question asked, what value will we add to the process,  as we are not part of the executive branches being asked for input?  We agree there is a critical need.  </a:t>
            </a:r>
          </a:p>
          <a:p>
            <a:pPr lvl="1">
              <a:spcBef>
                <a:spcPts val="0"/>
              </a:spcBef>
              <a:buFont typeface="Arial" panose="020B0604020202020204" pitchFamily="34" charset="0"/>
              <a:buChar char="•"/>
            </a:pPr>
            <a:r>
              <a:rPr lang="en-US" sz="1600" dirty="0"/>
              <a:t>This is something we should keep our eyes on. May not have immediate impact, but could go off the rail some time.</a:t>
            </a:r>
          </a:p>
          <a:p>
            <a:pPr lvl="1">
              <a:spcBef>
                <a:spcPts val="0"/>
              </a:spcBef>
              <a:buFont typeface="Arial" panose="020B0604020202020204" pitchFamily="34" charset="0"/>
              <a:buChar char="•"/>
            </a:pPr>
            <a:r>
              <a:rPr lang="en-US" sz="1600" dirty="0"/>
              <a:t>It does have some connection to the IEEE SA position statement they just released on unlicensed spectrum allocation and management.  Should a response come from IEEE SA or even IEEE USA? </a:t>
            </a:r>
          </a:p>
          <a:p>
            <a:pPr lvl="1">
              <a:spcBef>
                <a:spcPts val="0"/>
              </a:spcBef>
              <a:buFont typeface="Arial" panose="020B0604020202020204" pitchFamily="34" charset="0"/>
              <a:buChar char="•"/>
            </a:pPr>
            <a:r>
              <a:rPr lang="en-US" sz="1600" dirty="0"/>
              <a:t>This could be an opportunity for us to remind people that we need a balance between license and unlicensed spectrum allocation.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31 January 2019</a:t>
            </a:r>
            <a:endParaRPr lang="en-GB" dirty="0"/>
          </a:p>
        </p:txBody>
      </p:sp>
    </p:spTree>
    <p:extLst>
      <p:ext uri="{BB962C8B-B14F-4D97-AF65-F5344CB8AC3E}">
        <p14:creationId xmlns:p14="http://schemas.microsoft.com/office/powerpoint/2010/main" val="3479850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dirty="0"/>
              <a:t>31 January 2019</a:t>
            </a:r>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LeaderCon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31 January 2019</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31 January 2019</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a:t>O’Reily’s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31 January 2019</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6113"/>
          </a:xfrm>
        </p:spPr>
        <p:txBody>
          <a:bodyPr/>
          <a:lstStyle/>
          <a:p>
            <a:r>
              <a:rPr lang="en-US" sz="2400" dirty="0"/>
              <a:t>General Discussion Items </a:t>
            </a:r>
            <a:r>
              <a:rPr lang="en-US" sz="1200" dirty="0"/>
              <a:t>-4c of 6</a:t>
            </a:r>
            <a:endParaRPr lang="en-US" sz="1600" dirty="0"/>
          </a:p>
        </p:txBody>
      </p:sp>
      <p:sp>
        <p:nvSpPr>
          <p:cNvPr id="3" name="Content Placeholder 2"/>
          <p:cNvSpPr>
            <a:spLocks noGrp="1"/>
          </p:cNvSpPr>
          <p:nvPr>
            <p:ph idx="1"/>
          </p:nvPr>
        </p:nvSpPr>
        <p:spPr>
          <a:xfrm>
            <a:off x="685800" y="1066800"/>
            <a:ext cx="8382000" cy="5322266"/>
          </a:xfrm>
        </p:spPr>
        <p:txBody>
          <a:bodyPr/>
          <a:lstStyle/>
          <a:p>
            <a:pPr>
              <a:spcBef>
                <a:spcPts val="0"/>
              </a:spcBef>
              <a:buFont typeface="Arial" panose="020B0604020202020204" pitchFamily="34" charset="0"/>
              <a:buChar char="•"/>
            </a:pPr>
            <a:r>
              <a:rPr lang="en-US" sz="2000" dirty="0"/>
              <a:t>Phase I testing of prototype U-NII-4 devices</a:t>
            </a:r>
            <a:r>
              <a:rPr lang="en-US" sz="1600" dirty="0"/>
              <a:t> </a:t>
            </a:r>
            <a:r>
              <a:rPr lang="en-US" sz="1400" dirty="0"/>
              <a:t>-3 of 3</a:t>
            </a:r>
            <a:endParaRPr lang="en-US" sz="2000" dirty="0"/>
          </a:p>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31 January 2019</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dirty="0"/>
              <a:t>31 January 2019</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31 January 2019</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31 January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dirty="0"/>
              <a:t>31 January 2019</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998020"/>
            <a:ext cx="3875088"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U.S. DoT RFC on V2X Communications</a:t>
            </a:r>
          </a:p>
          <a:p>
            <a:pPr lvl="1">
              <a:buFont typeface="Arial" panose="020B0604020202020204" pitchFamily="34" charset="0"/>
              <a:buChar char="•"/>
            </a:pPr>
            <a:r>
              <a:rPr lang="en-US" altLang="en-US" sz="1400" dirty="0"/>
              <a:t>ACMA consultation 5G &amp; 60GHz band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Comment input for DoT and ACMA.</a:t>
            </a:r>
          </a:p>
          <a:p>
            <a:pPr lvl="1">
              <a:buFont typeface="Arial" panose="020B0604020202020204" pitchFamily="34" charset="0"/>
              <a:buChar char="•"/>
            </a:pPr>
            <a:r>
              <a:rPr lang="en-US" altLang="en-US" sz="1400" dirty="0">
                <a:solidFill>
                  <a:schemeClr val="tx1"/>
                </a:solidFill>
              </a:rPr>
              <a:t>And anything new today</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66799"/>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sz="1400" b="0" dirty="0"/>
          </a:p>
          <a:p>
            <a:pPr>
              <a:spcBef>
                <a:spcPts val="0"/>
              </a:spcBef>
              <a:buFont typeface="Arial" panose="020B0604020202020204" pitchFamily="34" charset="0"/>
              <a:buChar char="•"/>
            </a:pPr>
            <a:r>
              <a:rPr lang="en-US" sz="1400" b="0" dirty="0"/>
              <a:t>U.S. DoT Releases Request for Comment (RFC) on Vehicle-to-Everything (V2X) Communications</a:t>
            </a:r>
          </a:p>
          <a:p>
            <a:pPr lvl="1">
              <a:spcBef>
                <a:spcPts val="0"/>
              </a:spcBef>
              <a:buFont typeface="Arial" panose="020B0604020202020204" pitchFamily="34" charset="0"/>
              <a:buChar char="•"/>
            </a:pPr>
            <a:r>
              <a:rPr lang="en-US" altLang="en-US" sz="1400" b="0" kern="0" dirty="0"/>
              <a:t> Comments due 25 Jan &gt;&gt; 24 Feb.</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ACMA consultation for 5G and 60GHz band.</a:t>
            </a:r>
          </a:p>
          <a:p>
            <a:pPr lvl="1">
              <a:spcBef>
                <a:spcPts val="0"/>
              </a:spcBef>
              <a:buFont typeface="Arial" panose="020B0604020202020204" pitchFamily="34" charset="0"/>
              <a:buChar char="•"/>
            </a:pPr>
            <a:r>
              <a:rPr lang="en-US" altLang="en-US" sz="1400" kern="0" dirty="0"/>
              <a:t>Comments due 22 Feb  </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GB" sz="1400" dirty="0"/>
              <a:t>Japan MIC consultation at 5GHz</a:t>
            </a:r>
            <a:endParaRPr lang="en-US" sz="1400" dirty="0"/>
          </a:p>
          <a:p>
            <a:pPr>
              <a:spcBef>
                <a:spcPts val="0"/>
              </a:spcBef>
              <a:buFont typeface="Arial" panose="020B0604020202020204" pitchFamily="34" charset="0"/>
              <a:buChar char="•"/>
            </a:pPr>
            <a:endParaRPr lang="en-US" altLang="en-US" sz="1400" b="0" kern="0" dirty="0"/>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808037"/>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RR-TAG is in need of a vice-chair and secretary, is there anyone that can help? ________</a:t>
            </a:r>
          </a:p>
          <a:p>
            <a:pPr>
              <a:buFont typeface="Arial" panose="020B0604020202020204" pitchFamily="34" charset="0"/>
              <a:buChar char="•"/>
            </a:pPr>
            <a:r>
              <a:rPr lang="en-US" altLang="en-US" sz="1600" dirty="0"/>
              <a:t> </a:t>
            </a:r>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Hassan</a:t>
            </a:r>
            <a:endParaRPr lang="en-US" altLang="en-US" sz="1600" dirty="0">
              <a:solidFill>
                <a:schemeClr val="bg1">
                  <a:lumMod val="85000"/>
                </a:schemeClr>
              </a:solidFill>
            </a:endParaRPr>
          </a:p>
          <a:p>
            <a:r>
              <a:rPr lang="en-US" altLang="en-US" sz="1600" b="1" dirty="0">
                <a:solidFill>
                  <a:schemeClr val="tx1"/>
                </a:solidFill>
              </a:rPr>
              <a:t>		Seconded by:	</a:t>
            </a:r>
            <a:r>
              <a:rPr lang="en-US" altLang="en-US" sz="1600" dirty="0">
                <a:solidFill>
                  <a:schemeClr val="tx1"/>
                </a:solidFill>
              </a:rPr>
              <a:t>Peter</a:t>
            </a:r>
            <a:endParaRPr lang="en-US" altLang="en-US" sz="1600" dirty="0">
              <a:solidFill>
                <a:schemeClr val="bg1">
                  <a:lumMod val="85000"/>
                </a:schemeClr>
              </a:solidFill>
            </a:endParaRPr>
          </a:p>
          <a:p>
            <a:pPr lvl="1"/>
            <a:r>
              <a:rPr lang="en-US" altLang="en-US" sz="1600" b="1" dirty="0"/>
              <a:t>Discussion?  </a:t>
            </a:r>
          </a:p>
          <a:p>
            <a:pPr lvl="1"/>
            <a:r>
              <a:rPr lang="en-US" altLang="en-US" sz="1600" b="1" dirty="0">
                <a:solidFill>
                  <a:schemeClr val="tx1"/>
                </a:solidFill>
              </a:rPr>
              <a:t>Vote:  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10 January 2018 in document: </a:t>
            </a:r>
            <a:r>
              <a:rPr lang="en-US" altLang="en-US" sz="1600" dirty="0">
                <a:hlinkClick r:id="rId2"/>
              </a:rPr>
              <a:t>https://mentor.ieee.org/802.18/dcn/19/18-19-0004-00-0000-minutes-10jan19-rr-tag-teleconference.docx</a:t>
            </a:r>
            <a:r>
              <a:rPr lang="en-US" altLang="en-US" sz="1600" dirty="0"/>
              <a:t>     </a:t>
            </a:r>
            <a:r>
              <a:rPr lang="en-US" altLang="en-US" sz="1600" b="1" dirty="0"/>
              <a:t>Posted</a:t>
            </a:r>
            <a:r>
              <a:rPr lang="en-US" altLang="en-US" sz="1600" dirty="0"/>
              <a:t>:   </a:t>
            </a:r>
            <a:r>
              <a:rPr lang="en-US" sz="1400" b="0" dirty="0"/>
              <a:t>11-Jan-2019 12:28:36 ET</a:t>
            </a:r>
            <a:endParaRPr lang="en-US" sz="1600" dirty="0"/>
          </a:p>
          <a:p>
            <a:r>
              <a:rPr lang="en-US" altLang="en-US" sz="1600" b="0" dirty="0"/>
              <a:t>	</a:t>
            </a:r>
            <a:r>
              <a:rPr lang="en-US" altLang="en-US" sz="1600" dirty="0">
                <a:solidFill>
                  <a:schemeClr val="tx1"/>
                </a:solidFill>
              </a:rPr>
              <a:t>Moved by:  	Mike </a:t>
            </a:r>
            <a:endParaRPr lang="en-US" altLang="en-US" sz="1600" dirty="0">
              <a:solidFill>
                <a:schemeClr val="bg1">
                  <a:lumMod val="95000"/>
                </a:schemeClr>
              </a:solidFill>
            </a:endParaRPr>
          </a:p>
          <a:p>
            <a:r>
              <a:rPr lang="en-US" altLang="en-US" sz="1600" dirty="0">
                <a:solidFill>
                  <a:schemeClr val="tx1"/>
                </a:solidFill>
              </a:rPr>
              <a:t>	Seconded by:	Hassan</a:t>
            </a:r>
          </a:p>
          <a:p>
            <a:r>
              <a:rPr lang="en-US" altLang="en-US" sz="1600" b="1" dirty="0">
                <a:solidFill>
                  <a:schemeClr val="tx1"/>
                </a:solidFill>
              </a:rPr>
              <a:t>	</a:t>
            </a:r>
            <a:r>
              <a:rPr lang="en-US" altLang="en-US" sz="1600" b="1" dirty="0"/>
              <a:t>Discussion?  </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tx1"/>
                </a:solidFill>
              </a:rPr>
              <a:t>Unanimous consent</a:t>
            </a:r>
            <a:endParaRPr lang="en-US" altLang="en-US"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dirty="0"/>
              <a:t>31 January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808037"/>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To approve the minutes from the IEEE 802.18 ad hoc teleconference 28 January 2018 in document: </a:t>
            </a:r>
            <a:r>
              <a:rPr lang="en-US" altLang="en-US" sz="1600" dirty="0">
                <a:hlinkClick r:id="rId2"/>
              </a:rPr>
              <a:t>https://mentor.ieee.org/802.18/dcn/19/18-19-0011-00-0000-minutes-ad-hoc-28-jan-2019-rr-tag.docx</a:t>
            </a:r>
            <a:r>
              <a:rPr lang="en-US" altLang="en-US" sz="1600" dirty="0"/>
              <a:t>  P</a:t>
            </a:r>
            <a:r>
              <a:rPr lang="en-US" altLang="en-US" sz="1600" b="1" dirty="0"/>
              <a:t>osted</a:t>
            </a:r>
            <a:r>
              <a:rPr lang="en-US" altLang="en-US" sz="1600" dirty="0"/>
              <a:t>: </a:t>
            </a:r>
            <a:r>
              <a:rPr lang="en-US" sz="1600" b="0" dirty="0"/>
              <a:t>30-Jan-2019 12:55:38 ET</a:t>
            </a:r>
            <a:endParaRPr lang="en-US" sz="1600" dirty="0"/>
          </a:p>
          <a:p>
            <a:r>
              <a:rPr lang="en-US" altLang="en-US" sz="1600" b="0" dirty="0"/>
              <a:t>	</a:t>
            </a:r>
            <a:r>
              <a:rPr lang="en-US" altLang="en-US" sz="1600" dirty="0">
                <a:solidFill>
                  <a:schemeClr val="tx1"/>
                </a:solidFill>
              </a:rPr>
              <a:t>Moved by:  	Peter</a:t>
            </a:r>
            <a:endParaRPr lang="en-US" altLang="en-US" sz="1600" dirty="0">
              <a:solidFill>
                <a:schemeClr val="bg1">
                  <a:lumMod val="95000"/>
                </a:schemeClr>
              </a:solidFill>
            </a:endParaRPr>
          </a:p>
          <a:p>
            <a:r>
              <a:rPr lang="en-US" altLang="en-US" sz="1600" dirty="0">
                <a:solidFill>
                  <a:schemeClr val="tx1"/>
                </a:solidFill>
              </a:rPr>
              <a:t>	Seconded by:	Jay</a:t>
            </a:r>
          </a:p>
          <a:p>
            <a:r>
              <a:rPr lang="en-US" altLang="en-US" sz="1600" b="1" dirty="0">
                <a:solidFill>
                  <a:schemeClr val="tx1"/>
                </a:solidFill>
              </a:rPr>
              <a:t>	</a:t>
            </a:r>
            <a:r>
              <a:rPr lang="en-US" altLang="en-US" sz="1600" b="1" dirty="0"/>
              <a:t>Discussion?  </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tx1"/>
                </a:solidFill>
              </a:rPr>
              <a:t>Unanimous consent</a:t>
            </a:r>
            <a:endParaRPr lang="en-US" altLang="en-US" dirty="0">
              <a:solidFill>
                <a:schemeClr val="tx1"/>
              </a:solidFill>
            </a:endParaRPr>
          </a:p>
          <a:p>
            <a:pPr>
              <a:buFont typeface="Arial" panose="020B0604020202020204" pitchFamily="34" charset="0"/>
              <a:buChar char="•"/>
            </a:pPr>
            <a:r>
              <a:rPr lang="en-US" altLang="en-US" sz="1000" dirty="0">
                <a:solidFill>
                  <a:schemeClr val="bg1"/>
                </a:solidFill>
              </a:rPr>
              <a:t>Does anyone have an interest in being the 802.18 Vice-Chair? </a:t>
            </a:r>
          </a:p>
          <a:p>
            <a:pPr lvl="1">
              <a:buFont typeface="Arial" panose="020B0604020202020204" pitchFamily="34" charset="0"/>
              <a:buChar char="•"/>
            </a:pPr>
            <a:r>
              <a:rPr lang="en-US" altLang="en-US" sz="1000" b="1" dirty="0">
                <a:solidFill>
                  <a:schemeClr val="bg1"/>
                </a:solidFill>
              </a:rPr>
              <a:t>Needs to be a member of the IEEE and also the SA, needs a declaration of term commitment and affiliation letters to the EC. </a:t>
            </a:r>
            <a:r>
              <a:rPr lang="en-US" altLang="en-US" sz="1000" dirty="0">
                <a:solidFill>
                  <a:schemeClr val="bg1"/>
                </a:solidFill>
              </a:rPr>
              <a:t>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7</a:t>
            </a:fld>
            <a:endParaRPr lang="en-US" altLang="en-US" sz="1200" b="0" dirty="0"/>
          </a:p>
        </p:txBody>
      </p:sp>
      <p:sp>
        <p:nvSpPr>
          <p:cNvPr id="2" name="Date Placeholder 1"/>
          <p:cNvSpPr>
            <a:spLocks noGrp="1"/>
          </p:cNvSpPr>
          <p:nvPr>
            <p:ph type="dt" idx="15"/>
          </p:nvPr>
        </p:nvSpPr>
        <p:spPr/>
        <p:txBody>
          <a:bodyPr/>
          <a:lstStyle/>
          <a:p>
            <a:r>
              <a:rPr lang="en-US" dirty="0"/>
              <a:t>31 January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news?</a:t>
            </a:r>
            <a:r>
              <a:rPr lang="en-US" altLang="en-US" sz="1800" dirty="0"/>
              <a:t> </a:t>
            </a:r>
            <a:r>
              <a:rPr lang="en-US" altLang="en-US" sz="1800" b="0" dirty="0">
                <a:hlinkClick r:id="rId2"/>
              </a:rPr>
              <a:t>&lt;ojeu&gt;</a:t>
            </a:r>
            <a:r>
              <a:rPr lang="en-US" altLang="en-US" sz="1800" b="0" dirty="0"/>
              <a:t>   </a:t>
            </a:r>
            <a:r>
              <a:rPr lang="en-US" altLang="en-US" sz="1800" b="0" dirty="0">
                <a:hlinkClick r:id="rId3"/>
              </a:rPr>
              <a:t>&lt;HStds&gt;</a:t>
            </a:r>
            <a:r>
              <a:rPr lang="en-US" altLang="en-US" sz="1800" b="0" dirty="0"/>
              <a:t>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reported this week.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#101 – 25-28 Feb 2019, Sophia Antipolis </a:t>
            </a:r>
          </a:p>
          <a:p>
            <a:pPr lvl="1">
              <a:spcBef>
                <a:spcPts val="0"/>
              </a:spcBef>
              <a:buFont typeface="Arial" panose="020B0604020202020204" pitchFamily="34" charset="0"/>
              <a:buChar char="•"/>
            </a:pPr>
            <a:r>
              <a:rPr lang="en-US" sz="1600" dirty="0">
                <a:solidFill>
                  <a:schemeClr val="tx1"/>
                </a:solidFill>
              </a:rPr>
              <a:t>Call: 29 Jan: </a:t>
            </a:r>
            <a:r>
              <a:rPr lang="en-US" sz="1600" dirty="0">
                <a:hlinkClick r:id="rId5"/>
              </a:rPr>
              <a:t>Paused COT in EN 301 893</a:t>
            </a:r>
            <a:endParaRPr lang="en-US" sz="1600" dirty="0"/>
          </a:p>
          <a:p>
            <a:pPr lvl="1">
              <a:spcBef>
                <a:spcPts val="0"/>
              </a:spcBef>
              <a:buFont typeface="Arial" panose="020B0604020202020204" pitchFamily="34" charset="0"/>
              <a:buChar char="•"/>
            </a:pPr>
            <a:r>
              <a:rPr lang="en-US" sz="1600" dirty="0">
                <a:solidFill>
                  <a:schemeClr val="tx1"/>
                </a:solidFill>
              </a:rPr>
              <a:t>Call: 30 Jan: </a:t>
            </a:r>
            <a:r>
              <a:rPr lang="nl-NL" sz="1600" dirty="0">
                <a:hlinkClick r:id="rId6"/>
              </a:rPr>
              <a:t>RX Req. in EN 301 893</a:t>
            </a:r>
            <a:r>
              <a:rPr lang="nl-NL" sz="1600" dirty="0"/>
              <a:t> </a:t>
            </a:r>
          </a:p>
          <a:p>
            <a:pPr lvl="2">
              <a:spcBef>
                <a:spcPts val="0"/>
              </a:spcBef>
              <a:buFont typeface="Arial" panose="020B0604020202020204" pitchFamily="34" charset="0"/>
              <a:buChar char="•"/>
            </a:pPr>
            <a:r>
              <a:rPr lang="nl-NL" sz="1600" dirty="0"/>
              <a:t>Good progress on the Rx Req., see document (19) 000010r1.  The reponses from the consultant all very positive on what has been proposed. Likely what is happening here will go to 5 GHz and 60 GHz.   With all this the EN 301 893 revsion is continuing as planned.</a:t>
            </a:r>
          </a:p>
          <a:p>
            <a:pPr lvl="2">
              <a:spcBef>
                <a:spcPts val="0"/>
              </a:spcBef>
              <a:buFont typeface="Arial" panose="020B0604020202020204" pitchFamily="34" charset="0"/>
              <a:buChar char="•"/>
            </a:pPr>
            <a:r>
              <a:rPr lang="nl-NL" sz="1600" dirty="0"/>
              <a:t>The guide will have to change to accomadate all this. </a:t>
            </a:r>
          </a:p>
          <a:p>
            <a:pPr lvl="1">
              <a:spcBef>
                <a:spcPts val="0"/>
              </a:spcBef>
              <a:buFont typeface="Arial" panose="020B0604020202020204" pitchFamily="34" charset="0"/>
              <a:buChar char="•"/>
            </a:pPr>
            <a:r>
              <a:rPr lang="nl-NL" sz="1600" dirty="0"/>
              <a:t>Call: 01 Feb: </a:t>
            </a:r>
            <a:r>
              <a:rPr lang="nl-NL" sz="1600" dirty="0">
                <a:hlinkClick r:id="rId7"/>
              </a:rPr>
              <a:t>5.8 GHz in EN 301 893</a:t>
            </a:r>
            <a:endParaRPr lang="nl-NL" sz="1600" dirty="0"/>
          </a:p>
          <a:p>
            <a:pPr lvl="2">
              <a:spcBef>
                <a:spcPts val="0"/>
              </a:spcBef>
              <a:buFont typeface="Arial" panose="020B0604020202020204" pitchFamily="34" charset="0"/>
              <a:buChar char="•"/>
            </a:pPr>
            <a:r>
              <a:rPr lang="nl-NL" sz="1400" dirty="0"/>
              <a:t> </a:t>
            </a: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8"/>
              </a:rPr>
              <a:t>&lt;TG-11&gt;</a:t>
            </a:r>
            <a:r>
              <a:rPr lang="en-US" altLang="en-US" sz="1800" b="0" dirty="0"/>
              <a:t>  </a:t>
            </a:r>
            <a:r>
              <a:rPr lang="en-US" sz="1800" dirty="0">
                <a:solidFill>
                  <a:schemeClr val="tx1"/>
                </a:solidFill>
              </a:rPr>
              <a:t>next meeting # 55 - 08-11 Apr 2019, Sophia Antipolis</a:t>
            </a:r>
          </a:p>
          <a:p>
            <a:pPr lvl="1">
              <a:spcBef>
                <a:spcPts val="0"/>
              </a:spcBef>
              <a:buFont typeface="Arial" panose="020B0604020202020204" pitchFamily="34" charset="0"/>
              <a:buChar char="•"/>
            </a:pPr>
            <a:r>
              <a:rPr lang="en-US" sz="1600" dirty="0">
                <a:solidFill>
                  <a:schemeClr val="tx1"/>
                </a:solidFill>
              </a:rPr>
              <a:t>Nothing reported this week.  </a:t>
            </a:r>
          </a:p>
          <a:p>
            <a:pPr>
              <a:spcBef>
                <a:spcPts val="0"/>
              </a:spcBef>
              <a:buFont typeface="Arial" panose="020B0604020202020204" pitchFamily="34" charset="0"/>
              <a:buChar char="•"/>
            </a:pPr>
            <a:endParaRPr lang="en-US" sz="2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9"/>
              </a:rPr>
              <a:t>&lt;TG-UWB&gt;</a:t>
            </a:r>
            <a:r>
              <a:rPr lang="en-US" sz="1800" b="0" dirty="0">
                <a:solidFill>
                  <a:schemeClr val="tx1"/>
                </a:solidFill>
              </a:rPr>
              <a:t>  </a:t>
            </a:r>
            <a:r>
              <a:rPr lang="en-US" sz="1800" dirty="0">
                <a:solidFill>
                  <a:schemeClr val="tx1"/>
                </a:solidFill>
              </a:rPr>
              <a:t>next call # 47-bis – 01 Feb 2019 </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reported this week.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31 January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a:t>
            </a:r>
            <a:r>
              <a:rPr lang="en-US" altLang="en-US" sz="1800" b="0" dirty="0">
                <a:hlinkClick r:id="rId2"/>
              </a:rPr>
              <a:t>&lt;SE45&gt;</a:t>
            </a:r>
            <a:r>
              <a:rPr lang="en-US" altLang="en-US" sz="1800" b="0" dirty="0"/>
              <a:t> </a:t>
            </a:r>
            <a:r>
              <a:rPr lang="en-US" altLang="en-US" sz="1600" b="0" dirty="0"/>
              <a:t> </a:t>
            </a:r>
            <a:r>
              <a:rPr lang="en-US" sz="1600" dirty="0"/>
              <a:t>f2f  #7 in ECO, Copenhagen, 24 - 25 April 2019</a:t>
            </a:r>
          </a:p>
          <a:p>
            <a:pPr lvl="1">
              <a:buFont typeface="Arial" panose="020B0604020202020204" pitchFamily="34" charset="0"/>
              <a:buChar char="•"/>
            </a:pPr>
            <a:r>
              <a:rPr lang="en-US" sz="1800" dirty="0">
                <a:solidFill>
                  <a:schemeClr val="tx1"/>
                </a:solidFill>
              </a:rPr>
              <a:t>Public consultation on report is out, due 10 April. </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endParaRPr lang="en-US" sz="1600" dirty="0"/>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3"/>
              </a:rPr>
              <a:t>&lt;FM57&gt;</a:t>
            </a:r>
            <a:r>
              <a:rPr lang="en-US" altLang="en-US" sz="1800" b="0" dirty="0"/>
              <a:t> </a:t>
            </a:r>
            <a:r>
              <a:rPr lang="en-US" altLang="en-US" sz="1600" b="0" dirty="0"/>
              <a:t> </a:t>
            </a:r>
            <a:r>
              <a:rPr lang="en-US" sz="1600" dirty="0"/>
              <a:t>web meetings  28 Jan., 11 Feb. 2019;  #5  -  26 Apr 19 </a:t>
            </a:r>
          </a:p>
          <a:p>
            <a:pPr lvl="1">
              <a:buFont typeface="Arial" panose="020B0604020202020204" pitchFamily="34" charset="0"/>
              <a:buChar char="•"/>
            </a:pPr>
            <a:r>
              <a:rPr lang="en-US" sz="1800" dirty="0">
                <a:solidFill>
                  <a:schemeClr val="tx1"/>
                </a:solidFill>
              </a:rPr>
              <a:t>28 Jan: RLAN/FS study with inputs from Germany, Chairman and multi-company.  Will use Germany’s input as the base. </a:t>
            </a:r>
          </a:p>
          <a:p>
            <a:pPr marL="457200" lvl="1"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31 January 2019</a:t>
            </a:r>
            <a:endParaRPr lang="en-GB" dirty="0"/>
          </a:p>
        </p:txBody>
      </p:sp>
    </p:spTree>
    <p:extLst>
      <p:ext uri="{BB962C8B-B14F-4D97-AF65-F5344CB8AC3E}">
        <p14:creationId xmlns:p14="http://schemas.microsoft.com/office/powerpoint/2010/main" val="209952402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32343</TotalTime>
  <Words>4939</Words>
  <Application>Microsoft Office PowerPoint</Application>
  <PresentationFormat>On-screen Show (4:3)</PresentationFormat>
  <Paragraphs>583</Paragraphs>
  <Slides>35</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35</vt:i4>
      </vt:variant>
    </vt:vector>
  </HeadingPairs>
  <TitlesOfParts>
    <vt:vector size="44"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Administrative – Motions and more</vt:lpstr>
      <vt:lpstr>EU items to share -1</vt:lpstr>
      <vt:lpstr>EU items to share -2 </vt:lpstr>
      <vt:lpstr>U.S. DoT Releases RFC on V2X Communications -1 of 2</vt:lpstr>
      <vt:lpstr>U.S. DoT Releases RFC on V2X Communications -2 of 2</vt:lpstr>
      <vt:lpstr>U.S. DoT RFC on V2X Ad Hoc -1 of 2</vt:lpstr>
      <vt:lpstr>U.S. DoT RFC on V2X Ad Hoc and today -2 of 2</vt:lpstr>
      <vt:lpstr>U.S. DoT RFC on V2X Comments -</vt:lpstr>
      <vt:lpstr>Motion – DoT RFC on V2X</vt:lpstr>
      <vt:lpstr>EC Draft Law on Vehicle Communications</vt:lpstr>
      <vt:lpstr>ACMA - Proposed updates to class licensing arrangements supporting 5G and other technology innovations -1 of 2 </vt:lpstr>
      <vt:lpstr>ACMA - Proposed updates to class licensing arrangements supporting 5G and other technology innovations -2 of 2 </vt:lpstr>
      <vt:lpstr>Motion – ACMA Consultation</vt:lpstr>
      <vt:lpstr>General Discussion Items</vt:lpstr>
      <vt:lpstr>Actions Required</vt:lpstr>
      <vt:lpstr>Any Other Business</vt:lpstr>
      <vt:lpstr>Adjourn</vt:lpstr>
      <vt:lpstr>PowerPoint Presentation</vt:lpstr>
      <vt:lpstr>5GAA Waiver to Allow ITS C-V2X - reference</vt:lpstr>
      <vt:lpstr>5GAA Waiver to Allow ITS C-V2X  -1 of 2</vt:lpstr>
      <vt:lpstr>5GAA Waiver to Allow ITS C-V2X -2 of 3</vt:lpstr>
      <vt:lpstr>PowerPoint Presentation</vt:lpstr>
      <vt:lpstr>Presidential Memorandum on  Developing a Sustainable Spectrum Strategy for America's Future -2 of 2</vt:lpstr>
      <vt:lpstr>General Discussion Items -4</vt:lpstr>
      <vt:lpstr>General Discussion Items -4a of 6</vt:lpstr>
      <vt:lpstr>General Discussion Items -4b of 6</vt:lpstr>
      <vt:lpstr>General Discussion Items -4c of 6</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1160</cp:revision>
  <cp:lastPrinted>1601-01-01T00:00:00Z</cp:lastPrinted>
  <dcterms:created xsi:type="dcterms:W3CDTF">2016-03-03T14:54:45Z</dcterms:created>
  <dcterms:modified xsi:type="dcterms:W3CDTF">2019-02-01T16:00:13Z</dcterms:modified>
</cp:coreProperties>
</file>