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41" r:id="rId3"/>
    <p:sldId id="329" r:id="rId4"/>
    <p:sldId id="330" r:id="rId5"/>
    <p:sldId id="516" r:id="rId6"/>
    <p:sldId id="559" r:id="rId7"/>
    <p:sldId id="331" r:id="rId8"/>
    <p:sldId id="517" r:id="rId9"/>
    <p:sldId id="486" r:id="rId10"/>
    <p:sldId id="533" r:id="rId11"/>
    <p:sldId id="537" r:id="rId12"/>
    <p:sldId id="538" r:id="rId13"/>
    <p:sldId id="560" r:id="rId14"/>
    <p:sldId id="540" r:id="rId15"/>
    <p:sldId id="556" r:id="rId16"/>
    <p:sldId id="528" r:id="rId17"/>
    <p:sldId id="530" r:id="rId18"/>
    <p:sldId id="532" r:id="rId19"/>
    <p:sldId id="558" r:id="rId20"/>
    <p:sldId id="535" r:id="rId21"/>
    <p:sldId id="524" r:id="rId22"/>
    <p:sldId id="498" r:id="rId23"/>
    <p:sldId id="402" r:id="rId24"/>
    <p:sldId id="403" r:id="rId25"/>
    <p:sldId id="531" r:id="rId26"/>
    <p:sldId id="525" r:id="rId27"/>
    <p:sldId id="529" r:id="rId28"/>
    <p:sldId id="513" r:id="rId29"/>
    <p:sldId id="527" r:id="rId30"/>
    <p:sldId id="477" r:id="rId31"/>
    <p:sldId id="509" r:id="rId32"/>
    <p:sldId id="523" r:id="rId33"/>
    <p:sldId id="514" r:id="rId34"/>
    <p:sldId id="429" r:id="rId35"/>
    <p:sldId id="399"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116" d="100"/>
          <a:sy n="116" d="100"/>
        </p:scale>
        <p:origin x="420"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31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0-0000-usdot-v2x-communciations-rfc-ieee-802-comment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9/18-_____-00_____-00-0000-_________c-ieee-802-comments.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soumu.go.jp/menu_news/s-news/02kiban12_04000238.html"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04-00-0000-minutes-10ja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9/18-19-0011-00-0000-minutes-ad-hoc-28-jan-2019-rr-tag.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79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0" TargetMode="External"/><Relationship Id="rId5" Type="http://schemas.openxmlformats.org/officeDocument/2006/relationships/hyperlink" Target="http://portal.etsi.org/webapp/MeetingCalendar/MeetingDetails.asp?m_id=35801"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729&amp;SubTB=72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31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31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8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Unofficial extension to 24 Feb 19. </a:t>
            </a:r>
          </a:p>
          <a:p>
            <a:pPr lvl="1">
              <a:spcBef>
                <a:spcPts val="0"/>
              </a:spcBef>
              <a:buFont typeface="Arial" panose="020B0604020202020204" pitchFamily="34" charset="0"/>
              <a:buChar char="•"/>
            </a:pPr>
            <a:r>
              <a:rPr lang="en-US" sz="1200" b="0" dirty="0">
                <a:hlinkClick r:id="rId2"/>
              </a:rPr>
              <a:t>https://www.federalregister.gov/documents/2018/12/26/2018-27785/notice-of-request-for-comments-v2x-communications?utm_campaign=subscription%20mailing%20list&amp;utm_source=federalregister.gov&amp;utm_medium=email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endParaRPr lang="en-US" sz="1600" u="sng" dirty="0">
              <a:hlinkClick r:id="rId3"/>
            </a:endParaRP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r>
              <a:rPr lang="en-US" sz="1600" dirty="0"/>
              <a:t>There are several comments filed already and nothing obviously new on the site for an extension.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https://mentor.ieee.org/802.18/dcn/19/18-19-0008-00-0000-usdot-v2x-communciations-rfc-ieee-802-comments.docx</a:t>
            </a:r>
            <a:r>
              <a:rPr lang="en-US" altLang="en-US" sz="1600" dirty="0">
                <a:solidFill>
                  <a:schemeClr val="tx1"/>
                </a:solidFill>
              </a:rPr>
              <a:t>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To meet 24 Feb 19, need to approve by teleconference on 14 Feb 19.  </a:t>
            </a:r>
          </a:p>
          <a:p>
            <a:pPr lvl="1">
              <a:spcBef>
                <a:spcPts val="0"/>
              </a:spcBef>
              <a:buFont typeface="Arial" panose="020B0604020202020204" pitchFamily="34" charset="0"/>
              <a:buChar char="•"/>
            </a:pPr>
            <a:r>
              <a:rPr lang="en-US" altLang="en-US" sz="1800" dirty="0">
                <a:solidFill>
                  <a:schemeClr val="tx1"/>
                </a:solidFill>
              </a:rPr>
              <a:t>We have 2 teleconferences to finish,  07 Feb and 14 Feb. </a:t>
            </a:r>
          </a:p>
          <a:p>
            <a:pPr lvl="1">
              <a:spcBef>
                <a:spcPts val="0"/>
              </a:spcBef>
              <a:buFont typeface="Arial" panose="020B0604020202020204" pitchFamily="34" charset="0"/>
              <a:buChar char="•"/>
            </a:pPr>
            <a:r>
              <a:rPr lang="en-US" altLang="en-US" sz="1800" dirty="0">
                <a:solidFill>
                  <a:schemeClr val="tx1"/>
                </a:solidFill>
              </a:rPr>
              <a:t>Do we need more Ad Hoc s, 05 Feb and 11, 12 or 13 Feb.?</a:t>
            </a:r>
          </a:p>
          <a:p>
            <a:pPr>
              <a:spcBef>
                <a:spcPts val="0"/>
              </a:spcBef>
              <a:buFont typeface="Arial" panose="020B0604020202020204" pitchFamily="34" charset="0"/>
              <a:buChar char="•"/>
            </a:pPr>
            <a:endParaRPr lang="en-US" altLang="en-US" sz="2000" dirty="0">
              <a:solidFill>
                <a:schemeClr val="tx1"/>
              </a:solidFill>
            </a:endParaRPr>
          </a:p>
          <a:p>
            <a:pPr marL="0" indent="0">
              <a:spcBef>
                <a:spcPts val="0"/>
              </a:spcBef>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Ad Hoc </a:t>
            </a:r>
            <a:r>
              <a:rPr lang="en-US" sz="1400" dirty="0"/>
              <a:t>-1 of 2</a:t>
            </a:r>
            <a:endParaRPr lang="en-US" sz="2400" dirty="0"/>
          </a:p>
        </p:txBody>
      </p:sp>
      <p:sp>
        <p:nvSpPr>
          <p:cNvPr id="3" name="Content Placeholder 2"/>
          <p:cNvSpPr>
            <a:spLocks noGrp="1"/>
          </p:cNvSpPr>
          <p:nvPr>
            <p:ph idx="1"/>
          </p:nvPr>
        </p:nvSpPr>
        <p:spPr>
          <a:xfrm>
            <a:off x="698889" y="1371600"/>
            <a:ext cx="8150031" cy="4743676"/>
          </a:xfrm>
        </p:spPr>
        <p:txBody>
          <a:bodyPr/>
          <a:lstStyle/>
          <a:p>
            <a:pPr marL="365760" indent="-365760">
              <a:spcBef>
                <a:spcPts val="0"/>
              </a:spcBef>
              <a:buFont typeface="Arial" panose="020B0604020202020204" pitchFamily="34" charset="0"/>
              <a:buChar char="•"/>
            </a:pPr>
            <a:r>
              <a:rPr lang="en-US" sz="1800" dirty="0"/>
              <a:t>A main point can be discerned from the questions, who owns/operates V2X over time? </a:t>
            </a:r>
          </a:p>
          <a:p>
            <a:pPr marL="765810" lvl="1" indent="-365760">
              <a:spcBef>
                <a:spcPts val="0"/>
              </a:spcBef>
              <a:buFont typeface="Arial" panose="020B0604020202020204" pitchFamily="34" charset="0"/>
              <a:buChar char="•"/>
            </a:pPr>
            <a:r>
              <a:rPr lang="en-US" sz="1400" dirty="0"/>
              <a:t>For example, what about the meta data considering security and privacy (and ownership) of this meta data? And how is it dependent on who is gathering and using it?  </a:t>
            </a:r>
          </a:p>
          <a:p>
            <a:pPr marL="765810" lvl="1" indent="-365760">
              <a:spcBef>
                <a:spcPts val="0"/>
              </a:spcBef>
              <a:buFont typeface="Arial" panose="020B0604020202020204" pitchFamily="34" charset="0"/>
              <a:buChar char="•"/>
            </a:pPr>
            <a:r>
              <a:rPr lang="en-US" sz="1600" dirty="0"/>
              <a:t>Private or government, and then what is the data used for overall? </a:t>
            </a:r>
          </a:p>
          <a:p>
            <a:pPr marL="365760" indent="-365760">
              <a:spcBef>
                <a:spcPts val="0"/>
              </a:spcBef>
              <a:buFont typeface="Arial" panose="020B0604020202020204" pitchFamily="34" charset="0"/>
              <a:buChar char="•"/>
            </a:pPr>
            <a:r>
              <a:rPr lang="en-US" sz="1800" dirty="0"/>
              <a:t>This point goes beyond the 9 questions, summarized to 2 sub-points: </a:t>
            </a:r>
          </a:p>
          <a:p>
            <a:pPr marL="765810" lvl="1" indent="-365760">
              <a:spcBef>
                <a:spcPts val="0"/>
              </a:spcBef>
              <a:buFont typeface="Arial" panose="020B0604020202020204" pitchFamily="34" charset="0"/>
              <a:buChar char="•"/>
            </a:pPr>
            <a:r>
              <a:rPr lang="en-US" sz="1600" dirty="0"/>
              <a:t>A - How will the meta data be dealt with over time? </a:t>
            </a:r>
          </a:p>
          <a:p>
            <a:pPr marL="765810" lvl="1" indent="-365760">
              <a:spcBef>
                <a:spcPts val="0"/>
              </a:spcBef>
              <a:buFont typeface="Arial" panose="020B0604020202020204" pitchFamily="34" charset="0"/>
              <a:buChar char="•"/>
            </a:pPr>
            <a:r>
              <a:rPr lang="en-US" sz="1600" dirty="0"/>
              <a:t>B - Ownership of the infrastructure and how will that all work? </a:t>
            </a:r>
          </a:p>
          <a:p>
            <a:pPr marL="765810" lvl="1" indent="-365760">
              <a:spcBef>
                <a:spcPts val="0"/>
              </a:spcBef>
              <a:buFont typeface="Arial" panose="020B0604020202020204" pitchFamily="34" charset="0"/>
              <a:buChar char="•"/>
            </a:pPr>
            <a:r>
              <a:rPr lang="en-US" sz="1600" dirty="0"/>
              <a:t>IEEE 802 is concerned with more than just the radios. </a:t>
            </a:r>
          </a:p>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altLang="en-US" sz="1800" dirty="0">
                <a:solidFill>
                  <a:schemeClr val="tx1"/>
                </a:solidFill>
              </a:rPr>
              <a:t>DoT may not know what else should be considered with today’s changing environment, beyond the current direction they have been heading. </a:t>
            </a:r>
          </a:p>
          <a:p>
            <a:pPr marL="365760" indent="-365760">
              <a:spcBef>
                <a:spcPts val="0"/>
              </a:spcBef>
              <a:buFont typeface="Arial" panose="020B0604020202020204" pitchFamily="34" charset="0"/>
              <a:buChar char="•"/>
            </a:pPr>
            <a:r>
              <a:rPr lang="en-US" altLang="en-US" sz="1800" dirty="0">
                <a:solidFill>
                  <a:schemeClr val="tx1"/>
                </a:solidFill>
              </a:rPr>
              <a:t>Is there a question on who owns/operates the roadside infrastructure over time? (Related to above.)  </a:t>
            </a:r>
          </a:p>
          <a:p>
            <a:pPr marL="765810" lvl="1" indent="-365760">
              <a:spcBef>
                <a:spcPts val="0"/>
              </a:spcBef>
              <a:buFont typeface="Arial" panose="020B0604020202020204" pitchFamily="34" charset="0"/>
              <a:buChar char="•"/>
            </a:pPr>
            <a:r>
              <a:rPr lang="en-US" altLang="en-US" sz="1600" dirty="0">
                <a:solidFill>
                  <a:schemeClr val="tx1"/>
                </a:solidFill>
              </a:rPr>
              <a:t>Though could DoT purchase this infrastructure as an option no matter what or who’s technology is?  </a:t>
            </a:r>
          </a:p>
          <a:p>
            <a:pPr marL="2080260" lvl="4" indent="-365760">
              <a:spcBef>
                <a:spcPts val="0"/>
              </a:spcBef>
              <a:buFont typeface="Arial" panose="020B0604020202020204" pitchFamily="34" charset="0"/>
              <a:buChar char="•"/>
            </a:pPr>
            <a:endParaRPr lang="en-US" altLang="en-US" sz="1200" dirty="0">
              <a:solidFill>
                <a:schemeClr val="tx1"/>
              </a:solidFill>
            </a:endParaRPr>
          </a:p>
          <a:p>
            <a:pPr marL="365760" indent="-365760">
              <a:spcBef>
                <a:spcPts val="0"/>
              </a:spcBef>
              <a:buFont typeface="Arial" panose="020B0604020202020204" pitchFamily="34" charset="0"/>
              <a:buChar char="•"/>
            </a:pPr>
            <a:r>
              <a:rPr lang="en-US" altLang="en-US" sz="1800" dirty="0">
                <a:solidFill>
                  <a:schemeClr val="tx1"/>
                </a:solidFill>
              </a:rPr>
              <a:t>If a new technology does comes into play, then where does the telcom operator come in? </a:t>
            </a:r>
          </a:p>
          <a:p>
            <a:pPr marL="365760" indent="-365760">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4994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Ad Hoc </a:t>
            </a:r>
            <a:r>
              <a:rPr lang="en-US" sz="1400" dirty="0"/>
              <a:t>-2 of 2</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For IEEE 802 response, the 11p to 11bd migration  is important to bring the DoT up to date on this evolution.   Q#2 is a prime question for this. </a:t>
            </a:r>
          </a:p>
          <a:p>
            <a:pPr marL="765810" lvl="1" indent="-365760">
              <a:spcBef>
                <a:spcPts val="0"/>
              </a:spcBef>
              <a:buFont typeface="Arial" panose="020B0604020202020204" pitchFamily="34" charset="0"/>
              <a:buChar char="•"/>
            </a:pPr>
            <a:r>
              <a:rPr lang="en-US" altLang="en-US" sz="1800" dirty="0">
                <a:solidFill>
                  <a:schemeClr val="tx1"/>
                </a:solidFill>
              </a:rPr>
              <a:t>We can bring some in from the 5GAA waiver also.</a:t>
            </a:r>
          </a:p>
          <a:p>
            <a:pPr marL="365760" indent="-365760">
              <a:spcBef>
                <a:spcPts val="0"/>
              </a:spcBef>
              <a:buFont typeface="Arial" panose="020B0604020202020204" pitchFamily="34" charset="0"/>
              <a:buChar char="•"/>
            </a:pPr>
            <a:r>
              <a:rPr lang="en-US" altLang="en-US" sz="1800" dirty="0">
                <a:solidFill>
                  <a:schemeClr val="tx1"/>
                </a:solidFill>
              </a:rPr>
              <a:t>Running through 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will wait till #2 is done</a:t>
            </a:r>
          </a:p>
          <a:p>
            <a:pPr marL="685800" lvl="1">
              <a:spcBef>
                <a:spcPts val="0"/>
              </a:spcBef>
              <a:buFont typeface="Arial" panose="020B0604020202020204" pitchFamily="34" charset="0"/>
              <a:buChar char="•"/>
            </a:pPr>
            <a:r>
              <a:rPr lang="en-US" altLang="en-US" sz="1600" dirty="0"/>
              <a:t>#4 – This is prime for 11bd</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a:t>
            </a:r>
          </a:p>
          <a:p>
            <a:pPr marL="685800"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Some of the questions may end up not answered we will see.  </a:t>
            </a:r>
          </a:p>
          <a:p>
            <a:pPr>
              <a:spcBef>
                <a:spcPts val="0"/>
              </a:spcBef>
              <a:buFont typeface="Arial" panose="020B0604020202020204" pitchFamily="34" charset="0"/>
              <a:buChar char="•"/>
            </a:pPr>
            <a:r>
              <a:rPr lang="en-US" altLang="en-US" sz="1800" dirty="0"/>
              <a:t>May have further input Thursday on questions to focus on.    </a:t>
            </a:r>
          </a:p>
          <a:p>
            <a:pPr>
              <a:spcBef>
                <a:spcPts val="0"/>
              </a:spcBef>
              <a:buFont typeface="Arial" panose="020B0604020202020204" pitchFamily="34" charset="0"/>
              <a:buChar char="•"/>
            </a:pPr>
            <a:r>
              <a:rPr lang="en-US" altLang="en-US" sz="1800" dirty="0"/>
              <a:t>As brought up before, we could consider input from the 802.11 co-ex standing committee.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Comments </a:t>
            </a:r>
            <a:r>
              <a:rPr lang="en-US" sz="1400" dirty="0"/>
              <a:t>-</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r>
              <a:rPr lang="en-US" altLang="en-US" sz="1800" dirty="0">
                <a:solidFill>
                  <a:schemeClr val="tx1"/>
                </a:solidFill>
              </a:rPr>
              <a:t> </a:t>
            </a: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00</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sz="1600" b="0" strike="sngStrike" kern="0" dirty="0">
                <a:highlight>
                  <a:srgbClr val="FFFF00"/>
                </a:highlight>
              </a:rPr>
              <a:t>25 January </a:t>
            </a:r>
            <a:r>
              <a:rPr lang="en-US" altLang="en-US" sz="1600" kern="0" dirty="0">
                <a:solidFill>
                  <a:schemeClr val="tx1"/>
                </a:solidFill>
                <a:highlight>
                  <a:srgbClr val="FFFF00"/>
                </a:highlight>
              </a:rPr>
              <a:t>24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lvl="1"/>
            <a:endParaRPr lang="en-US" altLang="en-US" b="1" kern="0" dirty="0">
              <a:solidFill>
                <a:schemeClr val="tx1"/>
              </a:solidFill>
            </a:endParaRP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90651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For reference: </a:t>
            </a:r>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Some members are working on comments.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on 14 Feb 19.  </a:t>
            </a:r>
          </a:p>
          <a:p>
            <a:pPr lvl="1">
              <a:spcBef>
                <a:spcPts val="0"/>
              </a:spcBef>
              <a:buFont typeface="Arial" panose="020B0604020202020204" pitchFamily="34" charset="0"/>
              <a:buChar char="•"/>
            </a:pPr>
            <a:r>
              <a:rPr lang="en-US" altLang="en-US" sz="1800" dirty="0">
                <a:solidFill>
                  <a:schemeClr val="tx1"/>
                </a:solidFill>
              </a:rPr>
              <a:t>We have 2 teleconferences to finish,  07 Feb and 14 Feb. </a:t>
            </a:r>
          </a:p>
          <a:p>
            <a:pPr lvl="1">
              <a:buFont typeface="Arial" panose="020B0604020202020204" pitchFamily="34" charset="0"/>
              <a:buChar char="•"/>
            </a:pPr>
            <a:r>
              <a:rPr lang="en-US" altLang="en-US" sz="1800" dirty="0">
                <a:solidFill>
                  <a:schemeClr val="tx1"/>
                </a:solidFill>
              </a:rPr>
              <a:t>Do we need more Ad Hoc s, 05 Feb and 11, 12 or 13 Feb.?</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https://mentor.ieee.org/802.18/dcn/19/18-_____-00_____-</a:t>
            </a:r>
            <a:r>
              <a:rPr lang="en-US" altLang="en-US" sz="1600" b="0" dirty="0">
                <a:solidFill>
                  <a:schemeClr val="tx1"/>
                </a:solidFill>
                <a:highlight>
                  <a:srgbClr val="FFFF00"/>
                </a:highlight>
                <a:hlinkClick r:id="rId2"/>
              </a:rPr>
              <a:t>00</a:t>
            </a:r>
            <a:r>
              <a:rPr lang="en-US" altLang="en-US" sz="1600" b="0" dirty="0">
                <a:solidFill>
                  <a:schemeClr val="tx1"/>
                </a:solidFill>
                <a:hlinkClick r:id="rId2"/>
              </a:rPr>
              <a:t>-0000-_________c-ieee-802-comments.docx</a:t>
            </a:r>
            <a:r>
              <a:rPr lang="en-US" altLang="en-US" sz="1600" b="0" dirty="0">
                <a:solidFill>
                  <a:schemeClr val="tx1"/>
                </a:solidFill>
              </a:rPr>
              <a:t> </a:t>
            </a:r>
            <a:r>
              <a:rPr lang="en-US" sz="1600" b="0" kern="0" dirty="0"/>
              <a:t>to </a:t>
            </a:r>
            <a:r>
              <a:rPr lang="en-US" sz="1600" b="0" dirty="0"/>
              <a:t>IFC 45/2018 Class licensing updates </a:t>
            </a:r>
            <a:r>
              <a:rPr lang="en-US" sz="1600" b="0" kern="0" dirty="0"/>
              <a:t>. With the chair of 802.18 to have editorial privileges and send to the EC for review/approval and submission to the FCC on or before 21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 </a:t>
            </a:r>
            <a:r>
              <a:rPr lang="en-US" altLang="en-US" sz="1000" dirty="0">
                <a:solidFill>
                  <a:schemeClr val="tx1"/>
                </a:solidFill>
              </a:rPr>
              <a:t>(11jan19)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31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9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2000" dirty="0"/>
              <a:t>Japan MIC has recently started a consultation on its report related to the high efficiency wireless LAN, including the possibility of opening channel 144 for unlicensed  operation.</a:t>
            </a:r>
          </a:p>
          <a:p>
            <a:pPr lvl="1">
              <a:buFont typeface="Arial" panose="020B0604020202020204" pitchFamily="34" charset="0"/>
              <a:buChar char="•"/>
            </a:pPr>
            <a:r>
              <a:rPr lang="en-US" sz="1800" dirty="0"/>
              <a:t>For details, please refer to: </a:t>
            </a:r>
            <a:r>
              <a:rPr lang="en-US" sz="1800" u="sng" dirty="0">
                <a:hlinkClick r:id="rId2"/>
              </a:rPr>
              <a:t>http://www.soumu.go.jp/menu_news/s-news/02kiban12_04000238.html</a:t>
            </a:r>
            <a:endParaRPr lang="en-US" sz="1800" dirty="0"/>
          </a:p>
          <a:p>
            <a:pPr lvl="1">
              <a:buFont typeface="Arial" panose="020B0604020202020204" pitchFamily="34" charset="0"/>
              <a:buChar char="•"/>
            </a:pPr>
            <a:r>
              <a:rPr lang="en-US" sz="1800" dirty="0"/>
              <a:t>The comment submission deadline is February 21, 2019.</a:t>
            </a:r>
          </a:p>
          <a:p>
            <a:pPr lvl="1">
              <a:buFont typeface="Arial" panose="020B0604020202020204" pitchFamily="34" charset="0"/>
              <a:buChar char="•"/>
            </a:pPr>
            <a:r>
              <a:rPr lang="en-US" sz="1800" dirty="0"/>
              <a:t>The major changes proposed other than adding channel 144 are as follows: </a:t>
            </a:r>
          </a:p>
          <a:p>
            <a:pPr lvl="1">
              <a:buFont typeface="Arial" panose="020B0604020202020204" pitchFamily="34" charset="0"/>
              <a:buChar char="•"/>
            </a:pPr>
            <a:r>
              <a:rPr lang="en-US" sz="1800" dirty="0"/>
              <a:t>The occupancy channel widths will be broadened to support 802.11ax's 20/40/80/160/80+80 MHz channel systems in 5 GHz and 40 MHz channel system in 2.4 GHz. </a:t>
            </a:r>
          </a:p>
          <a:p>
            <a:pPr lvl="1">
              <a:buFont typeface="Arial" panose="020B0604020202020204" pitchFamily="34" charset="0"/>
              <a:buChar char="•"/>
            </a:pPr>
            <a:r>
              <a:rPr lang="en-US" sz="1800" dirty="0"/>
              <a:t>The 4 </a:t>
            </a:r>
            <a:r>
              <a:rPr lang="en-US" sz="1800" dirty="0" err="1"/>
              <a:t>ms</a:t>
            </a:r>
            <a:r>
              <a:rPr lang="en-US" sz="1800" dirty="0"/>
              <a:t> second rule in 5 GHz band will be extended to 8 </a:t>
            </a:r>
            <a:r>
              <a:rPr lang="en-US" sz="1800" dirty="0" err="1"/>
              <a:t>ms.</a:t>
            </a:r>
            <a:r>
              <a:rPr lang="en-US" sz="1800" dirty="0"/>
              <a:t> </a:t>
            </a:r>
          </a:p>
          <a:p>
            <a:pPr lvl="1">
              <a:buFont typeface="Arial" panose="020B0604020202020204" pitchFamily="34" charset="0"/>
              <a:buChar char="•"/>
            </a:pPr>
            <a:r>
              <a:rPr lang="en-US" sz="1800" dirty="0"/>
              <a:t>The 5.3 GHz DFS test is revised.  Note: There is a possibility of relaxing the radar patterns described in the report. </a:t>
            </a:r>
          </a:p>
          <a:p>
            <a:pPr lvl="1">
              <a:buFont typeface="Arial" panose="020B0604020202020204" pitchFamily="34" charset="0"/>
              <a:buChar char="•"/>
            </a:pPr>
            <a:r>
              <a:rPr lang="en-US" sz="1800" dirty="0"/>
              <a:t>It is planned to take effect this summer. </a:t>
            </a:r>
          </a:p>
          <a:p>
            <a:pPr>
              <a:buFont typeface="Arial" panose="020B0604020202020204" pitchFamily="34" charset="0"/>
              <a:buChar char="•"/>
            </a:pPr>
            <a:r>
              <a:rPr lang="en-US" altLang="en-US" sz="2000" dirty="0"/>
              <a:t> </a:t>
            </a:r>
          </a:p>
          <a:p>
            <a:pPr>
              <a:buFont typeface="Arial" panose="020B0604020202020204" pitchFamily="34" charset="0"/>
              <a:buChar char="•"/>
            </a:pPr>
            <a:r>
              <a:rPr lang="en-US" altLang="en-US" sz="20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Wednesday night.) </a:t>
            </a:r>
          </a:p>
          <a:p>
            <a:pPr>
              <a:buFont typeface="Arial" panose="020B0604020202020204" pitchFamily="34" charset="0"/>
              <a:buChar char="•"/>
            </a:pPr>
            <a:r>
              <a:rPr lang="en-US" sz="1800" dirty="0">
                <a:solidFill>
                  <a:srgbClr val="00B0F0"/>
                </a:solidFill>
              </a:rPr>
              <a:t>Send in comment text on ACMA’s Consultation (Best by Wednesday night.)</a:t>
            </a:r>
            <a:endParaRPr lang="en-US" sz="1800" b="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31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07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endParaRPr lang="en-US"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31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31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31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 input for DoT and ACMA.</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24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t>Japan MIC consultation at 5GHz</a:t>
            </a:r>
            <a:endParaRPr lang="en-US" sz="1400" dirty="0"/>
          </a:p>
          <a:p>
            <a:pPr>
              <a:spcBef>
                <a:spcPts val="0"/>
              </a:spcBef>
              <a:buFont typeface="Arial" panose="020B0604020202020204" pitchFamily="34" charset="0"/>
              <a:buChar char="•"/>
            </a:pPr>
            <a:endParaRPr lang="en-US" altLang="en-US" sz="1400" b="0" kern="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a:buFont typeface="Arial" panose="020B0604020202020204" pitchFamily="34" charset="0"/>
              <a:buChar char="•"/>
            </a:pPr>
            <a:r>
              <a:rPr lang="en-US" altLang="en-US" sz="1600" dirty="0"/>
              <a:t> </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Stuart Kerry</a:t>
            </a:r>
          </a:p>
          <a:p>
            <a:r>
              <a:rPr lang="en-US" altLang="en-US" sz="1600" b="1" dirty="0">
                <a:solidFill>
                  <a:schemeClr val="tx1"/>
                </a:solidFill>
              </a:rPr>
              <a:t>		Seconded by:	</a:t>
            </a:r>
            <a:r>
              <a:rPr lang="en-US" altLang="en-US" sz="1600" b="1" dirty="0">
                <a:solidFill>
                  <a:schemeClr val="bg1">
                    <a:lumMod val="85000"/>
                  </a:schemeClr>
                </a:solidFill>
              </a:rPr>
              <a:t>Mike Lynch</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10 January 2018 in document: </a:t>
            </a:r>
            <a:r>
              <a:rPr lang="en-US" altLang="en-US" sz="1600" dirty="0">
                <a:hlinkClick r:id="rId2"/>
              </a:rPr>
              <a:t>https://mentor.ieee.org/802.18/dcn/19/18-19-0004-00-0000-minutes-10jan19-rr-tag-teleconference.docx</a:t>
            </a:r>
            <a:r>
              <a:rPr lang="en-US" altLang="en-US" sz="1600" dirty="0"/>
              <a:t>     </a:t>
            </a:r>
            <a:r>
              <a:rPr lang="en-US" altLang="en-US" sz="1600" b="1" dirty="0"/>
              <a:t>Posted</a:t>
            </a:r>
            <a:r>
              <a:rPr lang="en-US" altLang="en-US" sz="1600" dirty="0"/>
              <a:t>:   </a:t>
            </a:r>
            <a:r>
              <a:rPr lang="en-US" sz="1400" b="0" dirty="0"/>
              <a:t>11-Jan-2019 12:28:36 ET</a:t>
            </a:r>
            <a:endParaRPr lang="en-US" sz="1600" dirty="0"/>
          </a:p>
          <a:p>
            <a:r>
              <a:rPr lang="en-US" altLang="en-US" sz="1600" b="0" dirty="0"/>
              <a:t>	</a:t>
            </a:r>
            <a:r>
              <a:rPr lang="en-US" altLang="en-US" sz="1600" dirty="0">
                <a:solidFill>
                  <a:schemeClr val="tx1"/>
                </a:solidFill>
              </a:rPr>
              <a:t>Moved by:  	</a:t>
            </a:r>
            <a:endParaRPr lang="en-US" altLang="en-US" sz="1600" dirty="0">
              <a:solidFill>
                <a:schemeClr val="bg1">
                  <a:lumMod val="95000"/>
                </a:schemeClr>
              </a:solidFill>
            </a:endParaRP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31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ad hoc teleconference 28 January 2018 in document: </a:t>
            </a:r>
            <a:r>
              <a:rPr lang="en-US" altLang="en-US" sz="1600" dirty="0">
                <a:hlinkClick r:id="rId2"/>
              </a:rPr>
              <a:t>https://mentor.ieee.org/802.18/dcn/19/18-19-0011-00-0000-minutes-ad-hoc-28-jan-2019-rr-tag.docx</a:t>
            </a:r>
            <a:r>
              <a:rPr lang="en-US" altLang="en-US" sz="1600" dirty="0"/>
              <a:t>  P</a:t>
            </a:r>
            <a:r>
              <a:rPr lang="en-US" altLang="en-US" sz="1600" b="1" dirty="0"/>
              <a:t>osted</a:t>
            </a:r>
            <a:r>
              <a:rPr lang="en-US" altLang="en-US" sz="1600" dirty="0"/>
              <a:t>: </a:t>
            </a:r>
            <a:r>
              <a:rPr lang="en-US" sz="1600" b="0" dirty="0"/>
              <a:t>30-Jan-2019 12:55:38 ET</a:t>
            </a:r>
            <a:endParaRPr lang="en-US" sz="1600" dirty="0"/>
          </a:p>
          <a:p>
            <a:r>
              <a:rPr lang="en-US" altLang="en-US" sz="1600" b="0" dirty="0"/>
              <a:t>	</a:t>
            </a:r>
            <a:r>
              <a:rPr lang="en-US" altLang="en-US" sz="1600" dirty="0">
                <a:solidFill>
                  <a:schemeClr val="tx1"/>
                </a:solidFill>
              </a:rPr>
              <a:t>Moved by:  	</a:t>
            </a:r>
            <a:endParaRPr lang="en-US" altLang="en-US" sz="1600" dirty="0">
              <a:solidFill>
                <a:schemeClr val="bg1">
                  <a:lumMod val="95000"/>
                </a:schemeClr>
              </a:solidFill>
            </a:endParaRP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31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5"/>
              </a:rPr>
              <a:t>Paused COT in EN 301 893</a:t>
            </a:r>
            <a:endParaRPr lang="en-US" sz="1600" dirty="0"/>
          </a:p>
          <a:p>
            <a:pPr lvl="2">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6"/>
              </a:rPr>
              <a:t>RX Req. in EN 301 893</a:t>
            </a:r>
            <a:r>
              <a:rPr lang="nl-NL" sz="1600" dirty="0"/>
              <a:t> </a:t>
            </a:r>
          </a:p>
          <a:p>
            <a:pPr lvl="2">
              <a:spcBef>
                <a:spcPts val="0"/>
              </a:spcBef>
              <a:buFont typeface="Arial" panose="020B0604020202020204" pitchFamily="34" charset="0"/>
              <a:buChar char="•"/>
            </a:pPr>
            <a:r>
              <a:rPr lang="nl-NL" sz="1400" dirty="0"/>
              <a:t>  </a:t>
            </a:r>
          </a:p>
          <a:p>
            <a:pPr lvl="1">
              <a:spcBef>
                <a:spcPts val="0"/>
              </a:spcBef>
              <a:buFont typeface="Arial" panose="020B0604020202020204" pitchFamily="34" charset="0"/>
              <a:buChar char="•"/>
            </a:pPr>
            <a:r>
              <a:rPr lang="nl-NL" sz="1600" dirty="0"/>
              <a:t>Call: 01 Feb: </a:t>
            </a:r>
            <a:r>
              <a:rPr lang="nl-NL" sz="1600" dirty="0">
                <a:hlinkClick r:id="rId7"/>
              </a:rPr>
              <a:t>5.8 GHz in EN 301 893</a:t>
            </a:r>
            <a:endParaRPr lang="nl-NL" sz="16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8"/>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9"/>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r>
              <a:rPr lang="en-US" sz="1800" dirty="0">
                <a:solidFill>
                  <a:schemeClr val="tx1"/>
                </a:solidFill>
              </a:rPr>
              <a:t>Public consultation on report is out, due 10 April.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web meetings  28 Jan., 11 Feb. 2019;  #5  -  26 Apr 19 </a:t>
            </a:r>
          </a:p>
          <a:p>
            <a:pPr lvl="1">
              <a:buFont typeface="Arial" panose="020B0604020202020204" pitchFamily="34" charset="0"/>
              <a:buChar char="•"/>
            </a:pPr>
            <a:r>
              <a:rPr lang="en-US" sz="1800" dirty="0">
                <a:solidFill>
                  <a:schemeClr val="tx1"/>
                </a:solidFill>
              </a:rPr>
              <a:t>28 Jan: RLAN/FS study with inputs from Germany, Chairman and multi-company.  Will use Germany’s input as the base.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32159</TotalTime>
  <Words>4836</Words>
  <Application>Microsoft Office PowerPoint</Application>
  <PresentationFormat>On-screen Show (4:3)</PresentationFormat>
  <Paragraphs>584</Paragraphs>
  <Slides>35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-1 of 2</vt:lpstr>
      <vt:lpstr>U.S. DoT RFC on V2X Ad Hoc -2 of 2</vt:lpstr>
      <vt:lpstr>U.S. DoT RFC on V2X Comments -</vt:lpstr>
      <vt:lpstr>Motion – DoT RFC on V2X</vt:lpstr>
      <vt:lpstr>EC Draft Law on Vehicle Communications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1148</cp:revision>
  <cp:lastPrinted>1601-01-01T00:00:00Z</cp:lastPrinted>
  <dcterms:created xsi:type="dcterms:W3CDTF">2016-03-03T14:54:45Z</dcterms:created>
  <dcterms:modified xsi:type="dcterms:W3CDTF">2019-01-31T03:09:39Z</dcterms:modified>
</cp:coreProperties>
</file>