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341" r:id="rId3"/>
    <p:sldId id="329" r:id="rId4"/>
    <p:sldId id="330" r:id="rId5"/>
    <p:sldId id="516" r:id="rId6"/>
    <p:sldId id="559" r:id="rId7"/>
    <p:sldId id="331" r:id="rId8"/>
    <p:sldId id="517" r:id="rId9"/>
    <p:sldId id="486" r:id="rId10"/>
    <p:sldId id="533" r:id="rId11"/>
    <p:sldId id="537" r:id="rId12"/>
    <p:sldId id="538" r:id="rId13"/>
    <p:sldId id="560" r:id="rId14"/>
    <p:sldId id="540" r:id="rId15"/>
    <p:sldId id="556" r:id="rId16"/>
    <p:sldId id="528" r:id="rId17"/>
    <p:sldId id="530" r:id="rId18"/>
    <p:sldId id="532" r:id="rId19"/>
    <p:sldId id="558" r:id="rId20"/>
    <p:sldId id="535" r:id="rId21"/>
    <p:sldId id="524" r:id="rId22"/>
    <p:sldId id="498" r:id="rId23"/>
    <p:sldId id="402" r:id="rId24"/>
    <p:sldId id="403" r:id="rId25"/>
    <p:sldId id="531" r:id="rId26"/>
    <p:sldId id="525" r:id="rId27"/>
    <p:sldId id="529" r:id="rId28"/>
    <p:sldId id="513" r:id="rId29"/>
    <p:sldId id="527" r:id="rId30"/>
    <p:sldId id="477" r:id="rId31"/>
    <p:sldId id="509" r:id="rId32"/>
    <p:sldId id="523" r:id="rId33"/>
    <p:sldId id="514" r:id="rId34"/>
    <p:sldId id="429" r:id="rId35"/>
    <p:sldId id="399"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82" autoAdjust="0"/>
    <p:restoredTop sz="96115" autoAdjust="0"/>
  </p:normalViewPr>
  <p:slideViewPr>
    <p:cSldViewPr>
      <p:cViewPr varScale="1">
        <p:scale>
          <a:sx n="116" d="100"/>
          <a:sy n="116" d="100"/>
        </p:scale>
        <p:origin x="420"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30-Jan-19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31 January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31 January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31 January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802.18-19/0012r00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transportation.gov/v2x" TargetMode="External"/><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08-00-0000-usdot-v2x-communciations-rfc-ieee-802-comments.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9/18-19-0008-00-0000-usdot-v2x-communciations-rfc-ieee-802-comments.doc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urldefense.proofpoint.com/v2/url?u=https-3A__ec.europa.eu_info_law_better-2Dregulation_initiatives_ares-2D2017-2D2592333-5Fen-23isc-2D2018-2D08207&amp;d=DwMFAg&amp;c=pqcuzKEN_84c78MOSc5_fw&amp;r=z8R-nWJ8GIxwjOjNKhEFByb-tZ6XE3GZXWSggNdVo-w&amp;m=IHRKZ4TyKO236Jqb08bEB_oaVJx567dVqQOVMQvZxww&amp;s=YW9ZhMp3aTUzjKhFe_wc7QNOufyElAqclS8eAMVCmPQ&amp;e="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8/dcn/19/18-_____-00_____-00-0000-_________c-ieee-802-comments.docx"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www.soumu.go.jp/menu_news/s-news/02kiban12_04000238.html"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8/11-18-1945-01-0ngv-work-breakdown-for-p802-11bd.pptx"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18/18-18-0152-01-0000-5gaa-waiver-to-allow-its-cellular-vehicle-to-everything-c-v2x.docx" TargetMode="External"/><Relationship Id="rId2" Type="http://schemas.openxmlformats.org/officeDocument/2006/relationships/hyperlink" Target="https://ecfsapi.fcc.gov/file/11212224101742/5GAA%20Petition%20for%20Waiver%20-%20Final%2011.21.2018.pdf"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04-00-0000-minutes-10jan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19/18-19-0011-00-0000-minutes-ad-hoc-28-jan-2019-rr-tag.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c.europa.eu/growth/single-market/european-standards/harmonised-standards/" TargetMode="External"/><Relationship Id="rId7" Type="http://schemas.openxmlformats.org/officeDocument/2006/relationships/hyperlink" Target="http://portal.etsi.org/webapp/MeetingCalendar/MeetingDetails.asp?m_id=35799"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portal.etsi.org/webapp/MeetingCalendar/MeetingDetails.asp?m_id=35800" TargetMode="External"/><Relationship Id="rId5" Type="http://schemas.openxmlformats.org/officeDocument/2006/relationships/hyperlink" Target="http://portal.etsi.org/webapp/MeetingCalendar/MeetingDetails.asp?m_id=35801"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tb.aspx?tbid=729&amp;SubTB=729"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ept.org/ecc/groups/ecc/wg-fm/fm-57/client/introduction/"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31 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31 January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408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2</a:t>
            </a:r>
            <a:endParaRPr lang="en-US" sz="2400" dirty="0"/>
          </a:p>
        </p:txBody>
      </p:sp>
      <p:sp>
        <p:nvSpPr>
          <p:cNvPr id="3" name="Content Placeholder 2"/>
          <p:cNvSpPr>
            <a:spLocks noGrp="1"/>
          </p:cNvSpPr>
          <p:nvPr>
            <p:ph idx="1"/>
          </p:nvPr>
        </p:nvSpPr>
        <p:spPr>
          <a:xfrm>
            <a:off x="688952" y="1166549"/>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2</a:t>
            </a:r>
            <a:endParaRPr lang="en-US" sz="2400" dirty="0"/>
          </a:p>
        </p:txBody>
      </p:sp>
      <p:sp>
        <p:nvSpPr>
          <p:cNvPr id="3" name="Content Placeholder 2"/>
          <p:cNvSpPr>
            <a:spLocks noGrp="1"/>
          </p:cNvSpPr>
          <p:nvPr>
            <p:ph idx="1"/>
          </p:nvPr>
        </p:nvSpPr>
        <p:spPr>
          <a:xfrm>
            <a:off x="688952" y="1166549"/>
            <a:ext cx="8455048"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2000" dirty="0"/>
              <a:t>DATES</a:t>
            </a:r>
            <a:r>
              <a:rPr lang="en-US" sz="2000" b="0" dirty="0"/>
              <a:t>: You should submit your comments within 30 days after the date of publication in the Federal Register </a:t>
            </a:r>
          </a:p>
          <a:p>
            <a:pPr marL="365760" indent="-365760">
              <a:spcBef>
                <a:spcPts val="0"/>
              </a:spcBef>
              <a:buFont typeface="Arial" panose="020B0604020202020204" pitchFamily="34" charset="0"/>
              <a:buChar char="•"/>
            </a:pPr>
            <a:r>
              <a:rPr lang="en-US" sz="2000" dirty="0"/>
              <a:t>Was published in the Federal Register on 26 Dec, add 30 days:</a:t>
            </a:r>
          </a:p>
          <a:p>
            <a:pPr marL="365760" indent="-365760">
              <a:spcBef>
                <a:spcPts val="0"/>
              </a:spcBef>
              <a:buFont typeface="Arial" panose="020B0604020202020204" pitchFamily="34" charset="0"/>
              <a:buChar char="•"/>
            </a:pPr>
            <a:r>
              <a:rPr lang="en-US" sz="2000" dirty="0"/>
              <a:t>Comments due 25 Jan 19.  Unofficial extension to 24 Feb 19. </a:t>
            </a:r>
          </a:p>
          <a:p>
            <a:pPr lvl="1">
              <a:spcBef>
                <a:spcPts val="0"/>
              </a:spcBef>
              <a:buFont typeface="Arial" panose="020B0604020202020204" pitchFamily="34" charset="0"/>
              <a:buChar char="•"/>
            </a:pPr>
            <a:r>
              <a:rPr lang="en-US" sz="1200" b="0" dirty="0">
                <a:hlinkClick r:id="rId2"/>
              </a:rPr>
              <a:t>https://www.federalregister.gov/documents/2018/12/26/2018-27785/notice-of-request-for-comments-v2x-communications?utm_campaign=subscription%20mailing%20list&amp;utm_source=federalregister.gov&amp;utm_medium=email</a:t>
            </a:r>
            <a:r>
              <a:rPr lang="en-US" sz="1200" b="0" dirty="0"/>
              <a:t> </a:t>
            </a:r>
          </a:p>
          <a:p>
            <a:pPr lvl="1">
              <a:spcBef>
                <a:spcPts val="0"/>
              </a:spcBef>
              <a:buFont typeface="Arial" panose="020B0604020202020204" pitchFamily="34" charset="0"/>
              <a:buChar char="•"/>
            </a:pPr>
            <a:endParaRPr lang="en-US" sz="1600" u="sng" dirty="0">
              <a:hlinkClick r:id="rId3"/>
            </a:endParaRPr>
          </a:p>
          <a:p>
            <a:pPr lvl="1">
              <a:spcBef>
                <a:spcPts val="0"/>
              </a:spcBef>
              <a:buFont typeface="Arial" panose="020B0604020202020204" pitchFamily="34" charset="0"/>
              <a:buChar char="•"/>
            </a:pPr>
            <a:r>
              <a:rPr lang="en-US" sz="1600" u="sng" dirty="0">
                <a:hlinkClick r:id="rId3"/>
              </a:rPr>
              <a:t>https://www.transportation.gov/v2x</a:t>
            </a:r>
            <a:endParaRPr lang="en-US" sz="1600" u="sng" dirty="0"/>
          </a:p>
          <a:p>
            <a:pPr lvl="1">
              <a:spcBef>
                <a:spcPts val="0"/>
              </a:spcBef>
              <a:buFont typeface="Arial" panose="020B0604020202020204" pitchFamily="34" charset="0"/>
              <a:buChar char="•"/>
            </a:pPr>
            <a:r>
              <a:rPr lang="en-US" sz="1600" dirty="0"/>
              <a:t>There are several comments filed already and nothing obviously new on the site for an extension.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There are 9 basic questions</a:t>
            </a:r>
          </a:p>
          <a:p>
            <a:pPr lvl="1">
              <a:spcBef>
                <a:spcPts val="0"/>
              </a:spcBef>
              <a:buFont typeface="Arial" panose="020B0604020202020204" pitchFamily="34" charset="0"/>
              <a:buChar char="•"/>
            </a:pPr>
            <a:r>
              <a:rPr lang="en-US" altLang="en-US" sz="1600" dirty="0">
                <a:solidFill>
                  <a:schemeClr val="tx1"/>
                </a:solidFill>
                <a:hlinkClick r:id="rId4"/>
              </a:rPr>
              <a:t>https://mentor.ieee.org/802.18/dcn/19/18-19-0008-00-0000-usdot-v2x-communciations-rfc-ieee-802-comments.docx</a:t>
            </a:r>
            <a:r>
              <a:rPr lang="en-US" altLang="en-US" sz="1600" dirty="0">
                <a:solidFill>
                  <a:schemeClr val="tx1"/>
                </a:solidFill>
              </a:rPr>
              <a:t> </a:t>
            </a:r>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To meet 24 Feb 19, need to approve by teleconference on 14 Feb 19.  </a:t>
            </a:r>
          </a:p>
          <a:p>
            <a:pPr lvl="1">
              <a:spcBef>
                <a:spcPts val="0"/>
              </a:spcBef>
              <a:buFont typeface="Arial" panose="020B0604020202020204" pitchFamily="34" charset="0"/>
              <a:buChar char="•"/>
            </a:pPr>
            <a:r>
              <a:rPr lang="en-US" altLang="en-US" sz="1800" dirty="0">
                <a:solidFill>
                  <a:schemeClr val="tx1"/>
                </a:solidFill>
              </a:rPr>
              <a:t>We have 2 teleconferences to finish,  07 Feb and 14 Feb. </a:t>
            </a:r>
          </a:p>
          <a:p>
            <a:pPr lvl="1">
              <a:spcBef>
                <a:spcPts val="0"/>
              </a:spcBef>
              <a:buFont typeface="Arial" panose="020B0604020202020204" pitchFamily="34" charset="0"/>
              <a:buChar char="•"/>
            </a:pPr>
            <a:r>
              <a:rPr lang="en-US" altLang="en-US" sz="1800" dirty="0">
                <a:solidFill>
                  <a:schemeClr val="tx1"/>
                </a:solidFill>
              </a:rPr>
              <a:t>Do we need more Ad Hoc s, 05 Feb and 11, 12 or 13 Feb.?</a:t>
            </a:r>
          </a:p>
          <a:p>
            <a:pPr>
              <a:spcBef>
                <a:spcPts val="0"/>
              </a:spcBef>
              <a:buFont typeface="Arial" panose="020B0604020202020204" pitchFamily="34" charset="0"/>
              <a:buChar char="•"/>
            </a:pPr>
            <a:endParaRPr lang="en-US" altLang="en-US" sz="2000" dirty="0">
              <a:solidFill>
                <a:schemeClr val="tx1"/>
              </a:solidFill>
            </a:endParaRPr>
          </a:p>
          <a:p>
            <a:pPr marL="0" indent="0">
              <a:spcBef>
                <a:spcPts val="0"/>
              </a:spcBef>
            </a:pPr>
            <a:endParaRPr lang="en-US" alt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RFC on V2X Ad Hoc </a:t>
            </a:r>
            <a:r>
              <a:rPr lang="en-US" sz="1400" dirty="0"/>
              <a:t>-1 of 2</a:t>
            </a:r>
            <a:endParaRPr lang="en-US" sz="2400" dirty="0"/>
          </a:p>
        </p:txBody>
      </p:sp>
      <p:sp>
        <p:nvSpPr>
          <p:cNvPr id="3" name="Content Placeholder 2"/>
          <p:cNvSpPr>
            <a:spLocks noGrp="1"/>
          </p:cNvSpPr>
          <p:nvPr>
            <p:ph idx="1"/>
          </p:nvPr>
        </p:nvSpPr>
        <p:spPr>
          <a:xfrm>
            <a:off x="698889" y="1371600"/>
            <a:ext cx="8150031" cy="4743676"/>
          </a:xfrm>
        </p:spPr>
        <p:txBody>
          <a:bodyPr/>
          <a:lstStyle/>
          <a:p>
            <a:pPr marL="365760" indent="-365760">
              <a:spcBef>
                <a:spcPts val="0"/>
              </a:spcBef>
              <a:buFont typeface="Arial" panose="020B0604020202020204" pitchFamily="34" charset="0"/>
              <a:buChar char="•"/>
            </a:pPr>
            <a:r>
              <a:rPr lang="en-US" sz="1800" dirty="0"/>
              <a:t>A main point can be discerned from the questions, who owns/operates V2X over time? </a:t>
            </a:r>
          </a:p>
          <a:p>
            <a:pPr marL="765810" lvl="1" indent="-365760">
              <a:spcBef>
                <a:spcPts val="0"/>
              </a:spcBef>
              <a:buFont typeface="Arial" panose="020B0604020202020204" pitchFamily="34" charset="0"/>
              <a:buChar char="•"/>
            </a:pPr>
            <a:r>
              <a:rPr lang="en-US" sz="1400" dirty="0"/>
              <a:t>For example, what about the meta data considering security and privacy (and ownership) of this meta data? And how is it dependent on who is gathering and using it?  </a:t>
            </a:r>
          </a:p>
          <a:p>
            <a:pPr marL="765810" lvl="1" indent="-365760">
              <a:spcBef>
                <a:spcPts val="0"/>
              </a:spcBef>
              <a:buFont typeface="Arial" panose="020B0604020202020204" pitchFamily="34" charset="0"/>
              <a:buChar char="•"/>
            </a:pPr>
            <a:r>
              <a:rPr lang="en-US" sz="1600" dirty="0"/>
              <a:t>Private or government, and then what is the data used for overall? </a:t>
            </a:r>
          </a:p>
          <a:p>
            <a:pPr marL="365760" indent="-365760">
              <a:spcBef>
                <a:spcPts val="0"/>
              </a:spcBef>
              <a:buFont typeface="Arial" panose="020B0604020202020204" pitchFamily="34" charset="0"/>
              <a:buChar char="•"/>
            </a:pPr>
            <a:r>
              <a:rPr lang="en-US" sz="1800" dirty="0"/>
              <a:t>This point goes beyond the 9 questions, summarized to 2 sub-points: </a:t>
            </a:r>
          </a:p>
          <a:p>
            <a:pPr marL="765810" lvl="1" indent="-365760">
              <a:spcBef>
                <a:spcPts val="0"/>
              </a:spcBef>
              <a:buFont typeface="Arial" panose="020B0604020202020204" pitchFamily="34" charset="0"/>
              <a:buChar char="•"/>
            </a:pPr>
            <a:r>
              <a:rPr lang="en-US" sz="1600" dirty="0"/>
              <a:t>A - How will the meta data be dealt with over time? </a:t>
            </a:r>
          </a:p>
          <a:p>
            <a:pPr marL="765810" lvl="1" indent="-365760">
              <a:spcBef>
                <a:spcPts val="0"/>
              </a:spcBef>
              <a:buFont typeface="Arial" panose="020B0604020202020204" pitchFamily="34" charset="0"/>
              <a:buChar char="•"/>
            </a:pPr>
            <a:r>
              <a:rPr lang="en-US" sz="1600" dirty="0"/>
              <a:t>B - Ownership of the infrastructure and how will that all work? </a:t>
            </a:r>
          </a:p>
          <a:p>
            <a:pPr marL="765810" lvl="1" indent="-365760">
              <a:spcBef>
                <a:spcPts val="0"/>
              </a:spcBef>
              <a:buFont typeface="Arial" panose="020B0604020202020204" pitchFamily="34" charset="0"/>
              <a:buChar char="•"/>
            </a:pPr>
            <a:r>
              <a:rPr lang="en-US" sz="1600" dirty="0"/>
              <a:t>IEEE 802 is concerned with more than just the radios. </a:t>
            </a:r>
          </a:p>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altLang="en-US" sz="1800" dirty="0">
                <a:solidFill>
                  <a:schemeClr val="tx1"/>
                </a:solidFill>
              </a:rPr>
              <a:t>DoT may not know what else should be considered with today’s changing environment, beyond the current direction they have been heading. </a:t>
            </a:r>
          </a:p>
          <a:p>
            <a:pPr marL="365760" indent="-365760">
              <a:spcBef>
                <a:spcPts val="0"/>
              </a:spcBef>
              <a:buFont typeface="Arial" panose="020B0604020202020204" pitchFamily="34" charset="0"/>
              <a:buChar char="•"/>
            </a:pPr>
            <a:r>
              <a:rPr lang="en-US" altLang="en-US" sz="1800" dirty="0">
                <a:solidFill>
                  <a:schemeClr val="tx1"/>
                </a:solidFill>
              </a:rPr>
              <a:t>Is there a question on who owns/operates the roadside infrastructure over time? (Related to above.)  </a:t>
            </a:r>
          </a:p>
          <a:p>
            <a:pPr marL="765810" lvl="1" indent="-365760">
              <a:spcBef>
                <a:spcPts val="0"/>
              </a:spcBef>
              <a:buFont typeface="Arial" panose="020B0604020202020204" pitchFamily="34" charset="0"/>
              <a:buChar char="•"/>
            </a:pPr>
            <a:r>
              <a:rPr lang="en-US" altLang="en-US" sz="1600" dirty="0">
                <a:solidFill>
                  <a:schemeClr val="tx1"/>
                </a:solidFill>
              </a:rPr>
              <a:t>Though could DoT purchase this infrastructure as an option no matter what or who’s technology is?  </a:t>
            </a:r>
          </a:p>
          <a:p>
            <a:pPr marL="2080260" lvl="4" indent="-365760">
              <a:spcBef>
                <a:spcPts val="0"/>
              </a:spcBef>
              <a:buFont typeface="Arial" panose="020B0604020202020204" pitchFamily="34" charset="0"/>
              <a:buChar char="•"/>
            </a:pPr>
            <a:endParaRPr lang="en-US" altLang="en-US" sz="1200" dirty="0">
              <a:solidFill>
                <a:schemeClr val="tx1"/>
              </a:solidFill>
            </a:endParaRPr>
          </a:p>
          <a:p>
            <a:pPr marL="365760" indent="-365760">
              <a:spcBef>
                <a:spcPts val="0"/>
              </a:spcBef>
              <a:buFont typeface="Arial" panose="020B0604020202020204" pitchFamily="34" charset="0"/>
              <a:buChar char="•"/>
            </a:pPr>
            <a:r>
              <a:rPr lang="en-US" altLang="en-US" sz="1800" dirty="0">
                <a:solidFill>
                  <a:schemeClr val="tx1"/>
                </a:solidFill>
              </a:rPr>
              <a:t>If a new technology does comes into play, then where does the telcom operator come in? </a:t>
            </a:r>
          </a:p>
          <a:p>
            <a:pPr marL="365760" indent="-365760">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49942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RFC on V2X Ad Hoc </a:t>
            </a:r>
            <a:r>
              <a:rPr lang="en-US" sz="1400" dirty="0"/>
              <a:t>-2 of 2</a:t>
            </a:r>
            <a:endParaRPr lang="en-US" sz="2400" dirty="0"/>
          </a:p>
        </p:txBody>
      </p:sp>
      <p:sp>
        <p:nvSpPr>
          <p:cNvPr id="3" name="Content Placeholder 2"/>
          <p:cNvSpPr>
            <a:spLocks noGrp="1"/>
          </p:cNvSpPr>
          <p:nvPr>
            <p:ph idx="1"/>
          </p:nvPr>
        </p:nvSpPr>
        <p:spPr>
          <a:xfrm>
            <a:off x="698889" y="1263650"/>
            <a:ext cx="8150031" cy="4743676"/>
          </a:xfrm>
        </p:spPr>
        <p:txBody>
          <a:bodyPr/>
          <a:lstStyle/>
          <a:p>
            <a:pPr marL="365760" indent="-365760">
              <a:spcBef>
                <a:spcPts val="0"/>
              </a:spcBef>
              <a:buFont typeface="Arial" panose="020B0604020202020204" pitchFamily="34" charset="0"/>
              <a:buChar char="•"/>
            </a:pPr>
            <a:r>
              <a:rPr lang="en-US" altLang="en-US" sz="1800" dirty="0">
                <a:solidFill>
                  <a:schemeClr val="tx1"/>
                </a:solidFill>
              </a:rPr>
              <a:t>For IEEE 802 response, the 11p to 11bd migration  is important to bring the DoT up to date on this evolution.   Q#2 is a prime question for this. </a:t>
            </a:r>
          </a:p>
          <a:p>
            <a:pPr marL="765810" lvl="1" indent="-365760">
              <a:spcBef>
                <a:spcPts val="0"/>
              </a:spcBef>
              <a:buFont typeface="Arial" panose="020B0604020202020204" pitchFamily="34" charset="0"/>
              <a:buChar char="•"/>
            </a:pPr>
            <a:r>
              <a:rPr lang="en-US" altLang="en-US" sz="1800" dirty="0">
                <a:solidFill>
                  <a:schemeClr val="tx1"/>
                </a:solidFill>
              </a:rPr>
              <a:t>We can bring some in from the 5GAA waiver also.</a:t>
            </a:r>
          </a:p>
          <a:p>
            <a:pPr marL="365760" indent="-365760">
              <a:spcBef>
                <a:spcPts val="0"/>
              </a:spcBef>
              <a:buFont typeface="Arial" panose="020B0604020202020204" pitchFamily="34" charset="0"/>
              <a:buChar char="•"/>
            </a:pPr>
            <a:r>
              <a:rPr lang="en-US" altLang="en-US" sz="1800" dirty="0">
                <a:solidFill>
                  <a:schemeClr val="tx1"/>
                </a:solidFill>
              </a:rPr>
              <a:t>Running through the 9 questions. </a:t>
            </a:r>
          </a:p>
          <a:p>
            <a:pPr marL="685800" lvl="1">
              <a:spcBef>
                <a:spcPts val="0"/>
              </a:spcBef>
              <a:buFont typeface="Arial" panose="020B0604020202020204" pitchFamily="34" charset="0"/>
              <a:buChar char="•"/>
            </a:pPr>
            <a:r>
              <a:rPr lang="en-US" sz="1600" dirty="0"/>
              <a:t>#0 – The beyond the 9 questions, and have an owner for this</a:t>
            </a:r>
          </a:p>
          <a:p>
            <a:pPr marL="685800" lvl="1">
              <a:spcBef>
                <a:spcPts val="0"/>
              </a:spcBef>
              <a:buFont typeface="Arial" panose="020B0604020202020204" pitchFamily="34" charset="0"/>
              <a:buChar char="•"/>
            </a:pPr>
            <a:r>
              <a:rPr lang="en-US" sz="1600" dirty="0"/>
              <a:t>#1 – assigned</a:t>
            </a:r>
          </a:p>
          <a:p>
            <a:pPr marL="685800" lvl="1">
              <a:spcBef>
                <a:spcPts val="0"/>
              </a:spcBef>
              <a:buFont typeface="Arial" panose="020B0604020202020204" pitchFamily="34" charset="0"/>
              <a:buChar char="•"/>
            </a:pPr>
            <a:r>
              <a:rPr lang="en-US" altLang="en-US" sz="1600" dirty="0"/>
              <a:t>#2 – assigned</a:t>
            </a:r>
          </a:p>
          <a:p>
            <a:pPr marL="685800" lvl="1">
              <a:spcBef>
                <a:spcPts val="0"/>
              </a:spcBef>
              <a:buFont typeface="Arial" panose="020B0604020202020204" pitchFamily="34" charset="0"/>
              <a:buChar char="•"/>
            </a:pPr>
            <a:r>
              <a:rPr lang="en-US" altLang="en-US" sz="1600" dirty="0"/>
              <a:t>#3 – We should answer,  some overlap with #2, will wait till #2 is done</a:t>
            </a:r>
          </a:p>
          <a:p>
            <a:pPr marL="685800" lvl="1">
              <a:spcBef>
                <a:spcPts val="0"/>
              </a:spcBef>
              <a:buFont typeface="Arial" panose="020B0604020202020204" pitchFamily="34" charset="0"/>
              <a:buChar char="•"/>
            </a:pPr>
            <a:r>
              <a:rPr lang="en-US" altLang="en-US" sz="1600" dirty="0"/>
              <a:t>#4 – This is prime for 11bd</a:t>
            </a:r>
          </a:p>
          <a:p>
            <a:pPr marL="685800" lvl="1">
              <a:spcBef>
                <a:spcPts val="0"/>
              </a:spcBef>
              <a:buFont typeface="Arial" panose="020B0604020202020204" pitchFamily="34" charset="0"/>
              <a:buChar char="•"/>
            </a:pPr>
            <a:r>
              <a:rPr lang="en-US" altLang="en-US" sz="1600" dirty="0"/>
              <a:t>#5 – How is .11p and .11bd viewed?</a:t>
            </a:r>
          </a:p>
          <a:p>
            <a:pPr marL="1085850" lvl="2">
              <a:spcBef>
                <a:spcPts val="0"/>
              </a:spcBef>
              <a:buFont typeface="Arial" panose="020B0604020202020204" pitchFamily="34" charset="0"/>
              <a:buChar char="•"/>
            </a:pPr>
            <a:r>
              <a:rPr lang="en-US" altLang="en-US" sz="1400" dirty="0"/>
              <a:t> Some qualification will be needed on how the question is interpreted.</a:t>
            </a:r>
          </a:p>
          <a:p>
            <a:pPr marL="685800" lvl="1">
              <a:spcBef>
                <a:spcPts val="0"/>
              </a:spcBef>
              <a:buFont typeface="Arial" panose="020B0604020202020204" pitchFamily="34" charset="0"/>
              <a:buChar char="•"/>
            </a:pPr>
            <a:r>
              <a:rPr lang="en-US" altLang="en-US" sz="1600" dirty="0"/>
              <a:t>#6 - Maybe easier to answer</a:t>
            </a:r>
          </a:p>
          <a:p>
            <a:pPr marL="685800" lvl="1">
              <a:spcBef>
                <a:spcPts val="0"/>
              </a:spcBef>
              <a:buFont typeface="Arial" panose="020B0604020202020204" pitchFamily="34" charset="0"/>
              <a:buChar char="•"/>
            </a:pPr>
            <a:r>
              <a:rPr lang="en-US" altLang="en-US" sz="1600" dirty="0"/>
              <a:t>#7 - This is very related to #0</a:t>
            </a:r>
          </a:p>
          <a:p>
            <a:pPr marL="685800" lvl="1">
              <a:spcBef>
                <a:spcPts val="0"/>
              </a:spcBef>
              <a:buFont typeface="Arial" panose="020B0604020202020204" pitchFamily="34" charset="0"/>
              <a:buChar char="•"/>
            </a:pPr>
            <a:r>
              <a:rPr lang="en-US" altLang="en-US" sz="1600" dirty="0"/>
              <a:t>#8 - Maybe easier to answer, but keep high level.</a:t>
            </a:r>
          </a:p>
          <a:p>
            <a:pPr marL="685800" lvl="1">
              <a:spcBef>
                <a:spcPts val="0"/>
              </a:spcBef>
              <a:buFont typeface="Arial" panose="020B0604020202020204" pitchFamily="34" charset="0"/>
              <a:buChar char="•"/>
            </a:pPr>
            <a:r>
              <a:rPr lang="en-US" altLang="en-US" sz="1600" dirty="0"/>
              <a:t>#9 - Not a clear question.  Need to restate interoperability is needed</a:t>
            </a:r>
          </a:p>
          <a:p>
            <a:pPr marL="685800" lvl="1">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Some of the questions may end up not answered we will see.  </a:t>
            </a:r>
          </a:p>
          <a:p>
            <a:pPr>
              <a:spcBef>
                <a:spcPts val="0"/>
              </a:spcBef>
              <a:buFont typeface="Arial" panose="020B0604020202020204" pitchFamily="34" charset="0"/>
              <a:buChar char="•"/>
            </a:pPr>
            <a:r>
              <a:rPr lang="en-US" altLang="en-US" sz="1800" dirty="0"/>
              <a:t>May have further input Thursday on questions to focus on.    </a:t>
            </a:r>
          </a:p>
          <a:p>
            <a:pPr>
              <a:spcBef>
                <a:spcPts val="0"/>
              </a:spcBef>
              <a:buFont typeface="Arial" panose="020B0604020202020204" pitchFamily="34" charset="0"/>
              <a:buChar char="•"/>
            </a:pPr>
            <a:r>
              <a:rPr lang="en-US" altLang="en-US" sz="1800" dirty="0"/>
              <a:t>As brought up before, we could consider input from the 802.11 co-ex standing committee. </a:t>
            </a: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77403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RFC on V2X Comments </a:t>
            </a:r>
            <a:r>
              <a:rPr lang="en-US" sz="1400" dirty="0"/>
              <a:t>-</a:t>
            </a:r>
            <a:endParaRPr lang="en-US" sz="2400" dirty="0"/>
          </a:p>
        </p:txBody>
      </p:sp>
      <p:sp>
        <p:nvSpPr>
          <p:cNvPr id="3" name="Content Placeholder 2"/>
          <p:cNvSpPr>
            <a:spLocks noGrp="1"/>
          </p:cNvSpPr>
          <p:nvPr>
            <p:ph idx="1"/>
          </p:nvPr>
        </p:nvSpPr>
        <p:spPr>
          <a:xfrm>
            <a:off x="698889" y="1263650"/>
            <a:ext cx="8150031" cy="4743676"/>
          </a:xfrm>
        </p:spPr>
        <p:txBody>
          <a:bodyPr/>
          <a:lstStyle/>
          <a:p>
            <a:pPr marL="365760" indent="-365760">
              <a:spcBef>
                <a:spcPts val="0"/>
              </a:spcBef>
              <a:buFont typeface="Arial" panose="020B0604020202020204" pitchFamily="34" charset="0"/>
              <a:buChar char="•"/>
            </a:pPr>
            <a:r>
              <a:rPr lang="en-US" altLang="en-US" sz="1800" dirty="0">
                <a:solidFill>
                  <a:schemeClr val="tx1"/>
                </a:solidFill>
              </a:rPr>
              <a:t> </a:t>
            </a:r>
          </a:p>
          <a:p>
            <a:pPr marL="365760" indent="-365760">
              <a:spcBef>
                <a:spcPts val="0"/>
              </a:spcBef>
              <a:buFont typeface="Arial" panose="020B0604020202020204" pitchFamily="34" charset="0"/>
              <a:buChar char="•"/>
            </a:pPr>
            <a:r>
              <a:rPr lang="en-US" altLang="en-US" sz="1800" dirty="0">
                <a:solidFill>
                  <a:schemeClr val="tx1"/>
                </a:solidFill>
              </a:rPr>
              <a:t> </a:t>
            </a:r>
          </a:p>
          <a:p>
            <a:pPr marL="365760" indent="-365760">
              <a:spcBef>
                <a:spcPts val="0"/>
              </a:spcBef>
              <a:buFont typeface="Arial" panose="020B0604020202020204" pitchFamily="34" charset="0"/>
              <a:buChar char="•"/>
            </a:pPr>
            <a:r>
              <a:rPr lang="en-US" altLang="en-US" sz="1800" dirty="0">
                <a:solidFill>
                  <a:schemeClr val="tx1"/>
                </a:solidFill>
              </a:rPr>
              <a:t> </a:t>
            </a:r>
          </a:p>
          <a:p>
            <a:pPr marL="365760" indent="-365760">
              <a:spcBef>
                <a:spcPts val="0"/>
              </a:spcBef>
              <a:buFont typeface="Arial" panose="020B0604020202020204" pitchFamily="34" charset="0"/>
              <a:buChar char="•"/>
            </a:pPr>
            <a:r>
              <a:rPr lang="en-US" altLang="en-US" sz="1800" dirty="0">
                <a:solidFill>
                  <a:schemeClr val="tx1"/>
                </a:solidFill>
              </a:rPr>
              <a:t> </a:t>
            </a:r>
          </a:p>
          <a:p>
            <a:pPr marL="365760" indent="-365760">
              <a:spcBef>
                <a:spcPts val="0"/>
              </a:spcBef>
              <a:buFont typeface="Arial" panose="020B0604020202020204" pitchFamily="34" charset="0"/>
              <a:buChar char="•"/>
            </a:pPr>
            <a:r>
              <a:rPr lang="en-US" altLang="en-US" sz="1800" dirty="0">
                <a:solidFill>
                  <a:schemeClr val="tx1"/>
                </a:solidFill>
              </a:rPr>
              <a:t> </a:t>
            </a: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40223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Motion – DoT RFC on V2X</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CAC0BA75-A8BB-4E62-B1F9-9AD1F4E7CD71}"/>
              </a:ext>
            </a:extLst>
          </p:cNvPr>
          <p:cNvSpPr txBox="1">
            <a:spLocks/>
          </p:cNvSpPr>
          <p:nvPr/>
        </p:nvSpPr>
        <p:spPr bwMode="auto">
          <a:xfrm>
            <a:off x="724289" y="1181893"/>
            <a:ext cx="8305800" cy="52935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2200" u="sng" kern="0" dirty="0"/>
          </a:p>
          <a:p>
            <a:pPr>
              <a:buFont typeface="Arial" panose="020B0604020202020204" pitchFamily="34" charset="0"/>
              <a:buChar char="•"/>
            </a:pPr>
            <a:r>
              <a:rPr lang="en-US" sz="1600" u="sng" kern="0" dirty="0"/>
              <a:t>Motion:</a:t>
            </a:r>
            <a:r>
              <a:rPr lang="en-US" sz="1600" kern="0" dirty="0"/>
              <a:t> </a:t>
            </a:r>
            <a:r>
              <a:rPr lang="en-US" sz="1600" b="0" kern="0" dirty="0"/>
              <a:t>Move to approve the comments in </a:t>
            </a:r>
            <a:r>
              <a:rPr lang="en-US" altLang="en-US" sz="1600" b="0" dirty="0">
                <a:solidFill>
                  <a:schemeClr val="tx1"/>
                </a:solidFill>
                <a:hlinkClick r:id="rId2"/>
              </a:rPr>
              <a:t>https://mentor.ieee.org/802.18/dcn/19/18-19-0008-</a:t>
            </a:r>
            <a:r>
              <a:rPr lang="en-US" altLang="en-US" sz="1600" b="0" dirty="0">
                <a:solidFill>
                  <a:schemeClr val="tx1"/>
                </a:solidFill>
                <a:highlight>
                  <a:srgbClr val="FFFF00"/>
                </a:highlight>
                <a:hlinkClick r:id="rId2"/>
              </a:rPr>
              <a:t>00</a:t>
            </a:r>
            <a:r>
              <a:rPr lang="en-US" altLang="en-US" sz="1600" b="0" dirty="0">
                <a:solidFill>
                  <a:schemeClr val="tx1"/>
                </a:solidFill>
                <a:hlinkClick r:id="rId2"/>
              </a:rPr>
              <a:t>-0000-usdot-v2x-communciations-rfc-ieee-802-comments.docx</a:t>
            </a:r>
            <a:r>
              <a:rPr lang="en-US" altLang="en-US" sz="1600" b="0" dirty="0">
                <a:solidFill>
                  <a:schemeClr val="tx1"/>
                </a:solidFill>
              </a:rPr>
              <a:t> </a:t>
            </a:r>
            <a:r>
              <a:rPr lang="en-US" sz="1600" b="0" kern="0" dirty="0"/>
              <a:t>to U.S. DoT’s request for comments (</a:t>
            </a:r>
            <a:r>
              <a:rPr lang="en-GB" sz="1600" b="0" dirty="0"/>
              <a:t>Docket No. DOT-OST-2018-0210</a:t>
            </a:r>
            <a:r>
              <a:rPr lang="en-US" sz="1600" b="0" kern="0" dirty="0"/>
              <a:t>) on V2X. With the chair of 802.18 to have editorial privileges and send to the EC for review/approval and submission to the FCC on or before </a:t>
            </a:r>
            <a:r>
              <a:rPr lang="en-US" sz="1600" b="0" strike="sngStrike" kern="0" dirty="0">
                <a:highlight>
                  <a:srgbClr val="FFFF00"/>
                </a:highlight>
              </a:rPr>
              <a:t>25 January </a:t>
            </a:r>
            <a:r>
              <a:rPr lang="en-US" altLang="en-US" sz="1600" kern="0" dirty="0">
                <a:solidFill>
                  <a:schemeClr val="tx1"/>
                </a:solidFill>
                <a:highlight>
                  <a:srgbClr val="FFFF00"/>
                </a:highlight>
              </a:rPr>
              <a:t>24 February  </a:t>
            </a:r>
            <a:r>
              <a:rPr lang="en-US" sz="1600" b="0" kern="0" dirty="0"/>
              <a:t>2019.</a:t>
            </a:r>
          </a:p>
          <a:p>
            <a:endParaRPr lang="en-US" altLang="en-US" sz="1600" kern="0" dirty="0">
              <a:solidFill>
                <a:schemeClr val="tx1"/>
              </a:solidFill>
            </a:endParaRPr>
          </a:p>
          <a:p>
            <a:r>
              <a:rPr lang="en-US" altLang="en-US" sz="1600" kern="0" dirty="0"/>
              <a:t>		Moved by:  	 	</a:t>
            </a:r>
          </a:p>
          <a:p>
            <a:pPr lvl="1"/>
            <a:r>
              <a:rPr lang="en-US" altLang="en-US" sz="1600" b="1" kern="0" dirty="0"/>
              <a:t>Seconded by:  	</a:t>
            </a:r>
          </a:p>
          <a:p>
            <a:pPr lvl="1"/>
            <a:r>
              <a:rPr lang="en-US" altLang="en-US" sz="1600" b="1" kern="0" dirty="0"/>
              <a:t>Discussion?		none</a:t>
            </a:r>
          </a:p>
          <a:p>
            <a:pPr lvl="1"/>
            <a:r>
              <a:rPr lang="en-US" altLang="en-US" sz="1600" b="1" kern="0" dirty="0">
                <a:solidFill>
                  <a:schemeClr val="tx1"/>
                </a:solidFill>
              </a:rPr>
              <a:t>Vote:  ___Y   /  ___N   /  ___A </a:t>
            </a:r>
          </a:p>
          <a:p>
            <a:pPr lvl="1"/>
            <a:endParaRPr lang="en-US" altLang="en-US" b="1" kern="0" dirty="0">
              <a:solidFill>
                <a:schemeClr val="tx1"/>
              </a:solidFill>
            </a:endParaRPr>
          </a:p>
          <a:p>
            <a:pPr lvl="1"/>
            <a:endParaRPr lang="en-US" altLang="en-US" b="1" kern="0" dirty="0">
              <a:solidFill>
                <a:schemeClr val="tx1"/>
              </a:solidFill>
            </a:endParaRPr>
          </a:p>
          <a:p>
            <a:pPr lvl="1"/>
            <a:endParaRPr lang="en-US" altLang="en-US" b="1" kern="0" dirty="0">
              <a:solidFill>
                <a:schemeClr val="tx1"/>
              </a:solidFill>
            </a:endParaRPr>
          </a:p>
          <a:p>
            <a:pPr marL="800100" lvl="1" indent="-342900">
              <a:buFont typeface="Wingdings" panose="05000000000000000000" pitchFamily="2" charset="2"/>
              <a:buChar char="v"/>
            </a:pPr>
            <a:r>
              <a:rPr lang="en-US" altLang="en-US" b="1" kern="0" dirty="0">
                <a:solidFill>
                  <a:schemeClr val="tx1"/>
                </a:solidFill>
              </a:rPr>
              <a:t>On hold for now</a:t>
            </a:r>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906511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400" dirty="0"/>
              <a:t>EC Draft Law on Vehicle Communications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For reference: </a:t>
            </a:r>
          </a:p>
          <a:p>
            <a:pPr marL="285750" indent="-285750">
              <a:buFont typeface="Arial" panose="020B0604020202020204" pitchFamily="34" charset="0"/>
              <a:buChar char="•"/>
            </a:pPr>
            <a:r>
              <a:rPr lang="en-US" sz="2000" dirty="0"/>
              <a:t>Communication standards for connected and autonomous vehicles; </a:t>
            </a:r>
          </a:p>
          <a:p>
            <a:pPr marL="285750" indent="-285750">
              <a:buFont typeface="Arial" panose="020B0604020202020204" pitchFamily="34" charset="0"/>
              <a:buChar char="•"/>
            </a:pPr>
            <a:r>
              <a:rPr lang="en-US" altLang="en-US" sz="2000" dirty="0"/>
              <a:t>Feedback due 08 Feb. </a:t>
            </a:r>
          </a:p>
          <a:p>
            <a:pPr marL="285750" indent="-285750">
              <a:buFont typeface="Arial" panose="020B0604020202020204" pitchFamily="34" charset="0"/>
              <a:buChar char="•"/>
            </a:pPr>
            <a:r>
              <a:rPr lang="en-US" sz="2000" u="sng" dirty="0">
                <a:hlinkClick r:id="rId2"/>
              </a:rPr>
              <a:t>https://ec.europa.eu/info/law/better-regulation/initiatives/ares-2017-2592333_en#isc-2018-08207</a:t>
            </a:r>
            <a:endParaRPr lang="en-US" sz="2000" dirty="0"/>
          </a:p>
          <a:p>
            <a:pPr marL="285750" indent="-285750">
              <a:buFont typeface="Arial" panose="020B0604020202020204" pitchFamily="34" charset="0"/>
              <a:buChar char="•"/>
            </a:pPr>
            <a:r>
              <a:rPr lang="en-US" altLang="en-US" sz="2000" dirty="0"/>
              <a:t>Is there anything in this we could use in DoT comments?   Yes</a:t>
            </a:r>
          </a:p>
          <a:p>
            <a:pPr marL="285750" indent="-285750">
              <a:buFont typeface="Arial" panose="020B0604020202020204" pitchFamily="34" charset="0"/>
              <a:buChar char="•"/>
            </a:pPr>
            <a:endParaRPr lang="en-US" altLang="en-US" sz="2000" dirty="0"/>
          </a:p>
          <a:p>
            <a:pPr marL="285750" indent="-285750">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31 January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631751"/>
          </a:xfrm>
        </p:spPr>
        <p:txBody>
          <a:bodyPr/>
          <a:lstStyle/>
          <a:p>
            <a:r>
              <a:rPr lang="en-AU" sz="2000" dirty="0"/>
              <a:t>ACMA - Proposed updates to class licensing arrangements supporting 5G and other technology innovations </a:t>
            </a:r>
            <a:r>
              <a:rPr lang="en-AU" sz="1200" dirty="0"/>
              <a:t>-1 of 2</a:t>
            </a:r>
            <a:r>
              <a:rPr lang="en-AU" sz="2000" dirty="0"/>
              <a:t> </a:t>
            </a:r>
            <a:endParaRPr lang="en-US" sz="1800" dirty="0"/>
          </a:p>
        </p:txBody>
      </p:sp>
      <p:sp>
        <p:nvSpPr>
          <p:cNvPr id="3" name="Content Placeholder 2"/>
          <p:cNvSpPr>
            <a:spLocks noGrp="1"/>
          </p:cNvSpPr>
          <p:nvPr>
            <p:ph idx="1"/>
          </p:nvPr>
        </p:nvSpPr>
        <p:spPr>
          <a:xfrm>
            <a:off x="697523" y="1415861"/>
            <a:ext cx="8302431" cy="5059552"/>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(18 December 2018, closes 22 February 2019).</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three documents are on Mentor: </a:t>
            </a:r>
          </a:p>
          <a:p>
            <a:pPr>
              <a:buFont typeface="Arial" panose="020B0604020202020204" pitchFamily="34" charset="0"/>
              <a:buChar char="•"/>
            </a:pPr>
            <a:r>
              <a:rPr lang="en-US" sz="1600" dirty="0">
                <a:hlinkClick r:id="rId3"/>
              </a:rPr>
              <a:t>https://mentor.ieee.org/802.18/dcn/18/18-18-0163-00-0000-consultation-paper-proposed-updates-to-class-licensing-arrangements-supporting-5g-and-other-technology-innovations.docx</a:t>
            </a:r>
            <a:r>
              <a:rPr lang="en-US" sz="1600" dirty="0"/>
              <a:t> </a:t>
            </a:r>
          </a:p>
          <a:p>
            <a:pPr>
              <a:buFont typeface="Arial" panose="020B0604020202020204" pitchFamily="34" charset="0"/>
              <a:buChar char="•"/>
            </a:pPr>
            <a:r>
              <a:rPr lang="en-US" sz="1600" dirty="0">
                <a:hlinkClick r:id="rId4"/>
              </a:rPr>
              <a:t>https://mentor.ieee.org/802.18/dcn/18/18-18-0164-00-0000-draft-radiocommunications-low-interference-potential-devices-class-licence-variation-2019-no-1.docx</a:t>
            </a:r>
            <a:r>
              <a:rPr lang="en-US" sz="1600" dirty="0"/>
              <a:t> </a:t>
            </a:r>
          </a:p>
          <a:p>
            <a:pPr>
              <a:buFont typeface="Arial" panose="020B0604020202020204" pitchFamily="34" charset="0"/>
              <a:buChar char="•"/>
            </a:pPr>
            <a:r>
              <a:rPr lang="en-US" sz="1600" dirty="0">
                <a:hlinkClick r:id="rId5"/>
              </a:rPr>
              <a:t>https://mentor.ieee.org/802.18/dcn/18/18-18-0165-00-0000-notice-under-subsection-136-radiocommunications-act-1992-proposed-variation-of-lipd-class-licence-2015.docx</a:t>
            </a:r>
            <a:r>
              <a:rPr lang="en-US" sz="1600" dirty="0"/>
              <a:t>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000" dirty="0"/>
              <a:t>ACMA - Proposed updates to class licensing arrangements supporting 5G and other technology innovations </a:t>
            </a:r>
            <a:r>
              <a:rPr lang="en-AU" sz="1200" dirty="0"/>
              <a:t>-2 of 2</a:t>
            </a:r>
            <a:r>
              <a:rPr lang="en-AU" sz="2000" dirty="0"/>
              <a:t> </a:t>
            </a:r>
            <a:endParaRPr lang="en-US" sz="20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1600" u="sng" dirty="0"/>
              <a:t>Additional from what was sent to 802.18 list server: </a:t>
            </a:r>
          </a:p>
          <a:p>
            <a:r>
              <a:rPr lang="en-US" sz="1600" dirty="0"/>
              <a:t>[2] adding new arrangements for "All transmitters" in the 57-64 GHz band.</a:t>
            </a:r>
          </a:p>
          <a:p>
            <a:r>
              <a:rPr lang="en-US" sz="1600" dirty="0"/>
              <a:t>[3] revising arrangements for underground transmitters in certain bands supporting fixed and mobile services between 70-520 </a:t>
            </a:r>
            <a:r>
              <a:rPr lang="en-US" sz="1600" dirty="0" err="1"/>
              <a:t>MHz.</a:t>
            </a:r>
            <a:endParaRPr lang="en-US" sz="1600" dirty="0"/>
          </a:p>
          <a:p>
            <a:r>
              <a:rPr lang="en-US" sz="1600" dirty="0"/>
              <a:t>[4] adding support for higher power radiodetermination transmitters i.e. radars operating in the 76-77 GHz frequency band [5] adding support for ground and wall penetration radar as adjunct to current apparatus </a:t>
            </a:r>
            <a:r>
              <a:rPr lang="en-US" sz="1600" dirty="0" err="1"/>
              <a:t>licence</a:t>
            </a:r>
            <a:r>
              <a:rPr lang="en-US" sz="1600" dirty="0"/>
              <a:t> arrangements (30-12400 MHz) [6] aligning existing arrangements for ultra-wideband devices with US and European arrangements for generic (indoor and hand-held) devices (3100-3400 MHz  and 8500-9000 MHz) and aircraft applications (6000-8500 MHz).</a:t>
            </a:r>
          </a:p>
          <a:p>
            <a:pPr>
              <a:buFont typeface="Arial" panose="020B0604020202020204" pitchFamily="34" charset="0"/>
              <a:buChar char="•"/>
            </a:pPr>
            <a:r>
              <a:rPr lang="en-US" sz="1600" u="sng" dirty="0"/>
              <a:t>And further inputs from members:</a:t>
            </a:r>
          </a:p>
          <a:p>
            <a:pPr lvl="1">
              <a:buFont typeface="Arial" panose="020B0604020202020204" pitchFamily="34" charset="0"/>
              <a:buChar char="•"/>
            </a:pPr>
            <a:r>
              <a:rPr lang="en-US" sz="1600" b="1" dirty="0"/>
              <a:t>Proposed UWB rules look to be positive.</a:t>
            </a:r>
          </a:p>
          <a:p>
            <a:pPr lvl="1">
              <a:buFont typeface="Arial" panose="020B0604020202020204" pitchFamily="34" charset="0"/>
              <a:buChar char="•"/>
            </a:pPr>
            <a:r>
              <a:rPr lang="en-US" sz="1600" b="1" dirty="0"/>
              <a:t>Supporting the </a:t>
            </a:r>
            <a:r>
              <a:rPr lang="en-US" sz="1600" b="1" dirty="0" err="1"/>
              <a:t>mmWave</a:t>
            </a:r>
            <a:r>
              <a:rPr lang="en-US" sz="1600" b="1" dirty="0"/>
              <a:t> band expansion, considering both 802.11 and </a:t>
            </a:r>
            <a:br>
              <a:rPr lang="en-US" sz="1600" b="1" dirty="0"/>
            </a:br>
            <a:r>
              <a:rPr lang="en-US" sz="1600" b="1" dirty="0"/>
              <a:t>802.15.3 systems are being implemented and deployed which the expanded </a:t>
            </a:r>
            <a:br>
              <a:rPr lang="en-US" sz="1600" b="1" dirty="0"/>
            </a:br>
            <a:r>
              <a:rPr lang="en-US" sz="1600" b="1" dirty="0"/>
              <a:t>60 GHz band.</a:t>
            </a:r>
          </a:p>
          <a:p>
            <a:pPr lvl="1">
              <a:buFont typeface="Arial" panose="020B0604020202020204" pitchFamily="34" charset="0"/>
              <a:buChar char="•"/>
            </a:pPr>
            <a:r>
              <a:rPr lang="en-US" sz="1600" b="1" dirty="0"/>
              <a:t>May also want to look at [2] above to see if there are any negative impacts on the 802.11 and 802.15.3 </a:t>
            </a:r>
            <a:r>
              <a:rPr lang="en-US" sz="1600" b="1" dirty="0" err="1"/>
              <a:t>mmWave</a:t>
            </a:r>
            <a:r>
              <a:rPr lang="en-US" sz="1600" b="1" dirty="0"/>
              <a:t> based systems.</a:t>
            </a:r>
          </a:p>
          <a:p>
            <a:pPr lvl="4">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800" dirty="0">
                <a:solidFill>
                  <a:schemeClr val="tx1"/>
                </a:solidFill>
              </a:rPr>
              <a:t>Some members are working on comments. </a:t>
            </a:r>
            <a:endParaRPr lang="en-US" sz="1800" b="1" dirty="0"/>
          </a:p>
          <a:p>
            <a:pPr>
              <a:spcBef>
                <a:spcPts val="0"/>
              </a:spcBef>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604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Motion – ACMA Consultation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CAC0BA75-A8BB-4E62-B1F9-9AD1F4E7CD71}"/>
              </a:ext>
            </a:extLst>
          </p:cNvPr>
          <p:cNvSpPr txBox="1">
            <a:spLocks/>
          </p:cNvSpPr>
          <p:nvPr/>
        </p:nvSpPr>
        <p:spPr bwMode="auto">
          <a:xfrm>
            <a:off x="724289" y="1181893"/>
            <a:ext cx="8305800" cy="52935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altLang="en-US" sz="2000" dirty="0">
                <a:solidFill>
                  <a:schemeClr val="tx1"/>
                </a:solidFill>
              </a:rPr>
              <a:t>To meet 22 Feb 19, need to approve by teleconference on 14 Feb 19.  </a:t>
            </a:r>
          </a:p>
          <a:p>
            <a:pPr lvl="1">
              <a:spcBef>
                <a:spcPts val="0"/>
              </a:spcBef>
              <a:buFont typeface="Arial" panose="020B0604020202020204" pitchFamily="34" charset="0"/>
              <a:buChar char="•"/>
            </a:pPr>
            <a:r>
              <a:rPr lang="en-US" altLang="en-US" sz="1800" dirty="0">
                <a:solidFill>
                  <a:schemeClr val="tx1"/>
                </a:solidFill>
              </a:rPr>
              <a:t>We have 2 teleconferences to finish,  07 Feb and 14 Feb. </a:t>
            </a:r>
          </a:p>
          <a:p>
            <a:pPr lvl="1">
              <a:buFont typeface="Arial" panose="020B0604020202020204" pitchFamily="34" charset="0"/>
              <a:buChar char="•"/>
            </a:pPr>
            <a:r>
              <a:rPr lang="en-US" altLang="en-US" sz="1800" dirty="0">
                <a:solidFill>
                  <a:schemeClr val="tx1"/>
                </a:solidFill>
              </a:rPr>
              <a:t>Do we need more Ad Hoc s, 05 Feb and 11, 12 or 13 Feb.?</a:t>
            </a:r>
          </a:p>
          <a:p>
            <a:pPr>
              <a:buFont typeface="Arial" panose="020B0604020202020204" pitchFamily="34" charset="0"/>
              <a:buChar char="•"/>
            </a:pPr>
            <a:endParaRPr lang="en-US" sz="2200" u="sng" kern="0" dirty="0"/>
          </a:p>
          <a:p>
            <a:pPr>
              <a:buFont typeface="Arial" panose="020B0604020202020204" pitchFamily="34" charset="0"/>
              <a:buChar char="•"/>
            </a:pPr>
            <a:r>
              <a:rPr lang="en-US" sz="1600" u="sng" kern="0" dirty="0"/>
              <a:t>Motion:</a:t>
            </a:r>
            <a:r>
              <a:rPr lang="en-US" sz="1600" kern="0" dirty="0"/>
              <a:t> </a:t>
            </a:r>
            <a:r>
              <a:rPr lang="en-US" sz="1600" b="0" kern="0" dirty="0"/>
              <a:t>Move to approve the comments in </a:t>
            </a:r>
            <a:r>
              <a:rPr lang="en-US" altLang="en-US" sz="1600" b="0" dirty="0">
                <a:solidFill>
                  <a:schemeClr val="tx1"/>
                </a:solidFill>
                <a:hlinkClick r:id="rId2"/>
              </a:rPr>
              <a:t>https://mentor.ieee.org/802.18/dcn/19/18-_____-00_____-</a:t>
            </a:r>
            <a:r>
              <a:rPr lang="en-US" altLang="en-US" sz="1600" b="0" dirty="0">
                <a:solidFill>
                  <a:schemeClr val="tx1"/>
                </a:solidFill>
                <a:highlight>
                  <a:srgbClr val="FFFF00"/>
                </a:highlight>
                <a:hlinkClick r:id="rId2"/>
              </a:rPr>
              <a:t>00</a:t>
            </a:r>
            <a:r>
              <a:rPr lang="en-US" altLang="en-US" sz="1600" b="0" dirty="0">
                <a:solidFill>
                  <a:schemeClr val="tx1"/>
                </a:solidFill>
                <a:hlinkClick r:id="rId2"/>
              </a:rPr>
              <a:t>-0000-_________c-ieee-802-comments.docx</a:t>
            </a:r>
            <a:r>
              <a:rPr lang="en-US" altLang="en-US" sz="1600" b="0" dirty="0">
                <a:solidFill>
                  <a:schemeClr val="tx1"/>
                </a:solidFill>
              </a:rPr>
              <a:t> </a:t>
            </a:r>
            <a:r>
              <a:rPr lang="en-US" sz="1600" b="0" kern="0" dirty="0"/>
              <a:t>to </a:t>
            </a:r>
            <a:r>
              <a:rPr lang="en-US" sz="1600" b="0" dirty="0"/>
              <a:t>IFC 45/2018 Class licensing updates </a:t>
            </a:r>
            <a:r>
              <a:rPr lang="en-US" sz="1600" b="0" kern="0" dirty="0"/>
              <a:t>. With the chair of 802.18 to have editorial privileges and send to the EC for review/approval and submission to the FCC on or before 21 February</a:t>
            </a:r>
            <a:r>
              <a:rPr lang="en-US" altLang="en-US" sz="1600" kern="0" dirty="0">
                <a:solidFill>
                  <a:schemeClr val="tx1"/>
                </a:solidFill>
              </a:rPr>
              <a:t> </a:t>
            </a:r>
            <a:r>
              <a:rPr lang="en-US" sz="1600" b="0" kern="0" dirty="0"/>
              <a:t>2019.</a:t>
            </a:r>
          </a:p>
          <a:p>
            <a:endParaRPr lang="en-US" altLang="en-US" sz="1600" kern="0" dirty="0">
              <a:solidFill>
                <a:schemeClr val="tx1"/>
              </a:solidFill>
            </a:endParaRPr>
          </a:p>
          <a:p>
            <a:r>
              <a:rPr lang="en-US" altLang="en-US" sz="1600" kern="0" dirty="0"/>
              <a:t>		Moved by:  	 	</a:t>
            </a:r>
          </a:p>
          <a:p>
            <a:pPr lvl="1"/>
            <a:r>
              <a:rPr lang="en-US" altLang="en-US" sz="1600" b="1" kern="0" dirty="0"/>
              <a:t>Seconded by:  	</a:t>
            </a:r>
          </a:p>
          <a:p>
            <a:pPr lvl="1"/>
            <a:r>
              <a:rPr lang="en-US" altLang="en-US" sz="1600" b="1" kern="0" dirty="0"/>
              <a:t>Discussion?		none</a:t>
            </a:r>
          </a:p>
          <a:p>
            <a:pPr lvl="1"/>
            <a:r>
              <a:rPr lang="en-US" altLang="en-US" sz="1600" b="1" kern="0" dirty="0">
                <a:solidFill>
                  <a:schemeClr val="tx1"/>
                </a:solidFill>
              </a:rPr>
              <a:t>Vote:  ___Y   /  ___N   /  ___A </a:t>
            </a:r>
          </a:p>
          <a:p>
            <a:pPr lvl="1"/>
            <a:endParaRPr lang="en-US" altLang="en-US" b="1" kern="0" dirty="0">
              <a:solidFill>
                <a:schemeClr val="tx1"/>
              </a:solidFill>
            </a:endParaRPr>
          </a:p>
          <a:p>
            <a:pPr marL="800100" lvl="1" indent="-342900">
              <a:buFont typeface="Wingdings" panose="05000000000000000000" pitchFamily="2" charset="2"/>
              <a:buChar char="v"/>
            </a:pPr>
            <a:r>
              <a:rPr lang="en-US" altLang="en-US" b="1" kern="0" dirty="0">
                <a:solidFill>
                  <a:schemeClr val="tx1"/>
                </a:solidFill>
              </a:rPr>
              <a:t>On hold for now.</a:t>
            </a:r>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2747405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 </a:t>
            </a:r>
            <a:r>
              <a:rPr lang="en-US" altLang="en-US" sz="1000" dirty="0">
                <a:solidFill>
                  <a:schemeClr val="tx1"/>
                </a:solidFill>
              </a:rPr>
              <a:t>(11jan19)</a:t>
            </a:r>
            <a:endParaRPr lang="en-US" altLang="en-US" sz="180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31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991"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66800"/>
            <a:ext cx="8150031" cy="5059552"/>
          </a:xfrm>
        </p:spPr>
        <p:txBody>
          <a:bodyPr/>
          <a:lstStyle/>
          <a:p>
            <a:pPr>
              <a:buFont typeface="Arial" panose="020B0604020202020204" pitchFamily="34" charset="0"/>
              <a:buChar char="•"/>
            </a:pPr>
            <a:r>
              <a:rPr lang="en-US" sz="2000" dirty="0"/>
              <a:t>Japan MIC has recently started a consultation on its report related to the high efficiency wireless LAN, including the possibility of opening channel 144 for unlicensed  operation.</a:t>
            </a:r>
          </a:p>
          <a:p>
            <a:pPr lvl="1">
              <a:buFont typeface="Arial" panose="020B0604020202020204" pitchFamily="34" charset="0"/>
              <a:buChar char="•"/>
            </a:pPr>
            <a:r>
              <a:rPr lang="en-US" sz="1800" dirty="0"/>
              <a:t>For details, please refer to: </a:t>
            </a:r>
            <a:r>
              <a:rPr lang="en-US" sz="1800" u="sng" dirty="0">
                <a:hlinkClick r:id="rId2"/>
              </a:rPr>
              <a:t>http://www.soumu.go.jp/menu_news/s-news/02kiban12_04000238.html</a:t>
            </a:r>
            <a:endParaRPr lang="en-US" sz="1800" dirty="0"/>
          </a:p>
          <a:p>
            <a:pPr lvl="1">
              <a:buFont typeface="Arial" panose="020B0604020202020204" pitchFamily="34" charset="0"/>
              <a:buChar char="•"/>
            </a:pPr>
            <a:r>
              <a:rPr lang="en-US" sz="1800" dirty="0"/>
              <a:t>The comment submission deadline is February 21, 2019.</a:t>
            </a:r>
          </a:p>
          <a:p>
            <a:pPr lvl="1">
              <a:buFont typeface="Arial" panose="020B0604020202020204" pitchFamily="34" charset="0"/>
              <a:buChar char="•"/>
            </a:pPr>
            <a:r>
              <a:rPr lang="en-US" sz="1800" dirty="0"/>
              <a:t>The major changes proposed other than adding channel 144 are as follows: </a:t>
            </a:r>
          </a:p>
          <a:p>
            <a:pPr lvl="1">
              <a:buFont typeface="Arial" panose="020B0604020202020204" pitchFamily="34" charset="0"/>
              <a:buChar char="•"/>
            </a:pPr>
            <a:r>
              <a:rPr lang="en-US" sz="1800" dirty="0"/>
              <a:t>The occupancy channel widths will be broadened to support 802.11ax's 20/40/80/160/80+80 MHz channel systems in 5 GHz and 40 MHz channel system in 2.4 GHz. </a:t>
            </a:r>
          </a:p>
          <a:p>
            <a:pPr lvl="1">
              <a:buFont typeface="Arial" panose="020B0604020202020204" pitchFamily="34" charset="0"/>
              <a:buChar char="•"/>
            </a:pPr>
            <a:r>
              <a:rPr lang="en-US" sz="1800" dirty="0"/>
              <a:t>The 4 </a:t>
            </a:r>
            <a:r>
              <a:rPr lang="en-US" sz="1800" dirty="0" err="1"/>
              <a:t>ms</a:t>
            </a:r>
            <a:r>
              <a:rPr lang="en-US" sz="1800" dirty="0"/>
              <a:t> second rule in 5 GHz band will be extended to 8 </a:t>
            </a:r>
            <a:r>
              <a:rPr lang="en-US" sz="1800" dirty="0" err="1"/>
              <a:t>ms.</a:t>
            </a:r>
            <a:r>
              <a:rPr lang="en-US" sz="1800" dirty="0"/>
              <a:t> </a:t>
            </a:r>
          </a:p>
          <a:p>
            <a:pPr lvl="1">
              <a:buFont typeface="Arial" panose="020B0604020202020204" pitchFamily="34" charset="0"/>
              <a:buChar char="•"/>
            </a:pPr>
            <a:r>
              <a:rPr lang="en-US" sz="1800" dirty="0"/>
              <a:t>The 5.3 GHz DFS test is revised.  Note: There is a possibility of relaxing the radar patterns described in the report. </a:t>
            </a:r>
          </a:p>
          <a:p>
            <a:pPr lvl="1">
              <a:buFont typeface="Arial" panose="020B0604020202020204" pitchFamily="34" charset="0"/>
              <a:buChar char="•"/>
            </a:pPr>
            <a:r>
              <a:rPr lang="en-US" sz="1800" dirty="0"/>
              <a:t>It is planned to take effect this summer. </a:t>
            </a:r>
          </a:p>
          <a:p>
            <a:pPr>
              <a:buFont typeface="Arial" panose="020B0604020202020204" pitchFamily="34" charset="0"/>
              <a:buChar char="•"/>
            </a:pPr>
            <a:r>
              <a:rPr lang="en-US" altLang="en-US" sz="2000" dirty="0"/>
              <a:t> </a:t>
            </a:r>
          </a:p>
          <a:p>
            <a:pPr>
              <a:buFont typeface="Arial" panose="020B0604020202020204" pitchFamily="34" charset="0"/>
              <a:buChar char="•"/>
            </a:pPr>
            <a:r>
              <a:rPr lang="en-US" altLang="en-US" sz="20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2000" dirty="0">
                <a:solidFill>
                  <a:srgbClr val="00B0F0"/>
                </a:solidFill>
              </a:rPr>
              <a:t>Send in comment text on DOT’s Request For Comments on V2X to the chair.   (Best by Wednesday night.) </a:t>
            </a:r>
          </a:p>
          <a:p>
            <a:pPr>
              <a:buFont typeface="Arial" panose="020B0604020202020204" pitchFamily="34" charset="0"/>
              <a:buChar char="•"/>
            </a:pPr>
            <a:r>
              <a:rPr lang="en-US" sz="1800" dirty="0">
                <a:solidFill>
                  <a:srgbClr val="00B0F0"/>
                </a:solidFill>
              </a:rPr>
              <a:t>Send in comment text on ACMA’s Consultation (Best by Wednesday night.)</a:t>
            </a:r>
            <a:endParaRPr lang="en-US" sz="1800" b="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31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31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07 Feb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11-15 March 19 the Plenary in the Hyatt Regency Vancouver and Fairmont Hotel Vancouver, Vancouver, BC, Canada</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endParaRPr lang="en-US"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January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31 January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 reference</a:t>
            </a:r>
            <a:endParaRPr lang="en-US" sz="2400" dirty="0"/>
          </a:p>
        </p:txBody>
      </p:sp>
      <p:sp>
        <p:nvSpPr>
          <p:cNvPr id="3" name="Content Placeholder 2"/>
          <p:cNvSpPr>
            <a:spLocks noGrp="1"/>
          </p:cNvSpPr>
          <p:nvPr>
            <p:ph idx="1"/>
          </p:nvPr>
        </p:nvSpPr>
        <p:spPr>
          <a:xfrm>
            <a:off x="685800" y="841375"/>
            <a:ext cx="8305800" cy="5293520"/>
          </a:xfrm>
        </p:spPr>
        <p:txBody>
          <a:bodyPr/>
          <a:lstStyle/>
          <a:p>
            <a:pPr marL="1828800" lvl="4" indent="0"/>
            <a:r>
              <a:rPr lang="en-US" sz="900" dirty="0">
                <a:solidFill>
                  <a:schemeClr val="tx1"/>
                </a:solidFill>
              </a:rPr>
              <a:t>2</a:t>
            </a:r>
          </a:p>
          <a:p>
            <a:pPr>
              <a:buFont typeface="Arial" panose="020B0604020202020204" pitchFamily="34" charset="0"/>
              <a:buChar char="•"/>
            </a:pPr>
            <a:r>
              <a:rPr lang="en-US" sz="1600" dirty="0"/>
              <a:t>Thinking potential comments, any specific points we should consider?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There are 20 comments from phase 1 testing; most say to not divide the spectrum, where the waiver is asking for a division.  </a:t>
            </a:r>
          </a:p>
          <a:p>
            <a:pPr>
              <a:buFont typeface="Arial" panose="020B0604020202020204" pitchFamily="34" charset="0"/>
              <a:buChar char="•"/>
            </a:pPr>
            <a:r>
              <a:rPr lang="en-US" sz="1800" dirty="0"/>
              <a:t>Is this a waiver or petition to start a rule making?  </a:t>
            </a:r>
          </a:p>
          <a:p>
            <a:pPr lvl="1">
              <a:buFont typeface="Arial" panose="020B0604020202020204" pitchFamily="34" charset="0"/>
              <a:buChar char="•"/>
            </a:pPr>
            <a:r>
              <a:rPr lang="en-US" sz="1400" dirty="0"/>
              <a:t>Some are questioning this approach.    </a:t>
            </a:r>
          </a:p>
          <a:p>
            <a:pPr lvl="1">
              <a:buFont typeface="Arial" panose="020B0604020202020204" pitchFamily="34" charset="0"/>
              <a:buChar char="•"/>
            </a:pPr>
            <a:r>
              <a:rPr lang="en-US" sz="1400" dirty="0"/>
              <a:t>Where it asks incumbents like DSRC to vacate this band is not a (normal) waiver.</a:t>
            </a:r>
          </a:p>
          <a:p>
            <a:pPr lvl="1">
              <a:buFont typeface="Arial" panose="020B0604020202020204" pitchFamily="34" charset="0"/>
              <a:buChar char="•"/>
            </a:pPr>
            <a:r>
              <a:rPr lang="en-US" sz="1400" dirty="0"/>
              <a:t>Could it be followed by a more aggressive waiver request with further disruptions? </a:t>
            </a:r>
          </a:p>
          <a:p>
            <a:pPr>
              <a:buFont typeface="Arial" panose="020B0604020202020204" pitchFamily="34" charset="0"/>
              <a:buChar char="•"/>
            </a:pPr>
            <a:r>
              <a:rPr lang="en-US" sz="1800" dirty="0"/>
              <a:t>802.11 – WiFi  access to the band. </a:t>
            </a:r>
          </a:p>
          <a:p>
            <a:pPr lvl="1">
              <a:buFont typeface="Arial" panose="020B0604020202020204" pitchFamily="34" charset="0"/>
              <a:buChar char="•"/>
            </a:pPr>
            <a:r>
              <a:rPr lang="en-US" sz="1400" dirty="0"/>
              <a:t>Disruptive to both approaches, detect and vacate and re-channelization.</a:t>
            </a:r>
          </a:p>
          <a:p>
            <a:pPr lvl="1">
              <a:buFont typeface="Arial" panose="020B0604020202020204" pitchFamily="34" charset="0"/>
              <a:buChar char="•"/>
            </a:pPr>
            <a:r>
              <a:rPr lang="en-US" sz="1400" dirty="0"/>
              <a:t>Also would hinder other V-C2X technologies that are being development.</a:t>
            </a:r>
          </a:p>
          <a:p>
            <a:pPr>
              <a:buFont typeface="Arial" panose="020B0604020202020204" pitchFamily="34" charset="0"/>
              <a:buChar char="•"/>
            </a:pPr>
            <a:r>
              <a:rPr lang="en-US" sz="1800" dirty="0"/>
              <a:t>TG 802.11bd,  is relevant to this and has Pros on sharing in the band better than C-V2X. </a:t>
            </a:r>
            <a:r>
              <a:rPr lang="en-US" sz="1400" dirty="0"/>
              <a:t>(They are not meeting between now 11 Jan.) </a:t>
            </a:r>
            <a:endParaRPr lang="en-US" sz="1800" dirty="0"/>
          </a:p>
          <a:p>
            <a:pPr lvl="1">
              <a:buFont typeface="Arial" panose="020B0604020202020204" pitchFamily="34" charset="0"/>
              <a:buChar char="•"/>
            </a:pPr>
            <a:r>
              <a:rPr lang="en-US" sz="1400" dirty="0"/>
              <a:t>James </a:t>
            </a:r>
            <a:r>
              <a:rPr lang="en-US" sz="1400" dirty="0" err="1"/>
              <a:t>Lepp</a:t>
            </a:r>
            <a:r>
              <a:rPr lang="en-US" sz="1400" dirty="0"/>
              <a:t> has a document with 4 main parts/areas moving forward, </a:t>
            </a:r>
          </a:p>
          <a:p>
            <a:pPr lvl="2">
              <a:buFont typeface="Arial" panose="020B0604020202020204" pitchFamily="34" charset="0"/>
              <a:buChar char="•"/>
            </a:pPr>
            <a:r>
              <a:rPr lang="en-US" sz="1200" dirty="0">
                <a:hlinkClick r:id="rId2"/>
              </a:rPr>
              <a:t>https://mentor.ieee.org/802.11/dcn/18/11-18-1945-01-0ngv-work-breakdown-for-p802-11bd.pptx</a:t>
            </a:r>
            <a:r>
              <a:rPr lang="en-US" sz="12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Why can’t the experimental license accomplish their need? </a:t>
            </a:r>
          </a:p>
          <a:p>
            <a:pPr lvl="1">
              <a:buFont typeface="Arial" panose="020B0604020202020204" pitchFamily="34" charset="0"/>
              <a:buChar char="•"/>
            </a:pPr>
            <a:r>
              <a:rPr lang="en-US" sz="1800" dirty="0"/>
              <a:t>No input from anyone to comment on this, so will hold for now. </a:t>
            </a:r>
          </a:p>
          <a:p>
            <a:pPr lvl="1">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January 2019</a:t>
            </a:r>
            <a:endParaRPr lang="en-GB" dirty="0"/>
          </a:p>
        </p:txBody>
      </p:sp>
    </p:spTree>
    <p:extLst>
      <p:ext uri="{BB962C8B-B14F-4D97-AF65-F5344CB8AC3E}">
        <p14:creationId xmlns:p14="http://schemas.microsoft.com/office/powerpoint/2010/main" val="4038738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-1 of 2</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https://ecfsapi.fcc.gov/file/11212224101742/5GAA%20Petition%20for%20Waiver%20-%20Final%2011.21.2018.pdf</a:t>
            </a:r>
            <a:r>
              <a:rPr lang="en-US" sz="1800" dirty="0"/>
              <a:t> </a:t>
            </a:r>
          </a:p>
          <a:p>
            <a:pPr>
              <a:buFont typeface="Arial" panose="020B0604020202020204" pitchFamily="34" charset="0"/>
              <a:buChar char="•"/>
            </a:pPr>
            <a:r>
              <a:rPr lang="en-US" sz="1800" dirty="0">
                <a:hlinkClick r:id="rId3"/>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Current Rules Prohibit Use of C-V2X in the 5.9 GHz Band </a:t>
            </a:r>
            <a:endParaRPr lang="en-US" sz="1800" dirty="0">
              <a:solidFill>
                <a:schemeClr val="tx1"/>
              </a:solidFill>
            </a:endParaRPr>
          </a:p>
          <a:p>
            <a:pPr>
              <a:buFont typeface="Arial" panose="020B0604020202020204" pitchFamily="34" charset="0"/>
              <a:buChar char="•"/>
            </a:pPr>
            <a:r>
              <a:rPr lang="en-US" sz="1800" dirty="0"/>
              <a:t>C-V2X Offers Capabilities Today that are Superior to Those of Other Technologies – Enabling Safety and Other Benefits </a:t>
            </a:r>
            <a:r>
              <a:rPr lang="en-US" sz="1800" dirty="0">
                <a:solidFill>
                  <a:schemeClr val="tx1"/>
                </a:solidFill>
              </a:rPr>
              <a:t> </a:t>
            </a:r>
          </a:p>
          <a:p>
            <a:pPr>
              <a:buFont typeface="Arial" panose="020B0604020202020204" pitchFamily="34" charset="0"/>
              <a:buChar char="•"/>
            </a:pPr>
            <a:r>
              <a:rPr lang="en-US" sz="1800" dirty="0"/>
              <a:t>C-V2X is a Modern, Standards-Based Technology Designed to Meet Today’s Transportation Challenges as Well as the Evolving Demands of Tomorrow’s 5G Connected Transportation Ecosystem </a:t>
            </a:r>
            <a:endParaRPr lang="en-US" sz="1800" dirty="0">
              <a:solidFill>
                <a:schemeClr val="tx1"/>
              </a:solidFill>
            </a:endParaRPr>
          </a:p>
          <a:p>
            <a:pPr lvl="1">
              <a:buFont typeface="Arial" panose="020B0604020202020204" pitchFamily="34" charset="0"/>
              <a:buChar char="•"/>
            </a:pPr>
            <a:r>
              <a:rPr lang="en-US" sz="1600" dirty="0"/>
              <a:t>C-V2X Offers Capabilities Today that are Superior to Those of Other Technologies – Enabling Safety and Other Benefits </a:t>
            </a:r>
          </a:p>
          <a:p>
            <a:pPr lvl="1">
              <a:buFont typeface="Arial" panose="020B0604020202020204" pitchFamily="34" charset="0"/>
              <a:buChar char="•"/>
            </a:pPr>
            <a:r>
              <a:rPr lang="en-US" sz="1600" dirty="0"/>
              <a:t>C-V2X’s Evolutionary Path to 5G and Subsequent Wireless Generations Will Help to Amplify and Expand Upon the Safety and Other Benefits Enabled by C-V2X Services  </a:t>
            </a:r>
          </a:p>
          <a:p>
            <a:pPr lvl="1">
              <a:buFont typeface="Arial" panose="020B0604020202020204" pitchFamily="34" charset="0"/>
              <a:buChar char="•"/>
            </a:pPr>
            <a:r>
              <a:rPr lang="en-US" sz="1600" dirty="0"/>
              <a:t> C-V2X’s Unique Cost Efficiency Supports an Accelerated Timeline for Deployment </a:t>
            </a:r>
          </a:p>
          <a:p>
            <a:pPr>
              <a:buFont typeface="Arial" panose="020B0604020202020204" pitchFamily="34" charset="0"/>
              <a:buChar char="•"/>
            </a:pPr>
            <a:r>
              <a:rPr lang="en-US" sz="1800" dirty="0"/>
              <a:t>The Commission Should Grant a Waiver of Its Rules to Expedite the Deployment of C-V2X</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January 2019</a:t>
            </a:r>
            <a:endParaRPr lang="en-GB" dirty="0"/>
          </a:p>
        </p:txBody>
      </p:sp>
    </p:spTree>
    <p:extLst>
      <p:ext uri="{BB962C8B-B14F-4D97-AF65-F5344CB8AC3E}">
        <p14:creationId xmlns:p14="http://schemas.microsoft.com/office/powerpoint/2010/main" val="21393078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-2 of 3</a:t>
            </a:r>
            <a:endParaRPr lang="en-US" sz="2400" dirty="0"/>
          </a:p>
        </p:txBody>
      </p:sp>
      <p:sp>
        <p:nvSpPr>
          <p:cNvPr id="3" name="Content Placeholder 2"/>
          <p:cNvSpPr>
            <a:spLocks noGrp="1"/>
          </p:cNvSpPr>
          <p:nvPr>
            <p:ph idx="1"/>
          </p:nvPr>
        </p:nvSpPr>
        <p:spPr>
          <a:xfrm>
            <a:off x="679010" y="1336651"/>
            <a:ext cx="8305800" cy="5293520"/>
          </a:xfrm>
        </p:spPr>
        <p:txBody>
          <a:bodyPr/>
          <a:lstStyle/>
          <a:p>
            <a:pPr>
              <a:buFont typeface="Arial" panose="020B0604020202020204" pitchFamily="34" charset="0"/>
              <a:buChar char="•"/>
            </a:pPr>
            <a:r>
              <a:rPr lang="en-US" sz="2000" dirty="0">
                <a:solidFill>
                  <a:schemeClr val="tx1"/>
                </a:solidFill>
              </a:rPr>
              <a:t>From last week: </a:t>
            </a:r>
          </a:p>
          <a:p>
            <a:pPr lvl="1">
              <a:buFont typeface="Arial" panose="020B0604020202020204" pitchFamily="34" charset="0"/>
              <a:buChar char="•"/>
            </a:pPr>
            <a:r>
              <a:rPr lang="en-US" sz="1800" dirty="0">
                <a:solidFill>
                  <a:schemeClr val="tx1"/>
                </a:solidFill>
              </a:rPr>
              <a:t>Look at footnotes of 47&amp;48, why this is a wavier, not cont. as exp. license or a rule making.  </a:t>
            </a:r>
          </a:p>
          <a:p>
            <a:pPr lvl="1">
              <a:buFont typeface="Arial" panose="020B0604020202020204" pitchFamily="34" charset="0"/>
              <a:buChar char="•"/>
            </a:pPr>
            <a:r>
              <a:rPr lang="en-US" sz="1800" dirty="0">
                <a:solidFill>
                  <a:schemeClr val="tx1"/>
                </a:solidFill>
              </a:rPr>
              <a:t>There is a test report from 5GAA, and their summary is they are doing better than DSRC.  </a:t>
            </a:r>
          </a:p>
          <a:p>
            <a:pPr lvl="1">
              <a:buFont typeface="Arial" panose="020B0604020202020204" pitchFamily="34" charset="0"/>
              <a:buChar char="•"/>
            </a:pPr>
            <a:r>
              <a:rPr lang="en-US" sz="1800" dirty="0">
                <a:solidFill>
                  <a:schemeClr val="tx1"/>
                </a:solidFill>
              </a:rPr>
              <a:t>Annex D has the their test results (link added in 18-18/0152r01) </a:t>
            </a:r>
          </a:p>
          <a:p>
            <a:pPr lvl="1">
              <a:buFont typeface="Arial" panose="020B0604020202020204" pitchFamily="34" charset="0"/>
              <a:buChar char="•"/>
            </a:pPr>
            <a:r>
              <a:rPr lang="en-US" sz="1800" dirty="0">
                <a:solidFill>
                  <a:schemeClr val="tx1"/>
                </a:solidFill>
              </a:rPr>
              <a:t>Appendix C  has summary of most all tests that are going on. </a:t>
            </a:r>
          </a:p>
          <a:p>
            <a:pPr lvl="1">
              <a:buFont typeface="Arial" panose="020B0604020202020204" pitchFamily="34" charset="0"/>
              <a:buChar char="•"/>
            </a:pPr>
            <a:r>
              <a:rPr lang="en-US" sz="1800" dirty="0">
                <a:solidFill>
                  <a:schemeClr val="tx1"/>
                </a:solidFill>
              </a:rPr>
              <a:t>Appendix D, these should be they rules for the wavier;  e.g. 5925-5975 for C-V2X  only.</a:t>
            </a:r>
          </a:p>
          <a:p>
            <a:pPr lvl="1">
              <a:buFont typeface="Arial" panose="020B0604020202020204" pitchFamily="34" charset="0"/>
              <a:buChar char="•"/>
            </a:pPr>
            <a:r>
              <a:rPr lang="en-US" sz="1800" dirty="0">
                <a:solidFill>
                  <a:schemeClr val="tx1"/>
                </a:solidFill>
              </a:rPr>
              <a:t>In the long term there is no sharing.  </a:t>
            </a:r>
          </a:p>
          <a:p>
            <a:pPr lvl="1">
              <a:buFont typeface="Arial" panose="020B0604020202020204" pitchFamily="34" charset="0"/>
              <a:buChar char="•"/>
            </a:pPr>
            <a:r>
              <a:rPr lang="en-US" sz="1800" dirty="0">
                <a:solidFill>
                  <a:schemeClr val="tx1"/>
                </a:solidFill>
              </a:rPr>
              <a:t>Seems DOT has a connection in some of these test sites. </a:t>
            </a:r>
          </a:p>
          <a:p>
            <a:pPr lvl="4">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January 2019</a:t>
            </a:r>
            <a:endParaRPr lang="en-GB" dirty="0"/>
          </a:p>
        </p:txBody>
      </p:sp>
    </p:spTree>
    <p:extLst>
      <p:ext uri="{BB962C8B-B14F-4D97-AF65-F5344CB8AC3E}">
        <p14:creationId xmlns:p14="http://schemas.microsoft.com/office/powerpoint/2010/main" val="675268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January 2019</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January 2019</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31 January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January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January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January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January 2019</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31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January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January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31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_______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U.S. DoT RFC on V2X Communications</a:t>
            </a:r>
          </a:p>
          <a:p>
            <a:pPr lvl="1">
              <a:buFont typeface="Arial" panose="020B0604020202020204" pitchFamily="34" charset="0"/>
              <a:buChar char="•"/>
            </a:pPr>
            <a:r>
              <a:rPr lang="en-US" altLang="en-US" sz="1400" dirty="0"/>
              <a:t>ACMA consultation 5G &amp; 60GHz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Comment input for DoT and ACMA.</a:t>
            </a:r>
          </a:p>
          <a:p>
            <a:pPr lvl="1">
              <a:buFont typeface="Arial" panose="020B0604020202020204" pitchFamily="34" charset="0"/>
              <a:buChar char="•"/>
            </a:pPr>
            <a:r>
              <a:rPr lang="en-US" altLang="en-US" sz="1400" dirty="0">
                <a:solidFill>
                  <a:schemeClr val="tx1"/>
                </a:solidFill>
              </a:rPr>
              <a:t>And 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t>U.S. DoT Releases Request for Comment (RFC) on Vehicle-to-Everything (V2X) Communications</a:t>
            </a:r>
          </a:p>
          <a:p>
            <a:pPr lvl="1">
              <a:spcBef>
                <a:spcPts val="0"/>
              </a:spcBef>
              <a:buFont typeface="Arial" panose="020B0604020202020204" pitchFamily="34" charset="0"/>
              <a:buChar char="•"/>
            </a:pPr>
            <a:r>
              <a:rPr lang="en-US" altLang="en-US" sz="1400" b="0" kern="0" dirty="0"/>
              <a:t> Comments due 25 Jan &gt;&gt; 24 Feb.</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ACMA consultation for 5G and 60GHz band.</a:t>
            </a:r>
          </a:p>
          <a:p>
            <a:pPr lvl="1">
              <a:spcBef>
                <a:spcPts val="0"/>
              </a:spcBef>
              <a:buFont typeface="Arial" panose="020B0604020202020204" pitchFamily="34" charset="0"/>
              <a:buChar char="•"/>
            </a:pPr>
            <a:r>
              <a:rPr lang="en-US" altLang="en-US" sz="1400" kern="0" dirty="0"/>
              <a:t>Comments due 22 Feb  </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GB" sz="1400" dirty="0"/>
              <a:t>Japan MIC consultation at 5GHz</a:t>
            </a:r>
            <a:endParaRPr lang="en-US" sz="1400" dirty="0"/>
          </a:p>
          <a:p>
            <a:pPr>
              <a:spcBef>
                <a:spcPts val="0"/>
              </a:spcBef>
              <a:buFont typeface="Arial" panose="020B0604020202020204" pitchFamily="34" charset="0"/>
              <a:buChar char="•"/>
            </a:pPr>
            <a:endParaRPr lang="en-US" altLang="en-US" sz="1400" b="0" kern="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RR-TAG is in need of a vice-chair and secretary, is there anyone that can help? ________</a:t>
            </a:r>
          </a:p>
          <a:p>
            <a:pPr>
              <a:buFont typeface="Arial" panose="020B0604020202020204" pitchFamily="34" charset="0"/>
              <a:buChar char="•"/>
            </a:pPr>
            <a:r>
              <a:rPr lang="en-US" altLang="en-US" sz="1600" dirty="0"/>
              <a:t> </a:t>
            </a: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r>
              <a:rPr lang="en-US" altLang="en-US" sz="1600" dirty="0">
                <a:solidFill>
                  <a:schemeClr val="bg1">
                    <a:lumMod val="85000"/>
                  </a:schemeClr>
                </a:solidFill>
              </a:rPr>
              <a:t>Stuart Kerry</a:t>
            </a:r>
          </a:p>
          <a:p>
            <a:r>
              <a:rPr lang="en-US" altLang="en-US" sz="1600" b="1" dirty="0">
                <a:solidFill>
                  <a:schemeClr val="tx1"/>
                </a:solidFill>
              </a:rPr>
              <a:t>		Seconded by:	</a:t>
            </a:r>
            <a:r>
              <a:rPr lang="en-US" altLang="en-US" sz="1600" b="1" dirty="0">
                <a:solidFill>
                  <a:schemeClr val="bg1">
                    <a:lumMod val="85000"/>
                  </a:schemeClr>
                </a:solidFill>
              </a:rPr>
              <a:t>Mike Lynch</a:t>
            </a:r>
            <a:endParaRPr lang="en-US" altLang="en-US" sz="1600" dirty="0">
              <a:solidFill>
                <a:schemeClr val="bg1">
                  <a:lumMod val="85000"/>
                </a:schemeClr>
              </a:solidFill>
            </a:endParaRPr>
          </a:p>
          <a:p>
            <a:pPr lvl="1"/>
            <a:r>
              <a:rPr lang="en-US" altLang="en-US" sz="1600" b="1" dirty="0"/>
              <a:t>Discussion?  </a:t>
            </a:r>
          </a:p>
          <a:p>
            <a:pPr lvl="1"/>
            <a:r>
              <a:rPr lang="en-US" altLang="en-US" sz="1600" b="1" dirty="0">
                <a:solidFill>
                  <a:schemeClr val="tx1"/>
                </a:solidFill>
              </a:rPr>
              <a:t>Vote:  </a:t>
            </a:r>
            <a:r>
              <a:rPr lang="en-US" altLang="en-US" sz="1600" b="1" dirty="0">
                <a:solidFill>
                  <a:schemeClr val="bg1">
                    <a:lumMod val="85000"/>
                  </a:schemeClr>
                </a:solidFill>
              </a:rPr>
              <a:t>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10 January 2018 in document: </a:t>
            </a:r>
            <a:r>
              <a:rPr lang="en-US" altLang="en-US" sz="1600" dirty="0">
                <a:hlinkClick r:id="rId2"/>
              </a:rPr>
              <a:t>https://mentor.ieee.org/802.18/dcn/19/18-19-0004-00-0000-minutes-10jan19-rr-tag-teleconference.docx</a:t>
            </a:r>
            <a:r>
              <a:rPr lang="en-US" altLang="en-US" sz="1600" dirty="0"/>
              <a:t>     </a:t>
            </a:r>
            <a:r>
              <a:rPr lang="en-US" altLang="en-US" sz="1600" b="1" dirty="0"/>
              <a:t>Posted</a:t>
            </a:r>
            <a:r>
              <a:rPr lang="en-US" altLang="en-US" sz="1600" dirty="0"/>
              <a:t>:   </a:t>
            </a:r>
            <a:r>
              <a:rPr lang="en-US" sz="1400" b="0" dirty="0"/>
              <a:t>11-Jan-2019 12:28:36 ET</a:t>
            </a:r>
            <a:endParaRPr lang="en-US" sz="1600" dirty="0"/>
          </a:p>
          <a:p>
            <a:r>
              <a:rPr lang="en-US" altLang="en-US" sz="1600" b="0" dirty="0"/>
              <a:t>	</a:t>
            </a:r>
            <a:r>
              <a:rPr lang="en-US" altLang="en-US" sz="1600" dirty="0">
                <a:solidFill>
                  <a:schemeClr val="tx1"/>
                </a:solidFill>
              </a:rPr>
              <a:t>Moved by:  	</a:t>
            </a:r>
            <a:endParaRPr lang="en-US" altLang="en-US" sz="1600" dirty="0">
              <a:solidFill>
                <a:schemeClr val="bg1">
                  <a:lumMod val="95000"/>
                </a:schemeClr>
              </a:solidFill>
            </a:endParaRPr>
          </a:p>
          <a:p>
            <a:r>
              <a:rPr lang="en-US" altLang="en-US" sz="1600" dirty="0">
                <a:solidFill>
                  <a:schemeClr val="tx1"/>
                </a:solidFill>
              </a:rPr>
              <a:t>	Seconded by:	</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75000"/>
                  </a:schemeClr>
                </a:solidFill>
              </a:rPr>
              <a:t>Unanimous consent</a:t>
            </a:r>
            <a:endParaRPr lang="en-US" altLang="en-US" dirty="0">
              <a:solidFill>
                <a:srgbClr val="C00000"/>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31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To approve the minutes from the IEEE 802.18 ad hoc teleconference 28 January 2018 in document: </a:t>
            </a:r>
            <a:r>
              <a:rPr lang="en-US" altLang="en-US" sz="1600" dirty="0">
                <a:hlinkClick r:id="rId2"/>
              </a:rPr>
              <a:t>https://mentor.ieee.org/802.18/dcn/19/18-19-0011-00-0000-minutes-ad-hoc-28-jan-2019-rr-tag.docx</a:t>
            </a:r>
            <a:r>
              <a:rPr lang="en-US" altLang="en-US" sz="1600" dirty="0"/>
              <a:t>  P</a:t>
            </a:r>
            <a:r>
              <a:rPr lang="en-US" altLang="en-US" sz="1600" b="1" dirty="0"/>
              <a:t>osted</a:t>
            </a:r>
            <a:r>
              <a:rPr lang="en-US" altLang="en-US" sz="1600" dirty="0"/>
              <a:t>: </a:t>
            </a:r>
            <a:r>
              <a:rPr lang="en-US" sz="1600" b="0" dirty="0"/>
              <a:t>30-Jan-2019 12:55:38 ET</a:t>
            </a:r>
            <a:endParaRPr lang="en-US" sz="1600" dirty="0"/>
          </a:p>
          <a:p>
            <a:r>
              <a:rPr lang="en-US" altLang="en-US" sz="1600" b="0" dirty="0"/>
              <a:t>	</a:t>
            </a:r>
            <a:r>
              <a:rPr lang="en-US" altLang="en-US" sz="1600" dirty="0">
                <a:solidFill>
                  <a:schemeClr val="tx1"/>
                </a:solidFill>
              </a:rPr>
              <a:t>Moved by:  	</a:t>
            </a:r>
            <a:endParaRPr lang="en-US" altLang="en-US" sz="1600" dirty="0">
              <a:solidFill>
                <a:schemeClr val="bg1">
                  <a:lumMod val="95000"/>
                </a:schemeClr>
              </a:solidFill>
            </a:endParaRPr>
          </a:p>
          <a:p>
            <a:r>
              <a:rPr lang="en-US" altLang="en-US" sz="1600" dirty="0">
                <a:solidFill>
                  <a:schemeClr val="tx1"/>
                </a:solidFill>
              </a:rPr>
              <a:t>	Seconded by:	</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75000"/>
                  </a:schemeClr>
                </a:solidFill>
              </a:rPr>
              <a:t>Unanimous consent</a:t>
            </a:r>
            <a:endParaRPr lang="en-US" altLang="en-US" dirty="0">
              <a:solidFill>
                <a:srgbClr val="C00000"/>
              </a:solidFill>
            </a:endParaRPr>
          </a:p>
          <a:p>
            <a:pPr>
              <a:buFont typeface="Arial" panose="020B0604020202020204" pitchFamily="34" charset="0"/>
              <a:buChar char="•"/>
            </a:pPr>
            <a:r>
              <a:rPr lang="en-US" altLang="en-US" sz="1000" dirty="0">
                <a:solidFill>
                  <a:schemeClr val="bg1"/>
                </a:solidFill>
              </a:rPr>
              <a:t>Does anyone have an interest in being the 802.18 Vice-Chair? </a:t>
            </a:r>
          </a:p>
          <a:p>
            <a:pPr lvl="1">
              <a:buFont typeface="Arial" panose="020B0604020202020204" pitchFamily="34" charset="0"/>
              <a:buChar char="•"/>
            </a:pPr>
            <a:r>
              <a:rPr lang="en-US" altLang="en-US" sz="10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31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news?</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this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#100 - 17-20 Dec. 2018, Sophia Antipolis</a:t>
            </a:r>
          </a:p>
          <a:p>
            <a:pPr lvl="1">
              <a:spcBef>
                <a:spcPts val="0"/>
              </a:spcBef>
              <a:buFont typeface="Arial" panose="020B0604020202020204" pitchFamily="34" charset="0"/>
              <a:buChar char="•"/>
            </a:pPr>
            <a:r>
              <a:rPr lang="en-US" sz="1600" dirty="0">
                <a:solidFill>
                  <a:schemeClr val="tx1"/>
                </a:solidFill>
              </a:rPr>
              <a:t>Call: 29 Jan: </a:t>
            </a:r>
            <a:r>
              <a:rPr lang="en-US" sz="1600" dirty="0">
                <a:hlinkClick r:id="rId5"/>
              </a:rPr>
              <a:t>Paused COT in EN 301 893</a:t>
            </a:r>
            <a:endParaRPr lang="en-US" sz="1600" dirty="0"/>
          </a:p>
          <a:p>
            <a:pPr lvl="2">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600" dirty="0">
                <a:solidFill>
                  <a:schemeClr val="tx1"/>
                </a:solidFill>
              </a:rPr>
              <a:t>Call: 30 Jan: </a:t>
            </a:r>
            <a:r>
              <a:rPr lang="nl-NL" sz="1600" dirty="0">
                <a:hlinkClick r:id="rId6"/>
              </a:rPr>
              <a:t>RX Req. in EN 301 893</a:t>
            </a:r>
            <a:r>
              <a:rPr lang="nl-NL" sz="1600" dirty="0"/>
              <a:t> </a:t>
            </a:r>
          </a:p>
          <a:p>
            <a:pPr lvl="2">
              <a:spcBef>
                <a:spcPts val="0"/>
              </a:spcBef>
              <a:buFont typeface="Arial" panose="020B0604020202020204" pitchFamily="34" charset="0"/>
              <a:buChar char="•"/>
            </a:pPr>
            <a:r>
              <a:rPr lang="nl-NL" sz="1400" dirty="0"/>
              <a:t>  </a:t>
            </a:r>
          </a:p>
          <a:p>
            <a:pPr lvl="1">
              <a:spcBef>
                <a:spcPts val="0"/>
              </a:spcBef>
              <a:buFont typeface="Arial" panose="020B0604020202020204" pitchFamily="34" charset="0"/>
              <a:buChar char="•"/>
            </a:pPr>
            <a:r>
              <a:rPr lang="nl-NL" sz="1600" dirty="0"/>
              <a:t>Call: 01 Feb: </a:t>
            </a:r>
            <a:r>
              <a:rPr lang="nl-NL" sz="1600" dirty="0">
                <a:hlinkClick r:id="rId7"/>
              </a:rPr>
              <a:t>5.8 GHz in EN 301 893</a:t>
            </a:r>
            <a:endParaRPr lang="nl-NL" sz="16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8"/>
              </a:rPr>
              <a:t>&lt;TG-11&gt;</a:t>
            </a:r>
            <a:r>
              <a:rPr lang="en-US" altLang="en-US" sz="1800" b="0" dirty="0"/>
              <a:t>  </a:t>
            </a:r>
            <a:r>
              <a:rPr lang="en-US" sz="1800" dirty="0">
                <a:solidFill>
                  <a:schemeClr val="tx1"/>
                </a:solidFill>
              </a:rPr>
              <a:t>next meeting # 55 - 08-11 Apr 2019,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this week.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9"/>
              </a:rPr>
              <a:t>&lt;TG-UWB&gt;</a:t>
            </a:r>
            <a:r>
              <a:rPr lang="en-US" sz="1800" b="0" dirty="0">
                <a:solidFill>
                  <a:schemeClr val="tx1"/>
                </a:solidFill>
              </a:rPr>
              <a:t>  </a:t>
            </a:r>
            <a:r>
              <a:rPr lang="en-US" sz="1800" dirty="0">
                <a:solidFill>
                  <a:schemeClr val="tx1"/>
                </a:solidFill>
              </a:rPr>
              <a:t>next call # 47-bis – 01 Feb 2019 </a:t>
            </a: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this week.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January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f2f  #7 in ECO, Copenhagen, 24 - 25 April 2019</a:t>
            </a:r>
          </a:p>
          <a:p>
            <a:pPr lvl="1">
              <a:buFont typeface="Arial" panose="020B0604020202020204" pitchFamily="34" charset="0"/>
              <a:buChar char="•"/>
            </a:pPr>
            <a:r>
              <a:rPr lang="en-US" sz="1800" dirty="0">
                <a:solidFill>
                  <a:schemeClr val="tx1"/>
                </a:solidFill>
              </a:rPr>
              <a:t>Public consultation on report is out, due 10 April.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&lt;FM57&gt;</a:t>
            </a:r>
            <a:r>
              <a:rPr lang="en-US" altLang="en-US" sz="1800" b="0" dirty="0"/>
              <a:t> </a:t>
            </a:r>
            <a:r>
              <a:rPr lang="en-US" altLang="en-US" sz="1600" b="0" dirty="0"/>
              <a:t> </a:t>
            </a:r>
            <a:r>
              <a:rPr lang="en-US" sz="1600" dirty="0"/>
              <a:t>web meetings  28 Jan., 11 Feb. 2019;  #5  -  26 Apr 19 </a:t>
            </a:r>
          </a:p>
          <a:p>
            <a:pPr lvl="1">
              <a:buFont typeface="Arial" panose="020B0604020202020204" pitchFamily="34" charset="0"/>
              <a:buChar char="•"/>
            </a:pPr>
            <a:r>
              <a:rPr lang="en-US" sz="1800" dirty="0">
                <a:solidFill>
                  <a:schemeClr val="tx1"/>
                </a:solidFill>
              </a:rPr>
              <a:t>28 Jan: RLAN/FS study with inputs from Germany, Chairman and multi-company.  Will use Germany’s input as the base.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31 January 2019</a:t>
            </a:r>
            <a:endParaRPr lang="en-GB" dirty="0"/>
          </a:p>
        </p:txBody>
      </p:sp>
    </p:spTree>
    <p:extLst>
      <p:ext uri="{BB962C8B-B14F-4D97-AF65-F5344CB8AC3E}">
        <p14:creationId xmlns:p14="http://schemas.microsoft.com/office/powerpoint/2010/main" val="209952402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32159</TotalTime>
  <Words>4836</Words>
  <Application>Microsoft Office PowerPoint</Application>
  <PresentationFormat>On-screen Show (4:3)</PresentationFormat>
  <Paragraphs>584</Paragraphs>
  <Slides>35</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4"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Administrative – Motions and more</vt:lpstr>
      <vt:lpstr>EU items to share -1</vt:lpstr>
      <vt:lpstr>EU items to share -2 </vt:lpstr>
      <vt:lpstr>U.S. DoT Releases RFC on V2X Communications -1 of 2</vt:lpstr>
      <vt:lpstr>U.S. DoT Releases RFC on V2X Communications -2 of 2</vt:lpstr>
      <vt:lpstr>U.S. DoT RFC on V2X Ad Hoc -1 of 2</vt:lpstr>
      <vt:lpstr>U.S. DoT RFC on V2X Ad Hoc -2 of 2</vt:lpstr>
      <vt:lpstr>U.S. DoT RFC on V2X Comments -</vt:lpstr>
      <vt:lpstr>Motion – DoT RFC on V2X</vt:lpstr>
      <vt:lpstr>EC Draft Law on Vehicle Communications</vt:lpstr>
      <vt:lpstr>ACMA - Proposed updates to class licensing arrangements supporting 5G and other technology innovations -1 of 2 </vt:lpstr>
      <vt:lpstr>ACMA - Proposed updates to class licensing arrangements supporting 5G and other technology innovations -2 of 2 </vt:lpstr>
      <vt:lpstr>Motion – ACMA Consultation</vt:lpstr>
      <vt:lpstr>General Discussion Items</vt:lpstr>
      <vt:lpstr>Actions Required</vt:lpstr>
      <vt:lpstr>Any Other Business</vt:lpstr>
      <vt:lpstr>Adjourn</vt:lpstr>
      <vt:lpstr>PowerPoint Presentation</vt:lpstr>
      <vt:lpstr>5GAA Waiver to Allow ITS C-V2X - reference</vt:lpstr>
      <vt:lpstr>5GAA Waiver to Allow ITS C-V2X  -1 of 2</vt:lpstr>
      <vt:lpstr>5GAA Waiver to Allow ITS C-V2X -2 of 3</vt:lpstr>
      <vt:lpstr>PowerPoint Presentation</vt:lpstr>
      <vt:lpstr>Presidential Memorandum on  Developing a Sustainable Spectrum Strategy for America's Future -2 of 2</vt:lpstr>
      <vt:lpstr>General Discussion Items -4</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1148</cp:revision>
  <cp:lastPrinted>1601-01-01T00:00:00Z</cp:lastPrinted>
  <dcterms:created xsi:type="dcterms:W3CDTF">2016-03-03T14:54:45Z</dcterms:created>
  <dcterms:modified xsi:type="dcterms:W3CDTF">2019-01-31T03:09:39Z</dcterms:modified>
</cp:coreProperties>
</file>