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341" r:id="rId3"/>
    <p:sldId id="329" r:id="rId4"/>
    <p:sldId id="330" r:id="rId5"/>
    <p:sldId id="516" r:id="rId6"/>
    <p:sldId id="533" r:id="rId7"/>
    <p:sldId id="537" r:id="rId8"/>
    <p:sldId id="528" r:id="rId9"/>
    <p:sldId id="524" r:id="rId10"/>
    <p:sldId id="498" r:id="rId11"/>
    <p:sldId id="402" r:id="rId12"/>
    <p:sldId id="403" r:id="rId1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88" autoAdjust="0"/>
    <p:restoredTop sz="86905" autoAdjust="0"/>
  </p:normalViewPr>
  <p:slideViewPr>
    <p:cSldViewPr>
      <p:cViewPr varScale="1">
        <p:scale>
          <a:sx n="109" d="100"/>
          <a:sy n="109" d="100"/>
        </p:scale>
        <p:origin x="126" y="150"/>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0" d="100"/>
          <a:sy n="80" d="100"/>
        </p:scale>
        <p:origin x="2226"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28-Jan-19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28 January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28 January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28 January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802.18-19/0010r00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8/dcn/16/18-16-0038-11-0000-teleconference-call-in-info.pptx"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www.transportation.gov/v2x" TargetMode="External"/><Relationship Id="rId2" Type="http://schemas.openxmlformats.org/officeDocument/2006/relationships/hyperlink" Target="https://www.nhtsa.gov/press-releases/us-department-transportation-releases-request-comment-rfc-vehicle-everything-v2x" TargetMode="External"/><Relationship Id="rId1" Type="http://schemas.openxmlformats.org/officeDocument/2006/relationships/slideLayout" Target="../slideLayouts/slideLayout1.xml"/><Relationship Id="rId5" Type="http://schemas.openxmlformats.org/officeDocument/2006/relationships/hyperlink" Target="https://www.regulations.gov/document?D=DOT-OST-2018-0210-0001" TargetMode="External"/><Relationship Id="rId4" Type="http://schemas.openxmlformats.org/officeDocument/2006/relationships/hyperlink" Target="https://mentor.ieee.org/802.18/dcn/18/18-18-0166-00-0000-usdot-v2x-communciations-request-for-comments.docx"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transportation.gov/v2x" TargetMode="External"/><Relationship Id="rId2" Type="http://schemas.openxmlformats.org/officeDocument/2006/relationships/hyperlink" Target="https://www.federalregister.gov/documents/2018/12/26/2018-27785/notice-of-request-for-comments-v2x-communications?utm_campaign=subscription%20mailing%20list&amp;utm_source=federalregister.gov&amp;utm_medium=email" TargetMode="External"/><Relationship Id="rId1" Type="http://schemas.openxmlformats.org/officeDocument/2006/relationships/slideLayout" Target="../slideLayouts/slideLayout1.xml"/><Relationship Id="rId4" Type="http://schemas.openxmlformats.org/officeDocument/2006/relationships/hyperlink" Target="https://mentor.ieee.org/802.18/dcn/19/18-19-0008-00-0000-usdot-v2x-communciations-rfc-ieee-802-comments.docx"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urldefense.proofpoint.com/v2/url?u=https-3A__ec.europa.eu_info_law_better-2Dregulation_initiatives_ares-2D2017-2D2592333-5Fen-23isc-2D2018-2D08207&amp;d=DwMFAg&amp;c=pqcuzKEN_84c78MOSc5_fw&amp;r=z8R-nWJ8GIxwjOjNKhEFByb-tZ6XE3GZXWSggNdVo-w&amp;m=IHRKZ4TyKO236Jqb08bEB_oaVJx567dVqQOVMQvZxww&amp;s=YW9ZhMp3aTUzjKhFe_wc7QNOufyElAqclS8eAMVCmPQ&amp;e="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www.cisco.com/c/en/us/solutions/collateral/service-provider/visual-networking-index-vni/white-paper-c11-741490.pdf"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28 January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Ad Hoc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28 January 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4086"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800" dirty="0">
                <a:solidFill>
                  <a:schemeClr val="tx1"/>
                </a:solidFill>
              </a:rPr>
              <a:t>  </a:t>
            </a:r>
          </a:p>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28 January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911982"/>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31 Jan 2019 – </a:t>
            </a:r>
            <a:r>
              <a:rPr lang="en-US" sz="2000" i="1" u="sng" dirty="0"/>
              <a:t>15:00 – &lt;15:55</a:t>
            </a:r>
            <a:r>
              <a:rPr lang="en-US" sz="2000" dirty="0"/>
              <a:t> ET </a:t>
            </a:r>
          </a:p>
          <a:p>
            <a:pPr lvl="1">
              <a:buFont typeface="Arial" panose="020B0604020202020204" pitchFamily="34" charset="0"/>
              <a:buChar char="•"/>
            </a:pPr>
            <a:r>
              <a:rPr lang="en-US" sz="1800" dirty="0"/>
              <a:t>No teleconference on 24 Jan 2019. </a:t>
            </a:r>
          </a:p>
          <a:p>
            <a:pPr lvl="1">
              <a:buFont typeface="Arial" panose="020B0604020202020204" pitchFamily="34" charset="0"/>
              <a:buChar char="•"/>
            </a:pPr>
            <a:r>
              <a:rPr lang="en-US" sz="1800" dirty="0"/>
              <a:t>Call in info: </a:t>
            </a:r>
            <a:r>
              <a:rPr lang="en-US" sz="1800" dirty="0">
                <a:hlinkClick r:id="rId2"/>
              </a:rPr>
              <a:t>https://mentor.ieee.org/802.18/dcn/16/18-16-0038-11-0000-teleconference-call-in-info.pptx</a:t>
            </a:r>
            <a:r>
              <a:rPr lang="en-US" sz="1800" dirty="0"/>
              <a:t>  </a:t>
            </a:r>
            <a:r>
              <a:rPr lang="en-US" altLang="en-US" sz="1800" b="1" dirty="0"/>
              <a:t>(</a:t>
            </a:r>
            <a:r>
              <a:rPr lang="en-US" altLang="en-US" sz="1800" b="1" i="1" u="sng" dirty="0"/>
              <a:t>or latest)  (note:  new call in for 2019)</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 ET </a:t>
            </a:r>
          </a:p>
          <a:p>
            <a:pPr marL="1828800" lvl="4" indent="0"/>
            <a:endParaRPr lang="en-US" sz="1000" dirty="0">
              <a:solidFill>
                <a:schemeClr val="tx1"/>
              </a:solidFill>
            </a:endParaRPr>
          </a:p>
          <a:p>
            <a:pPr>
              <a:buFont typeface="Arial" panose="020B0604020202020204" pitchFamily="34" charset="0"/>
              <a:buChar char="•"/>
            </a:pPr>
            <a:endParaRPr lang="en-US" sz="1200" dirty="0"/>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 January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28 January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12</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looking for someone</a:t>
            </a:r>
          </a:p>
          <a:p>
            <a:pPr lvl="1">
              <a:defRPr/>
            </a:pPr>
            <a:r>
              <a:rPr lang="en-US" sz="1600" dirty="0"/>
              <a:t>Secretary, looking for someone</a:t>
            </a:r>
          </a:p>
          <a:p>
            <a:pPr>
              <a:buFont typeface="Arial" panose="020B0604020202020204" pitchFamily="34" charset="0"/>
              <a:buChar char="•"/>
            </a:pPr>
            <a:r>
              <a:rPr lang="en-US" altLang="en-US" sz="2000" dirty="0"/>
              <a:t>Voters: </a:t>
            </a:r>
            <a:r>
              <a:rPr lang="en-US" altLang="en-US" sz="1800" dirty="0"/>
              <a:t>41 (9 on EC)</a:t>
            </a:r>
            <a:r>
              <a:rPr lang="en-US" altLang="en-US" sz="1800" dirty="0">
                <a:solidFill>
                  <a:schemeClr val="tx1"/>
                </a:solidFill>
              </a:rPr>
              <a:t>;  Nearly Voters: 2;   Aspirant members: 14 </a:t>
            </a:r>
            <a:r>
              <a:rPr lang="en-US" altLang="en-US" sz="1000" dirty="0">
                <a:solidFill>
                  <a:schemeClr val="tx1"/>
                </a:solidFill>
              </a:rPr>
              <a:t>(11jan19)</a:t>
            </a:r>
            <a:endParaRPr lang="en-US" altLang="en-US" sz="1800" dirty="0">
              <a:solidFill>
                <a:schemeClr val="tx1"/>
              </a:solidFill>
            </a:endParaRP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r>
              <a:rPr lang="en-US" sz="1400" dirty="0">
                <a:solidFill>
                  <a:schemeClr val="bg1"/>
                </a:solidFill>
              </a:rPr>
              <a:t>With teleconferences approval on 12 July 2018, quorum is met. After aug31,  after 12 July 2018. </a:t>
            </a: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28 January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5988"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28 January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 January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Ad Hoc</a:t>
            </a:r>
          </a:p>
        </p:txBody>
      </p:sp>
      <p:sp>
        <p:nvSpPr>
          <p:cNvPr id="7" name="Date Placeholder 6"/>
          <p:cNvSpPr>
            <a:spLocks noGrp="1"/>
          </p:cNvSpPr>
          <p:nvPr>
            <p:ph type="dt" sz="quarter" idx="4294967295"/>
          </p:nvPr>
        </p:nvSpPr>
        <p:spPr>
          <a:xfrm>
            <a:off x="696912" y="304801"/>
            <a:ext cx="2198688" cy="304800"/>
          </a:xfrm>
          <a:prstGeom prst="rect">
            <a:avLst/>
          </a:prstGeom>
        </p:spPr>
        <p:txBody>
          <a:bodyPr/>
          <a:lstStyle/>
          <a:p>
            <a:pPr>
              <a:defRPr/>
            </a:pPr>
            <a:r>
              <a:rPr lang="en-US"/>
              <a:t>28 January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998020"/>
            <a:ext cx="7219055" cy="5275778"/>
          </a:xfrm>
        </p:spPr>
        <p:txBody>
          <a:bodyPr/>
          <a:lstStyle/>
          <a:p>
            <a:pPr>
              <a:buFont typeface="Arial" panose="020B0604020202020204" pitchFamily="34" charset="0"/>
              <a:buChar char="•"/>
            </a:pPr>
            <a:r>
              <a:rPr lang="en-US" altLang="en-US" sz="1600" dirty="0">
                <a:solidFill>
                  <a:schemeClr val="tx1"/>
                </a:solidFill>
              </a:rPr>
              <a:t>Call to Order</a:t>
            </a:r>
            <a:endParaRPr lang="en-US" altLang="en-US" sz="1600" u="sng" dirty="0">
              <a:solidFill>
                <a:schemeClr val="tx1"/>
              </a:solidFill>
            </a:endParaRP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______.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marL="457200" lvl="1" indent="0"/>
            <a:r>
              <a:rPr lang="en-US" altLang="en-US" sz="1100" dirty="0">
                <a:solidFill>
                  <a:schemeClr val="bg1"/>
                </a:solidFill>
              </a:rPr>
              <a:t>looking for an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sz="1400" dirty="0"/>
              <a:t>U.S. DoT RFC on V2X Communications</a:t>
            </a: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Comments on US DOT RFC</a:t>
            </a:r>
          </a:p>
          <a:p>
            <a:pPr>
              <a:buFont typeface="Arial" panose="020B0604020202020204" pitchFamily="34" charset="0"/>
              <a:buChar char="•"/>
            </a:pPr>
            <a:r>
              <a:rPr lang="en-US" altLang="en-US" sz="1600" dirty="0">
                <a:solidFill>
                  <a:schemeClr val="tx1"/>
                </a:solidFill>
              </a:rPr>
              <a:t>AOB </a:t>
            </a:r>
          </a:p>
          <a:p>
            <a:pPr>
              <a:buFont typeface="Arial" panose="020B0604020202020204" pitchFamily="34" charset="0"/>
              <a:buChar char="•"/>
            </a:pPr>
            <a:r>
              <a:rPr lang="en-US" altLang="en-US" sz="1600" dirty="0">
                <a:solidFill>
                  <a:schemeClr val="tx1"/>
                </a:solidFill>
              </a:rPr>
              <a:t>Adjourn</a:t>
            </a:r>
          </a:p>
          <a:p>
            <a:pPr>
              <a:buFont typeface="Arial" panose="020B0604020202020204" pitchFamily="34" charset="0"/>
              <a:buChar char="•"/>
            </a:pPr>
            <a:endParaRPr lang="en-US" altLang="en-US" sz="1600" u="sng" dirty="0">
              <a:solidFill>
                <a:schemeClr val="tx1"/>
              </a:solidFill>
            </a:endParaRPr>
          </a:p>
          <a:p>
            <a:pPr>
              <a:buFont typeface="Arial" panose="020B0604020202020204" pitchFamily="34" charset="0"/>
              <a:buChar char="•"/>
            </a:pPr>
            <a:r>
              <a:rPr lang="en-US" altLang="en-US" sz="1600" u="sng" dirty="0"/>
              <a:t>Motion:</a:t>
            </a:r>
            <a:r>
              <a:rPr lang="en-US" altLang="en-US" sz="1600" dirty="0"/>
              <a:t> Any objection to approving the agenda as presented? </a:t>
            </a:r>
          </a:p>
          <a:p>
            <a:pPr lvl="1">
              <a:buFont typeface="Arial" panose="020B0604020202020204" pitchFamily="34" charset="0"/>
              <a:buChar char="•"/>
            </a:pPr>
            <a:r>
              <a:rPr lang="en-US" altLang="en-US" sz="800" dirty="0">
                <a:solidFill>
                  <a:schemeClr val="bg1"/>
                </a:solidFill>
              </a:rPr>
              <a:t>To approve the agenda as presented</a:t>
            </a:r>
          </a:p>
          <a:p>
            <a:r>
              <a:rPr lang="en-US" altLang="en-US" sz="800" dirty="0">
                <a:solidFill>
                  <a:schemeClr val="bg1"/>
                </a:solidFill>
              </a:rPr>
              <a:t>		Moved by:  	</a:t>
            </a:r>
          </a:p>
          <a:p>
            <a:r>
              <a:rPr lang="en-US" altLang="en-US" sz="800" dirty="0">
                <a:solidFill>
                  <a:schemeClr val="bg1"/>
                </a:solidFill>
              </a:rPr>
              <a:t>		Seconded by:	</a:t>
            </a:r>
          </a:p>
          <a:p>
            <a:pPr lvl="1"/>
            <a:r>
              <a:rPr lang="en-US" altLang="en-US" sz="1600" b="1" dirty="0"/>
              <a:t>Discussion?  </a:t>
            </a:r>
          </a:p>
          <a:p>
            <a:pPr lvl="1"/>
            <a:r>
              <a:rPr lang="en-US" altLang="en-US" sz="1600" b="1" dirty="0">
                <a:solidFill>
                  <a:schemeClr val="tx1"/>
                </a:solidFill>
              </a:rPr>
              <a:t>Vote:  </a:t>
            </a:r>
            <a:r>
              <a:rPr lang="en-US" altLang="en-US" sz="1600" b="1" dirty="0">
                <a:solidFill>
                  <a:schemeClr val="bg1">
                    <a:lumMod val="85000"/>
                  </a:schemeClr>
                </a:solidFill>
              </a:rPr>
              <a:t>Unanimous consent</a:t>
            </a:r>
          </a:p>
          <a:p>
            <a:pPr>
              <a:buFont typeface="Arial" panose="020B0604020202020204" pitchFamily="34" charset="0"/>
              <a:buChar char="•"/>
            </a:pPr>
            <a:endParaRPr lang="en-US" altLang="en-US" sz="120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-1 of 4</a:t>
            </a:r>
            <a:endParaRPr lang="en-US" sz="2400" dirty="0"/>
          </a:p>
        </p:txBody>
      </p:sp>
      <p:sp>
        <p:nvSpPr>
          <p:cNvPr id="3" name="Content Placeholder 2"/>
          <p:cNvSpPr>
            <a:spLocks noGrp="1"/>
          </p:cNvSpPr>
          <p:nvPr>
            <p:ph idx="1"/>
          </p:nvPr>
        </p:nvSpPr>
        <p:spPr>
          <a:xfrm>
            <a:off x="688952" y="1166549"/>
            <a:ext cx="8150031" cy="5059552"/>
          </a:xfrm>
        </p:spPr>
        <p:txBody>
          <a:bodyPr/>
          <a:lstStyle/>
          <a:p>
            <a:pPr>
              <a:buFont typeface="Arial" panose="020B0604020202020204" pitchFamily="34" charset="0"/>
              <a:buChar char="•"/>
            </a:pPr>
            <a:r>
              <a:rPr lang="en-US" sz="1800" b="0" u="sng" dirty="0">
                <a:hlinkClick r:id="rId2"/>
              </a:rPr>
              <a:t>https://www.nhtsa.gov/press-releases/us-department-transportation-releases-request-comment-rfc-vehicle-everything-v2x</a:t>
            </a:r>
            <a:r>
              <a:rPr lang="en-US" sz="1800" b="0" dirty="0"/>
              <a:t> </a:t>
            </a:r>
          </a:p>
          <a:p>
            <a:pPr>
              <a:buFont typeface="Arial" panose="020B0604020202020204" pitchFamily="34" charset="0"/>
              <a:buChar char="•"/>
            </a:pPr>
            <a:r>
              <a:rPr lang="en-US" sz="1800" b="0" dirty="0"/>
              <a:t>The RFC can be found at </a:t>
            </a:r>
            <a:r>
              <a:rPr lang="en-US" sz="1800" b="0" u="sng" dirty="0">
                <a:hlinkClick r:id="rId3"/>
              </a:rPr>
              <a:t>www.transportation.gov/v2x</a:t>
            </a:r>
            <a:endParaRPr lang="en-US" sz="1800" b="0" dirty="0"/>
          </a:p>
          <a:p>
            <a:pPr marL="365760" indent="-365760">
              <a:spcBef>
                <a:spcPts val="0"/>
              </a:spcBef>
              <a:buFont typeface="Arial" panose="020B0604020202020204" pitchFamily="34" charset="0"/>
              <a:buChar char="•"/>
            </a:pPr>
            <a:r>
              <a:rPr lang="en-US" sz="1800" b="0" dirty="0"/>
              <a:t>Or in Mentor:  </a:t>
            </a:r>
            <a:r>
              <a:rPr lang="en-US" sz="1800" b="0" dirty="0">
                <a:hlinkClick r:id="rId4"/>
              </a:rPr>
              <a:t>https://mentor.ieee.org/802.18/dcn/18/18-18-0166-00-0000-usdot-v2x-communciations-request-for-comments.docx</a:t>
            </a:r>
            <a:r>
              <a:rPr lang="en-US" sz="1800" b="0" dirty="0"/>
              <a:t> </a:t>
            </a:r>
          </a:p>
          <a:p>
            <a:pPr marL="285750" indent="-285750">
              <a:spcBef>
                <a:spcPts val="0"/>
              </a:spcBef>
              <a:buFont typeface="Arial" panose="020B0604020202020204" pitchFamily="34" charset="0"/>
              <a:buChar char="•"/>
            </a:pPr>
            <a:endParaRPr lang="en-US" sz="1800" dirty="0"/>
          </a:p>
          <a:p>
            <a:pPr marL="285750" indent="-285750">
              <a:spcBef>
                <a:spcPts val="0"/>
              </a:spcBef>
              <a:buFont typeface="Arial" panose="020B0604020202020204" pitchFamily="34" charset="0"/>
              <a:buChar char="•"/>
            </a:pPr>
            <a:r>
              <a:rPr lang="en-US" sz="1800" dirty="0"/>
              <a:t>Comments:</a:t>
            </a:r>
          </a:p>
          <a:p>
            <a:pPr marL="685800" lvl="1">
              <a:spcBef>
                <a:spcPts val="0"/>
              </a:spcBef>
              <a:buFont typeface="Arial" panose="020B0604020202020204" pitchFamily="34" charset="0"/>
              <a:buChar char="•"/>
            </a:pPr>
            <a:r>
              <a:rPr lang="en-US" sz="1800" dirty="0">
                <a:hlinkClick r:id="rId5"/>
              </a:rPr>
              <a:t>https://www.regulations.gov/document?D=DOT-OST-2018-0210-0001</a:t>
            </a:r>
            <a:r>
              <a:rPr lang="en-US" sz="1800" dirty="0"/>
              <a:t> </a:t>
            </a:r>
          </a:p>
          <a:p>
            <a:pPr marL="285750" indent="-285750">
              <a:spcBef>
                <a:spcPts val="0"/>
              </a:spcBef>
              <a:buFont typeface="Arial" panose="020B0604020202020204" pitchFamily="34" charset="0"/>
              <a:buChar char="•"/>
            </a:pPr>
            <a:endParaRPr lang="en-US" sz="1800" dirty="0"/>
          </a:p>
          <a:p>
            <a:pPr marL="365760" indent="-365760">
              <a:spcBef>
                <a:spcPts val="0"/>
              </a:spcBef>
              <a:buFont typeface="Arial" panose="020B0604020202020204" pitchFamily="34" charset="0"/>
              <a:buChar char="•"/>
            </a:pPr>
            <a:r>
              <a:rPr lang="en-US" sz="1800" dirty="0"/>
              <a:t>SUMMARY: </a:t>
            </a:r>
            <a:r>
              <a:rPr lang="en-US" sz="1800" b="0" dirty="0"/>
              <a:t>Over the past several years, the Department of Transportation and its operating administrations have engaged in numerous activities related to connected vehicles, including vehicle-to-vehicle (V2V), vehicle-to-infrastructure (V2I), and vehicle-to-pedestrian (V2P) communications, collectively referred to as “V2X” communications. Recently, there have been developments in core aspects of the communication technologies that could be associated with V2X. This notice requests comment on how these developments impact both V2X in general and the Department’s role in encouraging the integration of V2X. </a:t>
            </a:r>
          </a:p>
          <a:p>
            <a:pPr marL="285750" indent="-285750">
              <a:spcBef>
                <a:spcPts val="0"/>
              </a:spcBef>
              <a:buFont typeface="Arial" panose="020B0604020202020204" pitchFamily="34" charset="0"/>
              <a:buChar char="•"/>
            </a:pPr>
            <a:endParaRPr lang="en-US" sz="28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6</a:t>
            </a:fld>
            <a:endParaRPr lang="en-US" altLang="en-US" dirty="0"/>
          </a:p>
        </p:txBody>
      </p:sp>
      <p:sp>
        <p:nvSpPr>
          <p:cNvPr id="7" name="Date Placeholder 6"/>
          <p:cNvSpPr>
            <a:spLocks noGrp="1"/>
          </p:cNvSpPr>
          <p:nvPr>
            <p:ph type="dt" idx="15"/>
          </p:nvPr>
        </p:nvSpPr>
        <p:spPr/>
        <p:txBody>
          <a:bodyPr/>
          <a:lstStyle/>
          <a:p>
            <a:r>
              <a:rPr lang="en-US"/>
              <a:t>28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03293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-2 of 4</a:t>
            </a:r>
            <a:endParaRPr lang="en-US" sz="2400" dirty="0"/>
          </a:p>
        </p:txBody>
      </p:sp>
      <p:sp>
        <p:nvSpPr>
          <p:cNvPr id="3" name="Content Placeholder 2"/>
          <p:cNvSpPr>
            <a:spLocks noGrp="1"/>
          </p:cNvSpPr>
          <p:nvPr>
            <p:ph idx="1"/>
          </p:nvPr>
        </p:nvSpPr>
        <p:spPr>
          <a:xfrm>
            <a:off x="698889" y="947774"/>
            <a:ext cx="8150031" cy="5059552"/>
          </a:xfrm>
        </p:spPr>
        <p:txBody>
          <a:bodyPr/>
          <a:lstStyle/>
          <a:p>
            <a:pPr marL="365760" indent="-365760">
              <a:spcBef>
                <a:spcPts val="0"/>
              </a:spcBef>
              <a:buFont typeface="Arial" panose="020B0604020202020204" pitchFamily="34" charset="0"/>
              <a:buChar char="•"/>
            </a:pPr>
            <a:endParaRPr lang="en-US" sz="2000" dirty="0"/>
          </a:p>
          <a:p>
            <a:pPr marL="365760" indent="-365760">
              <a:spcBef>
                <a:spcPts val="0"/>
              </a:spcBef>
              <a:buFont typeface="Arial" panose="020B0604020202020204" pitchFamily="34" charset="0"/>
              <a:buChar char="•"/>
            </a:pPr>
            <a:r>
              <a:rPr lang="en-US" sz="2000" dirty="0"/>
              <a:t>DATES</a:t>
            </a:r>
            <a:r>
              <a:rPr lang="en-US" sz="2000" b="0" dirty="0"/>
              <a:t>: You should submit your comments within 30 days after the date of publication in the Federal Register </a:t>
            </a:r>
          </a:p>
          <a:p>
            <a:pPr marL="365760" indent="-365760">
              <a:spcBef>
                <a:spcPts val="0"/>
              </a:spcBef>
              <a:buFont typeface="Arial" panose="020B0604020202020204" pitchFamily="34" charset="0"/>
              <a:buChar char="•"/>
            </a:pPr>
            <a:endParaRPr lang="en-US" sz="2000" b="0" dirty="0">
              <a:hlinkClick r:id="rId2"/>
            </a:endParaRPr>
          </a:p>
          <a:p>
            <a:pPr marL="365760" indent="-365760">
              <a:spcBef>
                <a:spcPts val="0"/>
              </a:spcBef>
              <a:buFont typeface="Arial" panose="020B0604020202020204" pitchFamily="34" charset="0"/>
              <a:buChar char="•"/>
            </a:pPr>
            <a:r>
              <a:rPr lang="en-US" sz="2000" dirty="0"/>
              <a:t>Was published in the Federal Register on 26 Dec, add 30 days:</a:t>
            </a:r>
          </a:p>
          <a:p>
            <a:pPr marL="365760" indent="-365760">
              <a:spcBef>
                <a:spcPts val="0"/>
              </a:spcBef>
              <a:buFont typeface="Arial" panose="020B0604020202020204" pitchFamily="34" charset="0"/>
              <a:buChar char="•"/>
            </a:pPr>
            <a:r>
              <a:rPr lang="en-US" sz="2000" dirty="0"/>
              <a:t>Comments due 25 Jan 19. </a:t>
            </a:r>
          </a:p>
          <a:p>
            <a:pPr lvl="1">
              <a:spcBef>
                <a:spcPts val="0"/>
              </a:spcBef>
              <a:buFont typeface="Arial" panose="020B0604020202020204" pitchFamily="34" charset="0"/>
              <a:buChar char="•"/>
            </a:pPr>
            <a:r>
              <a:rPr lang="en-US" sz="1600" b="0" dirty="0">
                <a:hlinkClick r:id="rId2"/>
              </a:rPr>
              <a:t>https://www.federalregister.gov/documents/2018/12/26/2018-27785/notice-of-request-for-comments-v2x-communications?utm_campaign=subscription%20mailing%20list&amp;utm_source=federalregister.gov&amp;utm_medium=email</a:t>
            </a:r>
            <a:r>
              <a:rPr lang="en-US" sz="1600" b="0" dirty="0"/>
              <a:t> </a:t>
            </a:r>
          </a:p>
          <a:p>
            <a:pPr lvl="1">
              <a:spcBef>
                <a:spcPts val="0"/>
              </a:spcBef>
              <a:buFont typeface="Arial" panose="020B0604020202020204" pitchFamily="34" charset="0"/>
              <a:buChar char="•"/>
            </a:pPr>
            <a:r>
              <a:rPr lang="en-US" sz="1600" u="sng" dirty="0">
                <a:hlinkClick r:id="rId3"/>
              </a:rPr>
              <a:t>https://www.transportation.gov/v2x</a:t>
            </a:r>
            <a:endParaRPr lang="en-US" sz="1600" dirty="0"/>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There are 9 basic questions</a:t>
            </a:r>
          </a:p>
          <a:p>
            <a:pPr lvl="1">
              <a:spcBef>
                <a:spcPts val="0"/>
              </a:spcBef>
              <a:buFont typeface="Arial" panose="020B0604020202020204" pitchFamily="34" charset="0"/>
              <a:buChar char="•"/>
            </a:pPr>
            <a:r>
              <a:rPr lang="en-US" altLang="en-US" sz="1600" dirty="0">
                <a:solidFill>
                  <a:schemeClr val="tx1"/>
                </a:solidFill>
                <a:hlinkClick r:id="rId4"/>
              </a:rPr>
              <a:t>https://mentor.ieee.org/802.18/dcn/19/18-19-0008-00-0000-usdot-v2x-communciations-rfc-ieee-802-comments.docx</a:t>
            </a:r>
            <a:r>
              <a:rPr lang="en-US" altLang="en-US" sz="1600" dirty="0">
                <a:solidFill>
                  <a:schemeClr val="tx1"/>
                </a:solidFill>
              </a:rPr>
              <a:t> </a:t>
            </a:r>
          </a:p>
          <a:p>
            <a:pPr>
              <a:spcBef>
                <a:spcPts val="0"/>
              </a:spcBef>
              <a:buFont typeface="Arial" panose="020B0604020202020204" pitchFamily="34" charset="0"/>
              <a:buChar char="•"/>
            </a:pPr>
            <a:endParaRPr lang="en-US" altLang="en-US" sz="2000" dirty="0">
              <a:solidFill>
                <a:schemeClr val="tx1"/>
              </a:solidFill>
            </a:endParaRPr>
          </a:p>
          <a:p>
            <a:pPr>
              <a:spcBef>
                <a:spcPts val="0"/>
              </a:spcBef>
              <a:buFont typeface="Arial" panose="020B0604020202020204" pitchFamily="34" charset="0"/>
              <a:buChar char="•"/>
            </a:pPr>
            <a:r>
              <a:rPr lang="en-US" altLang="en-US" sz="2000" dirty="0">
                <a:solidFill>
                  <a:schemeClr val="tx1"/>
                </a:solidFill>
              </a:rPr>
              <a:t>Discuss what the DOT is looking for and email from list server. </a:t>
            </a:r>
          </a:p>
          <a:p>
            <a:pPr>
              <a:spcBef>
                <a:spcPts val="0"/>
              </a:spcBef>
              <a:buFont typeface="Arial" panose="020B0604020202020204" pitchFamily="34" charset="0"/>
              <a:buChar char="•"/>
            </a:pPr>
            <a:endParaRPr lang="en-US" altLang="en-US" sz="2000" dirty="0">
              <a:solidFill>
                <a:schemeClr val="tx1"/>
              </a:solidFill>
            </a:endParaRPr>
          </a:p>
          <a:p>
            <a:pPr>
              <a:spcBef>
                <a:spcPts val="0"/>
              </a:spcBef>
              <a:buFont typeface="Arial" panose="020B0604020202020204" pitchFamily="34" charset="0"/>
              <a:buChar char="•"/>
            </a:pPr>
            <a:r>
              <a:rPr lang="en-US" altLang="en-US" sz="2000" dirty="0">
                <a:solidFill>
                  <a:schemeClr val="tx1"/>
                </a:solidFill>
              </a:rPr>
              <a:t>Discuss our comments</a:t>
            </a:r>
            <a:endParaRPr lang="en-US" altLang="en-US" sz="1600" dirty="0">
              <a:solidFill>
                <a:schemeClr val="tx1"/>
              </a:solidFill>
            </a:endParaRPr>
          </a:p>
          <a:p>
            <a:pPr>
              <a:spcBef>
                <a:spcPts val="0"/>
              </a:spcBef>
              <a:buFont typeface="Arial" panose="020B0604020202020204" pitchFamily="34" charset="0"/>
              <a:buChar char="•"/>
            </a:pPr>
            <a:endParaRPr lang="en-US" altLang="en-US" sz="2000" dirty="0">
              <a:solidFill>
                <a:schemeClr val="tx1"/>
              </a:solidFill>
            </a:endParaRP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7</a:t>
            </a:fld>
            <a:endParaRPr lang="en-US" altLang="en-US" dirty="0"/>
          </a:p>
        </p:txBody>
      </p:sp>
      <p:sp>
        <p:nvSpPr>
          <p:cNvPr id="7" name="Date Placeholder 6"/>
          <p:cNvSpPr>
            <a:spLocks noGrp="1"/>
          </p:cNvSpPr>
          <p:nvPr>
            <p:ph type="dt" idx="15"/>
          </p:nvPr>
        </p:nvSpPr>
        <p:spPr/>
        <p:txBody>
          <a:bodyPr/>
          <a:lstStyle/>
          <a:p>
            <a:r>
              <a:rPr lang="en-US"/>
              <a:t>28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06036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EC Draft Law on Vehicle Communications</a:t>
            </a:r>
            <a:endParaRPr lang="en-US" sz="1400" dirty="0"/>
          </a:p>
        </p:txBody>
      </p:sp>
      <p:sp>
        <p:nvSpPr>
          <p:cNvPr id="3" name="Content Placeholder 2"/>
          <p:cNvSpPr>
            <a:spLocks noGrp="1"/>
          </p:cNvSpPr>
          <p:nvPr>
            <p:ph idx="1"/>
          </p:nvPr>
        </p:nvSpPr>
        <p:spPr>
          <a:xfrm>
            <a:off x="685800" y="1066800"/>
            <a:ext cx="8305800" cy="5293520"/>
          </a:xfrm>
        </p:spPr>
        <p:txBody>
          <a:bodyPr/>
          <a:lstStyle/>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Communication standards for connected and autonomous vehicles; </a:t>
            </a:r>
          </a:p>
          <a:p>
            <a:pPr marL="285750" indent="-285750">
              <a:buFont typeface="Arial" panose="020B0604020202020204" pitchFamily="34" charset="0"/>
              <a:buChar char="•"/>
            </a:pPr>
            <a:r>
              <a:rPr lang="en-US" altLang="en-US" sz="2000" dirty="0"/>
              <a:t>Feedback due 08 Feb. </a:t>
            </a:r>
          </a:p>
          <a:p>
            <a:pPr marL="285750" indent="-285750">
              <a:buFont typeface="Arial" panose="020B0604020202020204" pitchFamily="34" charset="0"/>
              <a:buChar char="•"/>
            </a:pPr>
            <a:r>
              <a:rPr lang="en-US" sz="2000" u="sng" dirty="0">
                <a:hlinkClick r:id="rId2"/>
              </a:rPr>
              <a:t>https://ec.europa.eu/info/law/better-regulation/initiatives/ares-2017-2592333_en#isc-2018-08207</a:t>
            </a:r>
            <a:endParaRPr lang="en-US" sz="2000" dirty="0"/>
          </a:p>
          <a:p>
            <a:pPr marL="285750" indent="-285750">
              <a:buFont typeface="Arial" panose="020B0604020202020204" pitchFamily="34" charset="0"/>
              <a:buChar char="•"/>
            </a:pPr>
            <a:r>
              <a:rPr lang="en-US" altLang="en-US" sz="2000" dirty="0"/>
              <a:t>Is there anything in this we could use in DoT comments?   Yes</a:t>
            </a:r>
          </a:p>
          <a:p>
            <a:pPr marL="285750" indent="-285750">
              <a:buFont typeface="Arial" panose="020B0604020202020204" pitchFamily="34" charset="0"/>
              <a:buChar char="•"/>
            </a:pPr>
            <a:endParaRPr lang="en-US" altLang="en-US" sz="2000" dirty="0"/>
          </a:p>
          <a:p>
            <a:pPr marL="285750" indent="-285750">
              <a:buFont typeface="Arial" panose="020B0604020202020204" pitchFamily="34" charset="0"/>
              <a:buChar char="•"/>
            </a:pPr>
            <a:endParaRPr lang="en-US" sz="200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 January 2019</a:t>
            </a:r>
            <a:endParaRPr lang="en-GB" dirty="0"/>
          </a:p>
        </p:txBody>
      </p:sp>
    </p:spTree>
    <p:extLst>
      <p:ext uri="{BB962C8B-B14F-4D97-AF65-F5344CB8AC3E}">
        <p14:creationId xmlns:p14="http://schemas.microsoft.com/office/powerpoint/2010/main" val="39641609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059552"/>
          </a:xfrm>
        </p:spPr>
        <p:txBody>
          <a:bodyPr/>
          <a:lstStyle/>
          <a:p>
            <a:pPr>
              <a:buFont typeface="Arial" panose="020B0604020202020204" pitchFamily="34" charset="0"/>
              <a:buChar char="•"/>
            </a:pPr>
            <a:r>
              <a:rPr lang="en-US" sz="2000" dirty="0"/>
              <a:t>Send in comment text on DOT’s Request For Comments on V2X. </a:t>
            </a:r>
          </a:p>
          <a:p>
            <a:pPr>
              <a:buFont typeface="Arial" panose="020B0604020202020204" pitchFamily="34" charset="0"/>
              <a:buChar char="•"/>
            </a:pPr>
            <a:r>
              <a:rPr lang="en-US" sz="2000" dirty="0"/>
              <a:t>Be thinking about ACMA consultation that had 60GHz. </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Info:  </a:t>
            </a:r>
          </a:p>
          <a:p>
            <a:pPr lvl="1">
              <a:buFont typeface="Arial" panose="020B0604020202020204" pitchFamily="34" charset="0"/>
              <a:buChar char="•"/>
            </a:pPr>
            <a:r>
              <a:rPr lang="en-US" sz="1400" dirty="0"/>
              <a:t>Latest Cisco VNI 2018-2022 networking trends: </a:t>
            </a:r>
            <a:r>
              <a:rPr lang="en-US" sz="1400" u="sng" dirty="0">
                <a:hlinkClick r:id="rId2"/>
              </a:rPr>
              <a:t>https://www.cisco.com/c/en/us/solutions/collateral/service-provider/visual-networking-index-vni/white-paper-c11-741490.pdf</a:t>
            </a:r>
            <a:endParaRPr lang="en-US" sz="1400" dirty="0"/>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28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32023</TotalTime>
  <Words>1398</Words>
  <Application>Microsoft Office PowerPoint</Application>
  <PresentationFormat>On-screen Show (4:3)</PresentationFormat>
  <Paragraphs>173</Paragraphs>
  <Slides>12</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12</vt:i4>
      </vt:variant>
    </vt:vector>
  </HeadingPairs>
  <TitlesOfParts>
    <vt:vector size="20" baseType="lpstr">
      <vt:lpstr>Arial</vt:lpstr>
      <vt:lpstr>Calibri</vt:lpstr>
      <vt:lpstr>Helvetica</vt:lpstr>
      <vt:lpstr>Monotype Sorts</vt:lpstr>
      <vt:lpstr>Times New Roman</vt:lpstr>
      <vt:lpstr>Office Theme</vt:lpstr>
      <vt:lpstr>Document</vt:lpstr>
      <vt:lpstr>Presentation</vt:lpstr>
      <vt:lpstr>IEEE 802.18 RR-TAG Ad Hoc Agenda</vt:lpstr>
      <vt:lpstr>Call to Order / Administrative Items</vt:lpstr>
      <vt:lpstr>Other Guidelines for IEEE WG Meetings</vt:lpstr>
      <vt:lpstr>Participation in IEEE 802 Meetings</vt:lpstr>
      <vt:lpstr>Agenda for Ad Hoc</vt:lpstr>
      <vt:lpstr>U.S. DoT Releases RFC on V2X Communications -1 of 4</vt:lpstr>
      <vt:lpstr>U.S. DoT Releases RFC on V2X Communications -2 of 4</vt:lpstr>
      <vt:lpstr>EC Draft Law on Vehicle Communications</vt:lpstr>
      <vt:lpstr>Actions Required</vt:lpstr>
      <vt:lpstr>Any Other Business</vt:lpstr>
      <vt:lpstr>Adjourn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
  <cp:lastModifiedBy>Holcomb, Jay</cp:lastModifiedBy>
  <cp:revision>1139</cp:revision>
  <cp:lastPrinted>1601-01-01T00:00:00Z</cp:lastPrinted>
  <dcterms:created xsi:type="dcterms:W3CDTF">2016-03-03T14:54:45Z</dcterms:created>
  <dcterms:modified xsi:type="dcterms:W3CDTF">2019-01-28T20:49:32Z</dcterms:modified>
</cp:coreProperties>
</file>