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41" r:id="rId3"/>
    <p:sldId id="329" r:id="rId4"/>
    <p:sldId id="330" r:id="rId5"/>
    <p:sldId id="516" r:id="rId6"/>
    <p:sldId id="331" r:id="rId7"/>
    <p:sldId id="539" r:id="rId8"/>
    <p:sldId id="545" r:id="rId9"/>
    <p:sldId id="549" r:id="rId10"/>
    <p:sldId id="517" r:id="rId11"/>
    <p:sldId id="486" r:id="rId12"/>
    <p:sldId id="536" r:id="rId13"/>
    <p:sldId id="541" r:id="rId14"/>
    <p:sldId id="543" r:id="rId15"/>
    <p:sldId id="528" r:id="rId16"/>
    <p:sldId id="533" r:id="rId17"/>
    <p:sldId id="537" r:id="rId18"/>
    <p:sldId id="550" r:id="rId19"/>
    <p:sldId id="540" r:id="rId20"/>
    <p:sldId id="542" r:id="rId21"/>
    <p:sldId id="530" r:id="rId22"/>
    <p:sldId id="532" r:id="rId23"/>
    <p:sldId id="547" r:id="rId24"/>
    <p:sldId id="535" r:id="rId25"/>
    <p:sldId id="552" r:id="rId26"/>
    <p:sldId id="548" r:id="rId27"/>
    <p:sldId id="555" r:id="rId28"/>
    <p:sldId id="554" r:id="rId29"/>
    <p:sldId id="551" r:id="rId30"/>
    <p:sldId id="524" r:id="rId31"/>
    <p:sldId id="498" r:id="rId32"/>
    <p:sldId id="402" r:id="rId33"/>
    <p:sldId id="403" r:id="rId34"/>
    <p:sldId id="546" r:id="rId35"/>
    <p:sldId id="513" r:id="rId36"/>
    <p:sldId id="527" r:id="rId37"/>
    <p:sldId id="477" r:id="rId38"/>
    <p:sldId id="522" r:id="rId39"/>
    <p:sldId id="509" r:id="rId40"/>
    <p:sldId id="523" r:id="rId41"/>
    <p:sldId id="429" r:id="rId42"/>
    <p:sldId id="399"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00" autoAdjust="0"/>
    <p:restoredTop sz="96046" autoAdjust="0"/>
  </p:normalViewPr>
  <p:slideViewPr>
    <p:cSldViewPr>
      <p:cViewPr varScale="1">
        <p:scale>
          <a:sx n="103" d="100"/>
          <a:sy n="103" d="100"/>
        </p:scale>
        <p:origin x="103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90977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15-17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802.18-19/0005r03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portal.etsi.org/webapp/MeetingCalendar/MeetingDetails.asp?m_id=35799"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800"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1" TargetMode="External"/><Relationship Id="rId5" Type="http://schemas.openxmlformats.org/officeDocument/2006/relationships/hyperlink" Target="http://portal.etsi.org/webapp/MeetingCalendar/MeetingDetails.asp?m_id=34883" TargetMode="External"/><Relationship Id="rId10" Type="http://schemas.openxmlformats.org/officeDocument/2006/relationships/hyperlink" Target="https://portal.etsi.org/tb.aspx?tbid=729&amp;SubTB=729"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442&amp;SubTB=44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66-00-0000-usdot-v2x-communciations-request-for-comments.docx" TargetMode="External"/><Relationship Id="rId2" Type="http://schemas.openxmlformats.org/officeDocument/2006/relationships/hyperlink" Target="http://www.transportation.gov/v2x"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08-00-0000-usdot-v2x-communciations-rfc-ieee-802-comments.docx" TargetMode="External"/><Relationship Id="rId4" Type="http://schemas.openxmlformats.org/officeDocument/2006/relationships/hyperlink" Target="https://www.transportation.gov/v2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007-00-0000-european-commission-v2x-draft-law.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9-00-0000-meeting-minutes-bangkok-f2f.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15-17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 17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6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buFont typeface="Arial" panose="020B0604020202020204" pitchFamily="34" charset="0"/>
              <a:buChar char="•"/>
            </a:pPr>
            <a:r>
              <a:rPr lang="en-US" sz="1600" dirty="0"/>
              <a:t>There was an ERM </a:t>
            </a:r>
            <a:r>
              <a:rPr lang="en-US" sz="1600" dirty="0" err="1"/>
              <a:t>goto</a:t>
            </a:r>
            <a:r>
              <a:rPr lang="en-US" sz="1600" dirty="0"/>
              <a:t> meeting on 9th Jan related to the substantial objections that had been received against the WI REG/ERM-587 to revise the ETSI Guide (EG 203 336). The substantial objections are detailed in document ERM(18)000019r2  from France, Ofcom UK and some other administrations.</a:t>
            </a:r>
          </a:p>
          <a:p>
            <a:pPr lvl="1">
              <a:buFont typeface="Arial" panose="020B0604020202020204" pitchFamily="34" charset="0"/>
              <a:buChar char="•"/>
            </a:pPr>
            <a:r>
              <a:rPr lang="en-US" sz="1600" dirty="0"/>
              <a:t>No agreement could be reached by interested parties and this has therefore gone to the ETSI Board for decision at their next meeting 30-31st Jan.  Failure of the board to come to a decision will lead to an ERM vote.</a:t>
            </a:r>
          </a:p>
          <a:p>
            <a:pPr lvl="2">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f2f meeting: </a:t>
            </a:r>
            <a:r>
              <a:rPr lang="en-US" sz="1800" b="0" dirty="0">
                <a:hlinkClick r:id="rId5"/>
              </a:rPr>
              <a:t>BRAN#101</a:t>
            </a:r>
            <a:r>
              <a:rPr lang="en-US" sz="1800" b="0" dirty="0"/>
              <a:t>  25-28 Feb; Sophia Antipolis FR</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6"/>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7"/>
              </a:rPr>
              <a:t>RX Req. in EN 301 893</a:t>
            </a:r>
            <a:r>
              <a:rPr lang="nl-NL" sz="1600" dirty="0"/>
              <a:t> </a:t>
            </a:r>
          </a:p>
          <a:p>
            <a:pPr lvl="1">
              <a:spcBef>
                <a:spcPts val="0"/>
              </a:spcBef>
              <a:buFont typeface="Arial" panose="020B0604020202020204" pitchFamily="34" charset="0"/>
              <a:buChar char="•"/>
            </a:pPr>
            <a:r>
              <a:rPr lang="nl-NL" sz="1600" dirty="0"/>
              <a:t>Call: 01 Feb: </a:t>
            </a:r>
            <a:r>
              <a:rPr lang="nl-NL" sz="1600" dirty="0">
                <a:hlinkClick r:id="rId8"/>
              </a:rPr>
              <a:t>5.8 GHz in EN 301 893</a:t>
            </a:r>
            <a:endParaRPr lang="nl-NL" sz="1600" dirty="0"/>
          </a:p>
          <a:p>
            <a:pPr lvl="3">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9"/>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EN 300 328, does have an RE-D std, now the consultant has approved all the changes, including not having Rcvr requirements. </a:t>
            </a:r>
          </a:p>
          <a:p>
            <a:pPr lvl="1">
              <a:spcBef>
                <a:spcPts val="0"/>
              </a:spcBef>
              <a:buFont typeface="Arial" panose="020B0604020202020204" pitchFamily="34" charset="0"/>
              <a:buChar char="•"/>
            </a:pPr>
            <a:r>
              <a:rPr lang="en-US" sz="1600" dirty="0">
                <a:solidFill>
                  <a:schemeClr val="tx1"/>
                </a:solidFill>
              </a:rPr>
              <a:t>Will this set a precedence and can be adopted in other standards? </a:t>
            </a:r>
          </a:p>
          <a:p>
            <a:pPr lvl="2">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10"/>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 2</a:t>
            </a:r>
            <a:r>
              <a:rPr lang="en-US" sz="1600" baseline="30000" dirty="0"/>
              <a:t>nd</a:t>
            </a:r>
            <a:r>
              <a:rPr lang="en-US" sz="1600" dirty="0"/>
              <a:t> meeting is on 26 April.   Then another meeting in May. </a:t>
            </a:r>
          </a:p>
          <a:p>
            <a:pPr lvl="1">
              <a:buFont typeface="Arial" panose="020B0604020202020204" pitchFamily="34" charset="0"/>
              <a:buChar char="•"/>
            </a:pPr>
            <a:r>
              <a:rPr lang="en-US" sz="1800" dirty="0">
                <a:solidFill>
                  <a:schemeClr val="tx1"/>
                </a:solidFill>
              </a:rPr>
              <a:t>Draft report is close.  It will go to Working Group SE in Jan.  Then will go out to public consultation where results will be discussed in the April meetings,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r>
              <a:rPr lang="en-US" dirty="0"/>
              <a:t>This web meeting will work on the draft CEPT Report A.</a:t>
            </a: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457200" y="1066800"/>
            <a:ext cx="85344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b="0" dirty="0"/>
              <a:t>There are 5 points and 7 questions </a:t>
            </a:r>
          </a:p>
          <a:p>
            <a:pPr>
              <a:buFont typeface="Arial" panose="020B0604020202020204" pitchFamily="34" charset="0"/>
              <a:buChar char="•"/>
            </a:pPr>
            <a:r>
              <a:rPr lang="en-US" sz="1800" dirty="0"/>
              <a:t>Have been asked to have 802.18 to review and do comments if/where appropriate. </a:t>
            </a:r>
          </a:p>
          <a:p>
            <a:pPr>
              <a:buFont typeface="Arial" panose="020B0604020202020204" pitchFamily="34" charset="0"/>
              <a:buChar char="•"/>
            </a:pPr>
            <a:r>
              <a:rPr lang="en-US" sz="1800" b="0" dirty="0"/>
              <a:t>However need to vote on them by Tuesday (today), should we do something and file late?   </a:t>
            </a:r>
            <a:r>
              <a:rPr lang="en-US" sz="1800" dirty="0"/>
              <a:t>As the times asked before, there was no interest, so 802.18 will pass.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r>
              <a:rPr lang="en-US" altLang="en-US" sz="2000" dirty="0"/>
              <a:t>Do we consider feedback? tbd</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 filed here:</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a:t>
            </a:r>
          </a:p>
          <a:p>
            <a:pPr>
              <a:spcBef>
                <a:spcPts val="0"/>
              </a:spcBef>
              <a:buFont typeface="Arial" panose="020B0604020202020204" pitchFamily="34" charset="0"/>
              <a:buChar char="•"/>
            </a:pPr>
            <a:r>
              <a:rPr lang="en-US" sz="1800" dirty="0"/>
              <a:t>… the Department intends to consider all comments that are submitted within 30 calendar days following expiration of the comment period. </a:t>
            </a:r>
          </a:p>
          <a:p>
            <a:pPr lvl="1">
              <a:spcBef>
                <a:spcPts val="0"/>
              </a:spcBef>
              <a:buFont typeface="Arial" panose="020B0604020202020204" pitchFamily="34" charset="0"/>
              <a:buChar char="•"/>
            </a:pPr>
            <a:r>
              <a:rPr lang="en-US" u="sng" dirty="0">
                <a:hlinkClick r:id="rId3"/>
              </a:rPr>
              <a:t>https://www.transportation.gov/v2x</a:t>
            </a:r>
            <a:endParaRPr lang="en-US"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b="1" dirty="0">
                <a:solidFill>
                  <a:schemeClr val="tx1"/>
                </a:solidFill>
              </a:rPr>
              <a:t>Needed to approve by our Thursday AM1 session in St. Louis to meet official deadline. </a:t>
            </a:r>
            <a:endParaRPr lang="en-US" altLang="en-US" sz="16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Did send FYI to 802.11bd, for any inputs/comment text they would have this week.  (They meet later today)</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chair has a boiler plate document for comments with the 9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rest of the meeting we worked on identifying bullet items for the nine questions, see: </a:t>
            </a:r>
          </a:p>
          <a:p>
            <a:pPr lvl="1">
              <a:spcBef>
                <a:spcPts val="0"/>
              </a:spcBef>
              <a:buFont typeface="Arial" panose="020B0604020202020204" pitchFamily="34" charset="0"/>
              <a:buChar char="•"/>
            </a:pPr>
            <a:r>
              <a:rPr lang="en-US" altLang="en-US" sz="1800" dirty="0">
                <a:solidFill>
                  <a:schemeClr val="tx1"/>
                </a:solidFill>
                <a:hlinkClick r:id="rId2"/>
              </a:rPr>
              <a:t>https://mentor.ieee.org/802.18/dcn/19/18-19-0008-00-0000-usdot-v2x-communciations-rfc-ieee-802-comments.docx</a:t>
            </a:r>
            <a:r>
              <a:rPr lang="en-US" altLang="en-US" sz="1800" dirty="0">
                <a:solidFill>
                  <a:schemeClr val="tx1"/>
                </a:solidFill>
              </a:rPr>
              <a:t>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2233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r>
              <a:rPr lang="en-US" sz="1400" dirty="0">
                <a:solidFill>
                  <a:schemeClr val="bg1"/>
                </a:solidFill>
              </a:rPr>
              <a:t>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50332537"/>
              </p:ext>
            </p:extLst>
          </p:nvPr>
        </p:nvGraphicFramePr>
        <p:xfrm>
          <a:off x="7031035" y="5655072"/>
          <a:ext cx="1295400" cy="489744"/>
        </p:xfrm>
        <a:graphic>
          <a:graphicData uri="http://schemas.openxmlformats.org/presentationml/2006/ole">
            <mc:AlternateContent xmlns:mc="http://schemas.openxmlformats.org/markup-compatibility/2006">
              <mc:Choice xmlns:v="urn:schemas-microsoft-com:vml" Requires="v">
                <p:oleObj spid="_x0000_s602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031035" y="5655072"/>
                        <a:ext cx="1295400" cy="489744"/>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-2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Some members are working on comments.  </a:t>
            </a:r>
            <a:r>
              <a:rPr lang="en-US" altLang="en-US" sz="1800" dirty="0">
                <a:solidFill>
                  <a:srgbClr val="00B0F0"/>
                </a:solidFill>
              </a:rPr>
              <a:t>Goal to approve by 07 Feb 18.  </a:t>
            </a:r>
            <a:endParaRPr lang="en-US" sz="1800" b="1"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t>Please, any comment text for US DoT RFC on V2X, send to chair or post on list server. </a:t>
            </a:r>
          </a:p>
          <a:p>
            <a:pPr lvl="2">
              <a:buFont typeface="Arial" panose="020B0604020202020204" pitchFamily="34" charset="0"/>
              <a:buChar char="•"/>
            </a:pPr>
            <a:r>
              <a:rPr lang="en-US" altLang="en-US" sz="1600" dirty="0"/>
              <a:t>Plan is to ID some members of 802.11bd (this afternoon at their PM2) to do an ad hoc on Wednesday to get further on the comments. </a:t>
            </a:r>
          </a:p>
          <a:p>
            <a:pPr lvl="2">
              <a:buFont typeface="Arial" panose="020B0604020202020204" pitchFamily="34" charset="0"/>
              <a:buChar char="•"/>
            </a:pPr>
            <a:r>
              <a:rPr lang="en-US" altLang="en-US" sz="1600" dirty="0"/>
              <a:t>If not to final draft Thursday, will move filing into the unofficial 30 day grace period noted on the U.S. DoT site. </a:t>
            </a:r>
            <a:endParaRPr lang="en-US" altLang="en-US" sz="14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600" dirty="0"/>
              <a:t>EC ballot on our 5GAA waiver request comments is due to finish tomorrow, wed. and only 4 of 15 have voted.  (need  67% / 10 approves)  </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recessed until Thursday AM1,  at 12:27 CT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Work on US DoT V2X comments </a:t>
            </a:r>
          </a:p>
          <a:p>
            <a:pPr lvl="1">
              <a:buFont typeface="Arial" panose="020B0604020202020204" pitchFamily="34" charset="0"/>
              <a:buChar char="•"/>
            </a:pPr>
            <a:r>
              <a:rPr lang="en-US" altLang="en-US" sz="1600" dirty="0"/>
              <a:t>Setup for EC Draft Law feedback, tbd.  </a:t>
            </a:r>
          </a:p>
          <a:p>
            <a:pPr lvl="1">
              <a:buFont typeface="Arial" panose="020B0604020202020204" pitchFamily="34" charset="0"/>
              <a:buChar char="•"/>
            </a:pPr>
            <a:r>
              <a:rPr lang="en-US" altLang="en-US" sz="1600" dirty="0"/>
              <a:t>Setup for ACMA comments</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302648" cy="5059552"/>
          </a:xfrm>
        </p:spPr>
        <p:txBody>
          <a:bodyPr/>
          <a:lstStyle/>
          <a:p>
            <a:pPr marL="2080260" lvl="4" indent="-365760">
              <a:spcBef>
                <a:spcPts val="0"/>
              </a:spcBef>
              <a:buFont typeface="Arial" panose="020B0604020202020204" pitchFamily="34" charset="0"/>
              <a:buChar char="•"/>
            </a:pPr>
            <a:endParaRPr lang="en-US" sz="1200" dirty="0"/>
          </a:p>
          <a:p>
            <a:pPr>
              <a:buFont typeface="Arial" panose="020B0604020202020204" pitchFamily="34" charset="0"/>
              <a:buChar char="•"/>
            </a:pPr>
            <a:r>
              <a:rPr lang="en-US" sz="1800" dirty="0"/>
              <a:t>The RFC </a:t>
            </a:r>
            <a:r>
              <a:rPr lang="en-US" sz="1800" b="0" dirty="0"/>
              <a:t>can be found at </a:t>
            </a:r>
            <a:r>
              <a:rPr lang="en-US" sz="1800" b="0" u="sng" dirty="0">
                <a:hlinkClick r:id="rId2"/>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3"/>
              </a:rPr>
              <a:t>https://mentor.ieee.org/802.18/dcn/18/18-18-0166-00-0000-usdot-v2x-communciations-request-for-comments.docx</a:t>
            </a:r>
            <a:r>
              <a:rPr lang="en-US" sz="18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 30 day grace.  </a:t>
            </a:r>
            <a:r>
              <a:rPr lang="en-US" sz="1800" b="0" u="sng" dirty="0">
                <a:hlinkClick r:id="rId4"/>
              </a:rPr>
              <a:t>https://www.transportation.gov/v2x</a:t>
            </a:r>
            <a:endParaRPr lang="en-US" sz="1800" b="0" u="sng" dirty="0"/>
          </a:p>
          <a:p>
            <a:pPr lvl="1">
              <a:spcBef>
                <a:spcPts val="0"/>
              </a:spcBef>
              <a:buFont typeface="Arial" panose="020B0604020202020204" pitchFamily="34" charset="0"/>
              <a:buChar char="•"/>
            </a:pPr>
            <a:r>
              <a:rPr lang="en-US" sz="1600" dirty="0"/>
              <a:t>This would be 24 February, would allow 2 teleconferences for normal 10 day EC ballot,  31Jan and 07 Feb. (Same time frame as ACMA comments.)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b="1" dirty="0">
                <a:solidFill>
                  <a:schemeClr val="tx1"/>
                </a:solidFill>
              </a:rPr>
              <a:t>Work on comments in </a:t>
            </a:r>
            <a:r>
              <a:rPr lang="en-US" altLang="en-US" sz="1800" dirty="0">
                <a:solidFill>
                  <a:schemeClr val="tx1"/>
                </a:solidFill>
                <a:hlinkClick r:id="rId5"/>
              </a:rPr>
              <a:t>https://mentor.ieee.org/802.18/dcn/19/18-19-0008-00-0000-usdot-v2x-communciations-rfc-ieee-802-comments.docx</a:t>
            </a:r>
            <a:r>
              <a:rPr lang="en-US" altLang="en-US" sz="18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t>Do we add a paragraph on the EC draft law and point out a few bullets in it?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Should we assign x questions to certain members to help with comments?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16587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r>
              <a:rPr lang="en-US" sz="1400" dirty="0"/>
              <a:t> - 2 of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2000" u="sng" kern="0" dirty="0"/>
              <a:t>Motion:</a:t>
            </a:r>
            <a:r>
              <a:rPr lang="en-US" sz="2000" kern="0" dirty="0"/>
              <a:t> </a:t>
            </a:r>
            <a:r>
              <a:rPr lang="en-US" sz="2000" b="0" kern="0" dirty="0"/>
              <a:t>Move to approve the comments in </a:t>
            </a:r>
            <a:r>
              <a:rPr lang="en-US" altLang="en-US" sz="2000" b="0" dirty="0">
                <a:solidFill>
                  <a:schemeClr val="tx1"/>
                </a:solidFill>
                <a:hlinkClick r:id="rId2"/>
              </a:rPr>
              <a:t>https://mentor.ieee.org/802.18/dcn/19/18-19-0008-</a:t>
            </a:r>
            <a:r>
              <a:rPr lang="en-US" altLang="en-US" sz="2000" b="0" dirty="0">
                <a:solidFill>
                  <a:schemeClr val="tx1"/>
                </a:solidFill>
                <a:highlight>
                  <a:srgbClr val="FFFF00"/>
                </a:highlight>
                <a:hlinkClick r:id="rId2"/>
              </a:rPr>
              <a:t>00</a:t>
            </a:r>
            <a:r>
              <a:rPr lang="en-US" altLang="en-US" sz="2000" b="0" dirty="0">
                <a:solidFill>
                  <a:schemeClr val="tx1"/>
                </a:solidFill>
                <a:hlinkClick r:id="rId2"/>
              </a:rPr>
              <a:t>-0000-usdot-v2x-communciations-rfc-ieee-802-comments.docx</a:t>
            </a:r>
            <a:r>
              <a:rPr lang="en-US" altLang="en-US" sz="2000" b="0" dirty="0">
                <a:solidFill>
                  <a:schemeClr val="tx1"/>
                </a:solidFill>
              </a:rPr>
              <a:t> </a:t>
            </a:r>
            <a:r>
              <a:rPr lang="en-US" sz="2000" b="0" kern="0" dirty="0"/>
              <a:t>to U.S. DoT’s request for comments (</a:t>
            </a:r>
            <a:r>
              <a:rPr lang="en-GB" sz="2000" b="0" dirty="0"/>
              <a:t>Docket No. DOT-OST-2018-0210</a:t>
            </a:r>
            <a:r>
              <a:rPr lang="en-US" sz="2000" b="0" kern="0" dirty="0"/>
              <a:t>) on V2X. With the chair of 802.18 to have editorial privileges and send to the EC for review/approval and submission to the FCC on or before </a:t>
            </a:r>
            <a:r>
              <a:rPr lang="en-US" sz="2000" b="0" kern="0" dirty="0">
                <a:highlight>
                  <a:srgbClr val="FFFF00"/>
                </a:highlight>
              </a:rPr>
              <a:t>25 January </a:t>
            </a:r>
            <a:r>
              <a:rPr lang="en-US" sz="2000" b="0" kern="0" dirty="0"/>
              <a:t>2019.</a:t>
            </a:r>
          </a:p>
          <a:p>
            <a:r>
              <a:rPr lang="en-US" altLang="en-US" sz="2000" kern="0" dirty="0"/>
              <a:t>											</a:t>
            </a:r>
            <a:r>
              <a:rPr lang="en-US" altLang="en-US" sz="2000" b="0" kern="0" dirty="0">
                <a:solidFill>
                  <a:schemeClr val="bg1">
                    <a:lumMod val="75000"/>
                  </a:schemeClr>
                </a:solidFill>
              </a:rPr>
              <a:t>24 February</a:t>
            </a:r>
          </a:p>
          <a:p>
            <a:r>
              <a:rPr lang="en-US" altLang="en-US" sz="2000" kern="0" dirty="0"/>
              <a:t>		Moved by:  	 	</a:t>
            </a:r>
          </a:p>
          <a:p>
            <a:pPr lvl="1"/>
            <a:r>
              <a:rPr lang="en-US" altLang="en-US" b="1" kern="0" dirty="0"/>
              <a:t>Seconded by:  	</a:t>
            </a:r>
          </a:p>
          <a:p>
            <a:pPr lvl="1"/>
            <a:r>
              <a:rPr lang="en-US" altLang="en-US" b="1" kern="0" dirty="0"/>
              <a:t>Discussion?		none</a:t>
            </a:r>
          </a:p>
          <a:p>
            <a:pPr lvl="1"/>
            <a:r>
              <a:rPr lang="en-US" altLang="en-US" b="1" kern="0" dirty="0">
                <a:solidFill>
                  <a:schemeClr val="tx1"/>
                </a:solidFill>
              </a:rPr>
              <a:t>Vote:  ___Y   /  ___N   /  ___A </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3645836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In mentor:  </a:t>
            </a:r>
            <a:r>
              <a:rPr lang="en-US" altLang="en-US" sz="2000" dirty="0">
                <a:hlinkClick r:id="rId3"/>
              </a:rPr>
              <a:t>https://mentor.ieee.org/802.18/dcn/19/18-19-0007-00-0000-european-commission-v2x-draft-law.docx</a:t>
            </a:r>
            <a:r>
              <a:rPr lang="en-US" altLang="en-US" sz="2000" dirty="0"/>
              <a:t> </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Do we consider feedback?   ______</a:t>
            </a:r>
          </a:p>
          <a:p>
            <a:pPr marL="685800" lvl="1">
              <a:buFont typeface="Arial" panose="020B0604020202020204" pitchFamily="34" charset="0"/>
              <a:buChar char="•"/>
            </a:pPr>
            <a:r>
              <a:rPr lang="en-US" altLang="en-US" sz="1800" b="1" dirty="0">
                <a:solidFill>
                  <a:schemeClr val="tx1"/>
                </a:solidFill>
              </a:rPr>
              <a:t>Only one teleconference, 31 January,  to do, review and approve feedback, with early close EC ballot. </a:t>
            </a:r>
          </a:p>
          <a:p>
            <a:pPr marL="685800" lvl="1">
              <a:buFont typeface="Arial" panose="020B0604020202020204" pitchFamily="34" charset="0"/>
              <a:buChar char="•"/>
            </a:pPr>
            <a:r>
              <a:rPr lang="en-US" altLang="en-US" sz="1800" b="1" dirty="0"/>
              <a:t>And need to prioritize with DoT and ACMA comments.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898797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523" y="784110"/>
            <a:ext cx="8150031" cy="631751"/>
          </a:xfrm>
        </p:spPr>
        <p:txBody>
          <a:bodyPr/>
          <a:lstStyle/>
          <a:p>
            <a:r>
              <a:rPr lang="en-AU" sz="2000" dirty="0"/>
              <a:t>ACMA - Proposed updates to class licensing arrangements supporting 5G and other technology innovations</a:t>
            </a:r>
            <a:r>
              <a:rPr lang="en-AU" sz="2400" dirty="0"/>
              <a:t> </a:t>
            </a:r>
            <a:endParaRPr lang="en-US" sz="1800" dirty="0"/>
          </a:p>
        </p:txBody>
      </p:sp>
      <p:sp>
        <p:nvSpPr>
          <p:cNvPr id="3" name="Content Placeholder 2"/>
          <p:cNvSpPr>
            <a:spLocks noGrp="1"/>
          </p:cNvSpPr>
          <p:nvPr>
            <p:ph idx="1"/>
          </p:nvPr>
        </p:nvSpPr>
        <p:spPr>
          <a:xfrm>
            <a:off x="685800" y="1596836"/>
            <a:ext cx="8302431" cy="4878577"/>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lvl="4">
              <a:buFont typeface="Arial" panose="020B0604020202020204" pitchFamily="34" charset="0"/>
              <a:buChar char="•"/>
            </a:pPr>
            <a:endParaRPr lang="en-US" sz="1800" dirty="0"/>
          </a:p>
          <a:p>
            <a:pPr>
              <a:buFont typeface="Arial" panose="020B0604020202020204" pitchFamily="34" charset="0"/>
              <a:buChar char="•"/>
            </a:pPr>
            <a:r>
              <a:rPr lang="en-US" altLang="en-US" sz="1800" dirty="0">
                <a:solidFill>
                  <a:schemeClr val="tx1"/>
                </a:solidFill>
              </a:rPr>
              <a:t>Some members are working on comments.  </a:t>
            </a:r>
            <a:r>
              <a:rPr lang="en-US" altLang="en-US" sz="1800" dirty="0">
                <a:solidFill>
                  <a:srgbClr val="00B0F0"/>
                </a:solidFill>
              </a:rPr>
              <a:t>Is goal to approve by 07 February?   </a:t>
            </a:r>
            <a:r>
              <a:rPr lang="en-US" altLang="en-US" sz="1800" dirty="0">
                <a:solidFill>
                  <a:schemeClr val="tx1"/>
                </a:solidFill>
              </a:rPr>
              <a:t>(This is for a  normal 10 day EC ballot.)   </a:t>
            </a:r>
          </a:p>
          <a:p>
            <a:pPr lvl="1">
              <a:buFont typeface="Arial" panose="020B0604020202020204" pitchFamily="34" charset="0"/>
              <a:buChar char="•"/>
            </a:pPr>
            <a:r>
              <a:rPr lang="en-US" altLang="en-US" sz="1800" dirty="0">
                <a:solidFill>
                  <a:schemeClr val="tx1"/>
                </a:solidFill>
              </a:rPr>
              <a:t>_____</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How do we get to comments by 07 Feb.: _________________ </a:t>
            </a:r>
          </a:p>
          <a:p>
            <a:pPr lvl="1">
              <a:spcBef>
                <a:spcPts val="0"/>
              </a:spcBef>
              <a:buFont typeface="Arial" panose="020B0604020202020204" pitchFamily="34" charset="0"/>
              <a:buChar char="•"/>
            </a:pPr>
            <a:r>
              <a:rPr lang="en-US" altLang="en-US" sz="1800" dirty="0">
                <a:solidFill>
                  <a:schemeClr val="tx1"/>
                </a:solidFill>
              </a:rPr>
              <a:t>Will have 2 teleconference, 31 Jan. and 07 Feb. (Same as DoT comments.)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2584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607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15-17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inputs on the U.S. DoT V2X comments.</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Send in comment text on EC Draft law on vehicle communications, tbd.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Send in comment text on ACMA consultation that had 60GHz.</a:t>
            </a:r>
            <a:r>
              <a:rPr lang="en-US" sz="20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1160" y="1293265"/>
            <a:ext cx="8296126" cy="4113213"/>
          </a:xfrm>
        </p:spPr>
        <p:txBody>
          <a:bodyPr/>
          <a:lstStyle/>
          <a:p>
            <a:pPr>
              <a:buFont typeface="Arial" panose="020B0604020202020204" pitchFamily="34" charset="0"/>
              <a:buChar char="•"/>
            </a:pPr>
            <a:r>
              <a:rPr lang="en-US" sz="1800" dirty="0">
                <a:solidFill>
                  <a:schemeClr val="tx1"/>
                </a:solidFill>
              </a:rPr>
              <a:t>Next f2f is Plenary in Vancouver, BC, Canada from 11 March 2019.  </a:t>
            </a:r>
          </a:p>
          <a:p>
            <a:pPr lvl="1">
              <a:buFont typeface="Arial" panose="020B0604020202020204" pitchFamily="34" charset="0"/>
              <a:buChar char="•"/>
            </a:pPr>
            <a:r>
              <a:rPr lang="en-US" sz="1800" dirty="0">
                <a:solidFill>
                  <a:schemeClr val="tx1"/>
                </a:solidFill>
              </a:rPr>
              <a:t>Registration is open.   </a:t>
            </a:r>
          </a:p>
          <a:p>
            <a:pPr>
              <a:buFont typeface="Arial" panose="020B0604020202020204" pitchFamily="34" charset="0"/>
              <a:buChar char="•"/>
            </a:pPr>
            <a:endParaRPr lang="en-US" sz="22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1"/>
            <a:r>
              <a:rPr lang="en-US" sz="2200" dirty="0"/>
              <a:t>Yes  -  		If not in winter: Yes  -			and another  Yes -</a:t>
            </a:r>
          </a:p>
          <a:p>
            <a:pPr lvl="1"/>
            <a:r>
              <a:rPr lang="en-US" sz="2200" dirty="0"/>
              <a:t>No -  						 No - 			Hotel?		  No - </a:t>
            </a:r>
          </a:p>
          <a:p>
            <a:pPr lvl="2"/>
            <a:r>
              <a:rPr lang="en-US" sz="2200" dirty="0"/>
              <a:t>					</a:t>
            </a:r>
          </a:p>
          <a:p>
            <a:pPr lvl="1"/>
            <a:r>
              <a:rPr lang="en-US" dirty="0"/>
              <a:t>Like the Social –  		 </a:t>
            </a:r>
          </a:p>
          <a:p>
            <a:pPr lvl="1"/>
            <a:r>
              <a:rPr lang="en-US" dirty="0"/>
              <a:t>Disliked the Social –  	 </a:t>
            </a:r>
          </a:p>
          <a:p>
            <a:pPr lvl="1"/>
            <a:r>
              <a:rPr lang="en-US"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b="1"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10:___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8" name="Title 1">
            <a:extLst>
              <a:ext uri="{FF2B5EF4-FFF2-40B4-BE49-F238E27FC236}">
                <a16:creationId xmlns:a16="http://schemas.microsoft.com/office/drawing/2014/main" id="{58A3144A-67B4-438B-AF29-11B41A19636F}"/>
              </a:ext>
            </a:extLst>
          </p:cNvPr>
          <p:cNvSpPr txBox="1">
            <a:spLocks/>
          </p:cNvSpPr>
          <p:nvPr/>
        </p:nvSpPr>
        <p:spPr>
          <a:xfrm>
            <a:off x="691161" y="621103"/>
            <a:ext cx="7770813" cy="67429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a:t>Responsibilities of Working Group Officers</a:t>
            </a:r>
            <a:endParaRPr lang="en-US" sz="2400" kern="0" dirty="0"/>
          </a:p>
        </p:txBody>
      </p:sp>
      <p:sp>
        <p:nvSpPr>
          <p:cNvPr id="10" name="Content Placeholder 2">
            <a:extLst>
              <a:ext uri="{FF2B5EF4-FFF2-40B4-BE49-F238E27FC236}">
                <a16:creationId xmlns:a16="http://schemas.microsoft.com/office/drawing/2014/main" id="{2293CE5A-74BB-4F31-8AA4-156CCD3FEE5A}"/>
              </a:ext>
            </a:extLst>
          </p:cNvPr>
          <p:cNvSpPr txBox="1">
            <a:spLocks/>
          </p:cNvSpPr>
          <p:nvPr/>
        </p:nvSpPr>
        <p:spPr>
          <a:xfrm>
            <a:off x="696703" y="1066800"/>
            <a:ext cx="8296126"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3.0 Officers</a:t>
            </a:r>
          </a:p>
          <a:p>
            <a:r>
              <a:rPr lang="en-US" sz="1400" b="0" kern="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kern="0" dirty="0"/>
              <a:t>The Chair and Vice Chair(s) shall each be IEEE members of any grade, except Student grade, or IEEE Society affiliates, and also be members of IEEE-SA.</a:t>
            </a:r>
          </a:p>
          <a:p>
            <a:r>
              <a:rPr lang="en-US" sz="1400" kern="0" dirty="0"/>
              <a:t>3.4 Responsibilities of Working Group Officers</a:t>
            </a:r>
          </a:p>
          <a:p>
            <a:r>
              <a:rPr lang="en-US" sz="1400" b="0" kern="0" dirty="0"/>
              <a:t>When carrying out the duties of an officer described in IEEE’s policies and procedures, officers of the Working Group:</a:t>
            </a:r>
          </a:p>
          <a:p>
            <a:r>
              <a:rPr lang="en-US" sz="1400" b="0" kern="0" dirty="0"/>
              <a:t>a) shall not act:</a:t>
            </a:r>
          </a:p>
          <a:p>
            <a:r>
              <a:rPr lang="en-US" sz="1400" b="0" kern="0" dirty="0"/>
              <a:t>1) in bad faith;</a:t>
            </a:r>
          </a:p>
          <a:p>
            <a:r>
              <a:rPr lang="en-US" sz="1400" b="0" kern="0" dirty="0"/>
              <a:t>2) to the detriment of IEEE-SA;</a:t>
            </a:r>
          </a:p>
          <a:p>
            <a:r>
              <a:rPr lang="en-US" sz="1400" b="0" kern="0" dirty="0"/>
              <a:t>3) to further the interest of any party outside IEEE over the interest of IEEE; or</a:t>
            </a:r>
          </a:p>
          <a:p>
            <a:r>
              <a:rPr lang="en-US" sz="1400" b="0" kern="0" dirty="0"/>
              <a:t>4) in a manner that is inconsistent with the purposes or objectives of IEEE, and;</a:t>
            </a:r>
          </a:p>
          <a:p>
            <a:r>
              <a:rPr lang="en-US" sz="1400" b="0" kern="0" dirty="0"/>
              <a:t>b) shall use best efforts to ensure that participants of the working group conduct themselves in accordance with applicable policies and procedures including, but not limited to, SASB Bylaws 5.2.1.</a:t>
            </a:r>
          </a:p>
          <a:p>
            <a:r>
              <a:rPr lang="en-US" sz="1400" b="0" kern="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kern="0" dirty="0"/>
          </a:p>
          <a:p>
            <a:pPr>
              <a:buFont typeface="Arial" panose="020B0604020202020204" pitchFamily="34" charset="0"/>
              <a:buChar char="•"/>
            </a:pPr>
            <a:endParaRPr lang="en-US" sz="2000" kern="0" dirty="0"/>
          </a:p>
          <a:p>
            <a:pPr>
              <a:buFont typeface="Arial" panose="020B0604020202020204" pitchFamily="34" charset="0"/>
              <a:buChar char="•"/>
            </a:pPr>
            <a:endParaRPr lang="en-US" sz="2000" kern="0" dirty="0"/>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1769835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St. Louis Wireless Interim</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Ecclesine, Thanks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EC Draft Law - Vehicle communications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US DoT comments - tbd</a:t>
            </a:r>
          </a:p>
          <a:p>
            <a:pPr lvl="1">
              <a:buFont typeface="Arial" panose="020B0604020202020204" pitchFamily="34" charset="0"/>
              <a:buChar char="•"/>
            </a:pPr>
            <a:r>
              <a:rPr lang="en-US" altLang="en-US" sz="1400" dirty="0">
                <a:solidFill>
                  <a:schemeClr val="tx1"/>
                </a:solidFill>
              </a:rPr>
              <a:t>EC draft law comments - tbd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(need Tuesday)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EC Draft law</a:t>
            </a:r>
          </a:p>
          <a:p>
            <a:pPr lvl="1">
              <a:spcBef>
                <a:spcPts val="0"/>
              </a:spcBef>
              <a:buFont typeface="Arial" panose="020B0604020202020204" pitchFamily="34" charset="0"/>
              <a:buChar char="•"/>
            </a:pPr>
            <a:r>
              <a:rPr lang="en-US" sz="1400" dirty="0"/>
              <a:t>Communication standards for connected and autonomous vehicles; (</a:t>
            </a:r>
            <a:r>
              <a:rPr lang="en-US" altLang="en-US" sz="1400" kern="0" dirty="0"/>
              <a:t>Comments due 08 Feb.)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Comments due 25 Jan  +?</a:t>
            </a:r>
          </a:p>
          <a:p>
            <a:pPr lvl="1">
              <a:spcBef>
                <a:spcPts val="0"/>
              </a:spcBef>
              <a:buFont typeface="Arial" panose="020B0604020202020204" pitchFamily="34" charset="0"/>
              <a:buChar char="•"/>
            </a:pPr>
            <a:r>
              <a:rPr lang="en-US" altLang="en-US" sz="1400" kern="0" dirty="0"/>
              <a:t>Need to vote Thursday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bg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Is anyone able to be  liaison to 802.11 mid-week here in St. Louis? Peter and Jay</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Kerry</a:t>
            </a:r>
          </a:p>
          <a:p>
            <a:r>
              <a:rPr lang="en-US" altLang="en-US" sz="1600" b="1" dirty="0">
                <a:solidFill>
                  <a:schemeClr val="tx1"/>
                </a:solidFill>
              </a:rPr>
              <a:t>		Seconded by:	Guido Hiertz</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meeting 13-15 November 2018 (BKK) in document: </a:t>
            </a:r>
            <a:r>
              <a:rPr lang="en-US" altLang="en-US" sz="1600" dirty="0">
                <a:hlinkClick r:id="rId2"/>
              </a:rPr>
              <a:t>https://mentor.ieee.org/802.18/dcn/18/18-18-0149-00-0000-meeting-minutes-bangkok-f2f.docx</a:t>
            </a:r>
            <a:r>
              <a:rPr lang="en-US" altLang="en-US" sz="1600" dirty="0"/>
              <a:t>     </a:t>
            </a:r>
            <a:r>
              <a:rPr lang="en-US" altLang="en-US" sz="1600" b="1" dirty="0"/>
              <a:t>Posted</a:t>
            </a:r>
            <a:r>
              <a:rPr lang="en-US" altLang="en-US" sz="1600" dirty="0"/>
              <a:t>:   </a:t>
            </a:r>
            <a:r>
              <a:rPr lang="en-US" sz="1600" b="0" dirty="0"/>
              <a:t>21-Nov-2018 10:55:17 ET</a:t>
            </a:r>
            <a:r>
              <a:rPr lang="en-US" altLang="en-US" sz="1100" dirty="0"/>
              <a:t> </a:t>
            </a:r>
            <a:endParaRPr lang="en-US" sz="1100" dirty="0"/>
          </a:p>
          <a:p>
            <a:r>
              <a:rPr lang="en-US" altLang="en-US" sz="1600" b="0" dirty="0"/>
              <a:t>	</a:t>
            </a:r>
            <a:r>
              <a:rPr lang="en-US" altLang="en-US" sz="1600" dirty="0">
                <a:solidFill>
                  <a:schemeClr val="tx1"/>
                </a:solidFill>
              </a:rPr>
              <a:t>Moved by:  	Stuart Kerry							</a:t>
            </a:r>
            <a:endParaRPr lang="en-US" altLang="en-US" sz="1600" dirty="0">
              <a:solidFill>
                <a:schemeClr val="bg1">
                  <a:lumMod val="75000"/>
                </a:schemeClr>
              </a:solidFill>
            </a:endParaRPr>
          </a:p>
          <a:p>
            <a:r>
              <a:rPr lang="en-US" altLang="en-US" sz="1600" dirty="0">
                <a:solidFill>
                  <a:schemeClr val="tx1"/>
                </a:solidFill>
              </a:rPr>
              <a:t>	Seconded by:	Tim Jefferies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Posted: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Tim	Jefferies </a:t>
            </a:r>
            <a:endParaRPr lang="en-US" altLang="en-US" sz="1600" dirty="0">
              <a:solidFill>
                <a:schemeClr val="bg1">
                  <a:lumMod val="75000"/>
                </a:schemeClr>
              </a:solidFill>
            </a:endParaRPr>
          </a:p>
          <a:p>
            <a:r>
              <a:rPr lang="en-US" altLang="en-US" sz="1600" dirty="0">
                <a:solidFill>
                  <a:schemeClr val="tx1"/>
                </a:solidFill>
              </a:rPr>
              <a:t>	Seconded by:	Jay Holcomb</a:t>
            </a:r>
          </a:p>
          <a:p>
            <a:r>
              <a:rPr lang="en-US" altLang="en-US" sz="1600" dirty="0">
                <a:solidFill>
                  <a:schemeClr val="tx1"/>
                </a:solidFill>
              </a:rPr>
              <a:t>	</a:t>
            </a:r>
            <a:r>
              <a:rPr lang="en-US" altLang="en-US" sz="1600" dirty="0"/>
              <a:t>Discussion?  Would like to have a count</a:t>
            </a:r>
          </a:p>
          <a:p>
            <a:r>
              <a:rPr lang="en-US" altLang="en-US" sz="1600" dirty="0">
                <a:solidFill>
                  <a:schemeClr val="tx1"/>
                </a:solidFill>
              </a:rPr>
              <a:t>	Vote:  7 / 0 /2 </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lvl="1">
              <a:buFont typeface="Arial" panose="020B0604020202020204" pitchFamily="34" charset="0"/>
              <a:buChar char="•"/>
            </a:pPr>
            <a:endParaRPr lang="en-US" altLang="en-US" sz="1100" b="1" dirty="0">
              <a:solidFill>
                <a:schemeClr val="bg1"/>
              </a:solidFill>
            </a:endParaRPr>
          </a:p>
          <a:p>
            <a:pPr lvl="1">
              <a:buFont typeface="Arial" panose="020B0604020202020204" pitchFamily="34" charset="0"/>
              <a:buChar char="•"/>
            </a:pPr>
            <a:endParaRPr lang="en-US" altLang="en-US" sz="1100" b="1" dirty="0">
              <a:solidFill>
                <a:schemeClr val="bg1"/>
              </a:solidFill>
            </a:endParaRP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b="1" dirty="0">
                <a:solidFill>
                  <a:schemeClr val="tx1"/>
                </a:solidFill>
              </a:rPr>
              <a:t>Correction:  Secretary must be IEEE SA member</a:t>
            </a:r>
            <a:r>
              <a:rPr lang="en-US" altLang="en-US" sz="1800" dirty="0">
                <a:solidFill>
                  <a:schemeClr val="tx1"/>
                </a:solidFill>
              </a:rPr>
              <a:t>, though letters are not needed. </a:t>
            </a:r>
          </a:p>
          <a:p>
            <a:pPr lvl="1">
              <a:buFont typeface="Arial" panose="020B0604020202020204" pitchFamily="34" charset="0"/>
              <a:buChar char="•"/>
            </a:pPr>
            <a:endParaRPr lang="en-US" altLang="en-US" sz="18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77850"/>
            <a:ext cx="7770813" cy="412750"/>
          </a:xfrm>
        </p:spPr>
        <p:txBody>
          <a:bodyPr/>
          <a:lstStyle/>
          <a:p>
            <a:r>
              <a:rPr lang="en-US" sz="2400" dirty="0"/>
              <a:t>Responsibilities of WG Vice Chair</a:t>
            </a:r>
            <a:endParaRPr lang="en-US" altLang="en-US" sz="2400" dirty="0"/>
          </a:p>
        </p:txBody>
      </p:sp>
      <p:sp>
        <p:nvSpPr>
          <p:cNvPr id="16387" name="Content Placeholder 2"/>
          <p:cNvSpPr>
            <a:spLocks noGrp="1"/>
          </p:cNvSpPr>
          <p:nvPr>
            <p:ph idx="1"/>
          </p:nvPr>
        </p:nvSpPr>
        <p:spPr>
          <a:xfrm>
            <a:off x="685799" y="850900"/>
            <a:ext cx="8229602" cy="4821848"/>
          </a:xfrm>
        </p:spPr>
        <p:txBody>
          <a:bodyPr/>
          <a:lstStyle/>
          <a:p>
            <a:pPr>
              <a:spcBef>
                <a:spcPts val="0"/>
              </a:spcBef>
              <a:buFont typeface="Arial" panose="020B0604020202020204" pitchFamily="34" charset="0"/>
              <a:buChar char="•"/>
            </a:pPr>
            <a:r>
              <a:rPr lang="en-US" sz="1600" dirty="0"/>
              <a:t>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some research is needed for a topic, help on comments, etc.  </a:t>
            </a:r>
          </a:p>
          <a:p>
            <a:pPr marL="1200150" lvl="2" indent="-285750">
              <a:spcBef>
                <a:spcPts val="0"/>
              </a:spcBef>
              <a:spcAft>
                <a:spcPts val="300"/>
              </a:spcAft>
              <a:buFont typeface="Arial" panose="020B0604020202020204" pitchFamily="34" charset="0"/>
              <a:buChar char="•"/>
            </a:pPr>
            <a:r>
              <a:rPr lang="en-US" sz="1400" dirty="0"/>
              <a:t>Maybe once a month or so.  It will vary.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524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0"/>
            <a:ext cx="7770813" cy="719931"/>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buFont typeface="Arial" panose="020B0604020202020204" pitchFamily="34" charset="0"/>
              <a:buChar char="•"/>
            </a:pPr>
            <a:r>
              <a:rPr lang="en-US" sz="1600" dirty="0"/>
              <a:t>3.4.3 Secretary</a:t>
            </a:r>
          </a:p>
          <a:p>
            <a:pPr lvl="1">
              <a:spcBef>
                <a:spcPts val="0"/>
              </a:spcBef>
            </a:pPr>
            <a:r>
              <a:rPr lang="en-US" sz="1400" b="1" dirty="0"/>
              <a:t>The responsibilities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32469</TotalTime>
  <Words>5978</Words>
  <Application>Microsoft Office PowerPoint</Application>
  <PresentationFormat>On-screen Show (4:3)</PresentationFormat>
  <Paragraphs>696</Paragraphs>
  <Slides>42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0"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St. Louis Wireless Interim</vt:lpstr>
      <vt:lpstr>Administrative – Motions and more</vt:lpstr>
      <vt:lpstr>Administrative – Motions and more</vt:lpstr>
      <vt:lpstr>Responsibilities of WG Vice Chair</vt:lpstr>
      <vt:lpstr>Responsibilities of WG Secretary</vt:lpstr>
      <vt:lpstr>EU items to share -1</vt:lpstr>
      <vt:lpstr>EU items -2 </vt:lpstr>
      <vt:lpstr>NTIA soliciting comments on National Spectrum Strategy -1 of 3</vt:lpstr>
      <vt:lpstr>NTIA soliciting comments on National Spectrum Strategy -2 of 3</vt:lpstr>
      <vt:lpstr>NTIA soliciting comments on National Spectrum Strategy -3 of 3</vt:lpstr>
      <vt:lpstr>EC Draft Law on Vehicle Communications</vt:lpstr>
      <vt:lpstr>U.S. DoT Releases RFC on V2X Communications -1 of 3</vt:lpstr>
      <vt:lpstr>U.S. DoT Releases RFC on V2X Communications -2 of 3</vt:lpstr>
      <vt:lpstr>U.S. DoT Releases RFC on V2X Communications -3 of 3</vt:lpstr>
      <vt:lpstr>U.S. DoT RFC on V2X 9 questions -1 of 2</vt:lpstr>
      <vt:lpstr>U.S. DoT RFC on V2X 9 questions -2 of 2</vt:lpstr>
      <vt:lpstr>ACMA - Proposed updates to class licensing arrangements supporting 5G and other technology innovations -1 of 2 </vt:lpstr>
      <vt:lpstr>ACMA - Proposed updates to class licensing arrangements supporting 5G and other technology innovations -2 of 2 </vt:lpstr>
      <vt:lpstr>Recess</vt:lpstr>
      <vt:lpstr>Thursday Agenda</vt:lpstr>
      <vt:lpstr>U.S. DoT Releases RFC on V2X Communications -1 of 2</vt:lpstr>
      <vt:lpstr>Motion – DoT RFC on V2X - 2 of 2</vt:lpstr>
      <vt:lpstr>EC Draft Law on Vehicle Communications</vt:lpstr>
      <vt:lpstr>ACMA - Proposed updates to class licensing arrangements supporting 5G and other technology innovations </vt:lpstr>
      <vt:lpstr>General Discussion Items</vt:lpstr>
      <vt:lpstr>Actions Required</vt:lpstr>
      <vt:lpstr>Any Other Business</vt:lpstr>
      <vt:lpstr>Adjourn</vt:lpstr>
      <vt:lpstr>PowerPoint Presentation</vt:lpstr>
      <vt:lpstr>PowerPoint Presentation</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1180</cp:revision>
  <cp:lastPrinted>1601-01-01T00:00:00Z</cp:lastPrinted>
  <dcterms:created xsi:type="dcterms:W3CDTF">2016-03-03T14:54:45Z</dcterms:created>
  <dcterms:modified xsi:type="dcterms:W3CDTF">2019-01-16T18:16:35Z</dcterms:modified>
</cp:coreProperties>
</file>