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341" r:id="rId3"/>
    <p:sldId id="329" r:id="rId4"/>
    <p:sldId id="330" r:id="rId5"/>
    <p:sldId id="516" r:id="rId6"/>
    <p:sldId id="331" r:id="rId7"/>
    <p:sldId id="539" r:id="rId8"/>
    <p:sldId id="545" r:id="rId9"/>
    <p:sldId id="549" r:id="rId10"/>
    <p:sldId id="517" r:id="rId11"/>
    <p:sldId id="486" r:id="rId12"/>
    <p:sldId id="536" r:id="rId13"/>
    <p:sldId id="541" r:id="rId14"/>
    <p:sldId id="543" r:id="rId15"/>
    <p:sldId id="528" r:id="rId16"/>
    <p:sldId id="533" r:id="rId17"/>
    <p:sldId id="537" r:id="rId18"/>
    <p:sldId id="550" r:id="rId19"/>
    <p:sldId id="540" r:id="rId20"/>
    <p:sldId id="542" r:id="rId21"/>
    <p:sldId id="530" r:id="rId22"/>
    <p:sldId id="532" r:id="rId23"/>
    <p:sldId id="547" r:id="rId24"/>
    <p:sldId id="535" r:id="rId25"/>
    <p:sldId id="552" r:id="rId26"/>
    <p:sldId id="548" r:id="rId27"/>
    <p:sldId id="555" r:id="rId28"/>
    <p:sldId id="554" r:id="rId29"/>
    <p:sldId id="551" r:id="rId30"/>
    <p:sldId id="524" r:id="rId31"/>
    <p:sldId id="498" r:id="rId32"/>
    <p:sldId id="402" r:id="rId33"/>
    <p:sldId id="403" r:id="rId34"/>
    <p:sldId id="546" r:id="rId35"/>
    <p:sldId id="513" r:id="rId36"/>
    <p:sldId id="527" r:id="rId37"/>
    <p:sldId id="477" r:id="rId38"/>
    <p:sldId id="522" r:id="rId39"/>
    <p:sldId id="509" r:id="rId40"/>
    <p:sldId id="523" r:id="rId41"/>
    <p:sldId id="429" r:id="rId42"/>
    <p:sldId id="399"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10" autoAdjust="0"/>
    <p:restoredTop sz="96391" autoAdjust="0"/>
  </p:normalViewPr>
  <p:slideViewPr>
    <p:cSldViewPr>
      <p:cViewPr varScale="1">
        <p:scale>
          <a:sx n="105" d="100"/>
          <a:sy n="105" d="100"/>
        </p:scale>
        <p:origin x="558"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909774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15-17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15-17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15-17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802.18-19/0005r02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portal.etsi.org/webapp/MeetingCalendar/MeetingDetails.asp?m_id=35799" TargetMode="External"/><Relationship Id="rId3" Type="http://schemas.openxmlformats.org/officeDocument/2006/relationships/hyperlink" Target="https://ec.europa.eu/growth/single-market/european-standards/harmonised-standards/" TargetMode="External"/><Relationship Id="rId7" Type="http://schemas.openxmlformats.org/officeDocument/2006/relationships/hyperlink" Target="http://portal.etsi.org/webapp/MeetingCalendar/MeetingDetails.asp?m_id=35800"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portal.etsi.org/webapp/MeetingCalendar/MeetingDetails.asp?m_id=35801" TargetMode="External"/><Relationship Id="rId5" Type="http://schemas.openxmlformats.org/officeDocument/2006/relationships/hyperlink" Target="http://portal.etsi.org/webapp/MeetingCalendar/MeetingDetails.asp?m_id=34883" TargetMode="External"/><Relationship Id="rId10" Type="http://schemas.openxmlformats.org/officeDocument/2006/relationships/hyperlink" Target="https://portal.etsi.org/tb.aspx?tbid=729&amp;SubTB=729"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tb.aspx?tbid=442&amp;SubTB=44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Documents/se-45/48447/se45-18-123a1_draft-ecc-report-rlan-in-6-ghz"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Documents/se-45/48449/se45-18-123_draft-minutes-of-se456-meetin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hyperlink" Target="https://mentor.ieee.org/802.18/dcn/18/18-18-0168-00-0000-developing-a-sustainable-spectrum-strategy-for-america-s-future-ntia-request-for-comments.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9/18-19-0008-00-0000-usdot-v2x-communciations-rfc-ieee-802-comments.doc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8/18-18-0166-00-0000-usdot-v2x-communciations-request-for-comments.docx" TargetMode="External"/><Relationship Id="rId2" Type="http://schemas.openxmlformats.org/officeDocument/2006/relationships/hyperlink" Target="http://www.transportation.gov/v2x"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08-00-0000-usdot-v2x-communciations-rfc-ieee-802-comments.docx" TargetMode="External"/><Relationship Id="rId4" Type="http://schemas.openxmlformats.org/officeDocument/2006/relationships/hyperlink" Target="https://www.transportation.gov/v2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9/18-19-0008-00-0000-usdot-v2x-communciations-rfc-ieee-802-comments.doc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9/18-19-0007-00-0000-european-commission-v2x-draft-law.docx" TargetMode="External"/><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49-00-0000-meeting-minutes-bangkok-f2f.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8/18-18-0167-00-0000-minutes-20dec18-rr-tag-teleconference.doc"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15-17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15 – 17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6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lvl="1">
              <a:buFont typeface="Arial" panose="020B0604020202020204" pitchFamily="34" charset="0"/>
              <a:buChar char="•"/>
            </a:pPr>
            <a:r>
              <a:rPr lang="en-US" sz="1600" dirty="0"/>
              <a:t>There was an ERM </a:t>
            </a:r>
            <a:r>
              <a:rPr lang="en-US" sz="1600" dirty="0" err="1"/>
              <a:t>goto</a:t>
            </a:r>
            <a:r>
              <a:rPr lang="en-US" sz="1600" dirty="0"/>
              <a:t> meeting on 9th Jan related to the substantial objections that had been received against the WI REG/ERM-587 to revise the ETSI Guide (EG 203 336). The substantial objections are detailed in document ERM(18)000019r2  from France, Ofcom UK and some other administrations.</a:t>
            </a:r>
          </a:p>
          <a:p>
            <a:pPr lvl="1">
              <a:buFont typeface="Arial" panose="020B0604020202020204" pitchFamily="34" charset="0"/>
              <a:buChar char="•"/>
            </a:pPr>
            <a:r>
              <a:rPr lang="en-US" sz="1600" dirty="0"/>
              <a:t>No agreement could be reached by interested parties and this has therefore gone to the ETSI Board for decision at their next meeting 30-31st Jan.  Failure of the board to come to a decision will lead to an ERM vote.</a:t>
            </a:r>
          </a:p>
          <a:p>
            <a:pPr lvl="2">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f2f meeting: </a:t>
            </a:r>
            <a:r>
              <a:rPr lang="en-US" sz="1800" b="0" dirty="0">
                <a:hlinkClick r:id="rId5"/>
              </a:rPr>
              <a:t>BRAN#101</a:t>
            </a:r>
            <a:r>
              <a:rPr lang="en-US" sz="1800" b="0" dirty="0"/>
              <a:t>  25-28 Feb; Sophia Antipolis FR</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rPr>
              <a:t>Call: 29 Jan: </a:t>
            </a:r>
            <a:r>
              <a:rPr lang="en-US" sz="1600" dirty="0">
                <a:hlinkClick r:id="rId6"/>
              </a:rPr>
              <a:t>Paused COT in EN 301 893</a:t>
            </a:r>
            <a:endParaRPr lang="en-US" sz="1600" dirty="0"/>
          </a:p>
          <a:p>
            <a:pPr lvl="1">
              <a:spcBef>
                <a:spcPts val="0"/>
              </a:spcBef>
              <a:buFont typeface="Arial" panose="020B0604020202020204" pitchFamily="34" charset="0"/>
              <a:buChar char="•"/>
            </a:pPr>
            <a:r>
              <a:rPr lang="en-US" sz="1600" dirty="0">
                <a:solidFill>
                  <a:schemeClr val="tx1"/>
                </a:solidFill>
              </a:rPr>
              <a:t>Call: 30 Jan: </a:t>
            </a:r>
            <a:r>
              <a:rPr lang="nl-NL" sz="1600" dirty="0">
                <a:hlinkClick r:id="rId7"/>
              </a:rPr>
              <a:t>RX Req. in EN 301 893</a:t>
            </a:r>
            <a:r>
              <a:rPr lang="nl-NL" sz="1600" dirty="0"/>
              <a:t> </a:t>
            </a:r>
          </a:p>
          <a:p>
            <a:pPr lvl="1">
              <a:spcBef>
                <a:spcPts val="0"/>
              </a:spcBef>
              <a:buFont typeface="Arial" panose="020B0604020202020204" pitchFamily="34" charset="0"/>
              <a:buChar char="•"/>
            </a:pPr>
            <a:r>
              <a:rPr lang="nl-NL" sz="1600" dirty="0"/>
              <a:t>Call: 01 Feb: </a:t>
            </a:r>
            <a:r>
              <a:rPr lang="nl-NL" sz="1600" dirty="0">
                <a:hlinkClick r:id="rId8"/>
              </a:rPr>
              <a:t>5.8 GHz in EN 301 893</a:t>
            </a:r>
            <a:endParaRPr lang="nl-NL" sz="1600" dirty="0"/>
          </a:p>
          <a:p>
            <a:pPr lvl="3">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9"/>
              </a:rPr>
              <a:t>&lt;TG-11&gt;</a:t>
            </a:r>
            <a:r>
              <a:rPr lang="en-US" altLang="en-US" sz="1800" b="0" dirty="0"/>
              <a:t>  </a:t>
            </a:r>
            <a:r>
              <a:rPr lang="en-US" sz="1800" dirty="0">
                <a:solidFill>
                  <a:schemeClr val="tx1"/>
                </a:solidFill>
              </a:rPr>
              <a:t>next meeting # 55 - 08-11 Apr 2019, Sophia Antipolis</a:t>
            </a:r>
          </a:p>
          <a:p>
            <a:pPr lvl="1">
              <a:spcBef>
                <a:spcPts val="0"/>
              </a:spcBef>
              <a:buFont typeface="Arial" panose="020B0604020202020204" pitchFamily="34" charset="0"/>
              <a:buChar char="•"/>
            </a:pPr>
            <a:r>
              <a:rPr lang="en-US" sz="1600" dirty="0">
                <a:solidFill>
                  <a:schemeClr val="tx1"/>
                </a:solidFill>
              </a:rPr>
              <a:t>EN 300 328, does have an RE-D std, now the consultant has approved all the changes, including not having Rcvr requirements. </a:t>
            </a:r>
          </a:p>
          <a:p>
            <a:pPr lvl="1">
              <a:spcBef>
                <a:spcPts val="0"/>
              </a:spcBef>
              <a:buFont typeface="Arial" panose="020B0604020202020204" pitchFamily="34" charset="0"/>
              <a:buChar char="•"/>
            </a:pPr>
            <a:r>
              <a:rPr lang="en-US" sz="1600" dirty="0">
                <a:solidFill>
                  <a:schemeClr val="tx1"/>
                </a:solidFill>
              </a:rPr>
              <a:t>Will this set a precedence and can be adopted in other standards? </a:t>
            </a:r>
          </a:p>
          <a:p>
            <a:pPr lvl="2">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10"/>
              </a:rPr>
              <a:t>&lt;TG-UWB&gt;</a:t>
            </a:r>
            <a:r>
              <a:rPr lang="en-US" sz="1800" b="0" dirty="0">
                <a:solidFill>
                  <a:schemeClr val="tx1"/>
                </a:solidFill>
              </a:rPr>
              <a:t>  </a:t>
            </a:r>
            <a:r>
              <a:rPr lang="en-US" sz="1800" dirty="0">
                <a:solidFill>
                  <a:schemeClr val="tx1"/>
                </a:solidFill>
              </a:rPr>
              <a:t>next call # 47-bis – 01 Feb 2019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f2f  #7 in ECO, Copenhagen, 24 - 25 April 2019, 2</a:t>
            </a:r>
            <a:r>
              <a:rPr lang="en-US" sz="1600" baseline="30000" dirty="0"/>
              <a:t>nd</a:t>
            </a:r>
            <a:r>
              <a:rPr lang="en-US" sz="1600" dirty="0"/>
              <a:t> meeting is on 26 April.   Then another meeting in May. </a:t>
            </a:r>
          </a:p>
          <a:p>
            <a:pPr lvl="1">
              <a:buFont typeface="Arial" panose="020B0604020202020204" pitchFamily="34" charset="0"/>
              <a:buChar char="•"/>
            </a:pPr>
            <a:r>
              <a:rPr lang="en-US" sz="1800" dirty="0">
                <a:solidFill>
                  <a:schemeClr val="tx1"/>
                </a:solidFill>
              </a:rPr>
              <a:t>Draft report is close.  It will go to Working Group SE in Jan.  Then will go out to public consultation where results will be discussed in the April meetings, </a:t>
            </a:r>
          </a:p>
          <a:p>
            <a:pPr lvl="1">
              <a:buFont typeface="Arial" panose="020B0604020202020204" pitchFamily="34" charset="0"/>
              <a:buChar char="•"/>
            </a:pPr>
            <a:r>
              <a:rPr lang="en-US" sz="1800" dirty="0">
                <a:solidFill>
                  <a:schemeClr val="tx1"/>
                </a:solidFill>
              </a:rPr>
              <a:t>From before:</a:t>
            </a:r>
          </a:p>
          <a:p>
            <a:pPr lvl="1">
              <a:buFont typeface="Arial" panose="020B0604020202020204" pitchFamily="34" charset="0"/>
              <a:buChar char="•"/>
            </a:pPr>
            <a:r>
              <a:rPr lang="en-US" sz="1800" dirty="0"/>
              <a:t>Did complete the draft report, </a:t>
            </a:r>
            <a:r>
              <a:rPr lang="en-GB" sz="1600" u="sng" dirty="0">
                <a:hlinkClick r:id="rId3"/>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4"/>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600" b="0" dirty="0"/>
              <a:t> </a:t>
            </a:r>
            <a:r>
              <a:rPr lang="en-US" sz="1600" dirty="0"/>
              <a:t>web meeting #4.1  28 January 2019;  	#5  -  26 Apr 19 </a:t>
            </a:r>
          </a:p>
          <a:p>
            <a:pPr lvl="1">
              <a:buFont typeface="Arial" panose="020B0604020202020204" pitchFamily="34" charset="0"/>
              <a:buChar char="•"/>
            </a:pPr>
            <a:r>
              <a:rPr lang="en-US" dirty="0"/>
              <a:t>This web meeting will work on the draft CEPT Report A.</a:t>
            </a: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-1 of 3</a:t>
            </a:r>
          </a:p>
        </p:txBody>
      </p:sp>
      <p:sp>
        <p:nvSpPr>
          <p:cNvPr id="3" name="Content Placeholder 2"/>
          <p:cNvSpPr>
            <a:spLocks noGrp="1"/>
          </p:cNvSpPr>
          <p:nvPr>
            <p:ph idx="1"/>
          </p:nvPr>
        </p:nvSpPr>
        <p:spPr>
          <a:xfrm>
            <a:off x="457200" y="1066800"/>
            <a:ext cx="8534400" cy="5293520"/>
          </a:xfrm>
        </p:spPr>
        <p:txBody>
          <a:bodyPr/>
          <a:lstStyle/>
          <a:p>
            <a:pPr>
              <a:buFont typeface="Arial" panose="020B0604020202020204" pitchFamily="34" charset="0"/>
              <a:buChar char="•"/>
            </a:pPr>
            <a:r>
              <a:rPr lang="en-US" sz="1800" dirty="0"/>
              <a:t>SUMMARY: </a:t>
            </a:r>
            <a:r>
              <a:rPr lang="en-US" sz="1800" b="0" dirty="0"/>
              <a:t>On behalf of the U.S. Secretary of Commerce, the National Telecommunications and Information Administration (NTIA) requests comments from interested parties with regard to development of a comprehensive, long-term national spectrum strategy. NTIA seeks broad input from interested stakeholders, including private industry, academia, civil society, and other experts.</a:t>
            </a:r>
          </a:p>
          <a:p>
            <a:pPr>
              <a:buFont typeface="Arial" panose="020B0604020202020204" pitchFamily="34" charset="0"/>
              <a:buChar char="•"/>
            </a:pPr>
            <a:r>
              <a:rPr lang="en-US" sz="1800" b="0" dirty="0"/>
              <a:t>Comments must be received by January 22, 2019</a:t>
            </a:r>
          </a:p>
          <a:p>
            <a:pPr>
              <a:buFont typeface="Arial" panose="020B0604020202020204" pitchFamily="34" charset="0"/>
              <a:buChar char="•"/>
            </a:pPr>
            <a:r>
              <a:rPr lang="en-US" sz="1800" b="0" dirty="0">
                <a:hlinkClick r:id="rId2"/>
              </a:rPr>
              <a:t>https://mentor.ieee.org/802.18/dcn/18/18-18-0168-00-0000-developing-a-sustainable-spectrum-strategy-for-america-s-future-ntia-request-for-comments.pdf</a:t>
            </a:r>
            <a:r>
              <a:rPr lang="en-US" sz="1800" b="0" dirty="0"/>
              <a:t>  </a:t>
            </a:r>
          </a:p>
          <a:p>
            <a:pPr>
              <a:buFont typeface="Arial" panose="020B0604020202020204" pitchFamily="34" charset="0"/>
              <a:buChar char="•"/>
            </a:pPr>
            <a:r>
              <a:rPr lang="en-US" sz="1800" b="0" dirty="0"/>
              <a:t>This is related to the presidential memorandum from November plenary: </a:t>
            </a:r>
          </a:p>
          <a:p>
            <a:pPr lvl="1">
              <a:buFont typeface="Arial" panose="020B0604020202020204" pitchFamily="34" charset="0"/>
              <a:buChar char="•"/>
            </a:pPr>
            <a:r>
              <a:rPr lang="en-US" sz="1600" dirty="0">
                <a:hlinkClick r:id="rId3"/>
              </a:rPr>
              <a:t>https://mentor.ieee.org/802.18/dcn/18/18-18-0134-00-0000-developing-a-sustainable-spectrum-strategy-for-america-s-future.docx</a:t>
            </a:r>
          </a:p>
          <a:p>
            <a:pPr lvl="1">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a:buFont typeface="Arial" panose="020B0604020202020204" pitchFamily="34" charset="0"/>
              <a:buChar char="•"/>
            </a:pPr>
            <a:r>
              <a:rPr lang="en-US" sz="1800" b="0" dirty="0"/>
              <a:t>There are 5 points and 7 questions </a:t>
            </a:r>
          </a:p>
          <a:p>
            <a:pPr>
              <a:buFont typeface="Arial" panose="020B0604020202020204" pitchFamily="34" charset="0"/>
              <a:buChar char="•"/>
            </a:pPr>
            <a:r>
              <a:rPr lang="en-US" sz="1800" dirty="0"/>
              <a:t>Have been asked to have 802.18 to review and do comments if/where appropriate. </a:t>
            </a:r>
          </a:p>
          <a:p>
            <a:pPr>
              <a:buFont typeface="Arial" panose="020B0604020202020204" pitchFamily="34" charset="0"/>
              <a:buChar char="•"/>
            </a:pPr>
            <a:r>
              <a:rPr lang="en-US" sz="1800" b="0" dirty="0"/>
              <a:t>However need to vote on them by Tuesday (today), should we do something and file late?   </a:t>
            </a:r>
            <a:r>
              <a:rPr lang="en-US" sz="1800" dirty="0"/>
              <a:t>As the times asked before, there was no interest, so 802.18 will pass.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745921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-2 of 3</a:t>
            </a:r>
          </a:p>
        </p:txBody>
      </p:sp>
      <p:sp>
        <p:nvSpPr>
          <p:cNvPr id="3" name="Content Placeholder 2"/>
          <p:cNvSpPr>
            <a:spLocks noGrp="1"/>
          </p:cNvSpPr>
          <p:nvPr>
            <p:ph idx="1"/>
          </p:nvPr>
        </p:nvSpPr>
        <p:spPr>
          <a:xfrm>
            <a:off x="685800" y="1066800"/>
            <a:ext cx="8305800" cy="5293520"/>
          </a:xfrm>
        </p:spPr>
        <p:txBody>
          <a:bodyPr/>
          <a:lstStyle/>
          <a:p>
            <a:r>
              <a:rPr lang="en-US" sz="1600" dirty="0"/>
              <a:t>The National Spectrum Strategy is to include legislative, regulatory, or other policy recommendations to:</a:t>
            </a:r>
          </a:p>
          <a:p>
            <a:pPr>
              <a:spcAft>
                <a:spcPts val="1200"/>
              </a:spcAft>
            </a:pPr>
            <a:r>
              <a:rPr lang="en-US" sz="1600" dirty="0"/>
              <a:t>(a) Increase spectrum access for all users, including on a shared basis, through transparency of spectrum use and improved cooperation and collaboration between Federal and non- Federal spectrum stakeholders;</a:t>
            </a:r>
          </a:p>
          <a:p>
            <a:pPr>
              <a:spcAft>
                <a:spcPts val="1200"/>
              </a:spcAft>
            </a:pPr>
            <a:r>
              <a:rPr lang="en-US" sz="1600" dirty="0"/>
              <a:t>(b) Create flexible models for spectrum management, including standards, incentives, and enforcement mechanisms that promote efficient and effective spectrum use, including flexible-use spectrum licenses, while accounting for critical safety and security concerns;</a:t>
            </a:r>
          </a:p>
          <a:p>
            <a:pPr>
              <a:spcAft>
                <a:spcPts val="1200"/>
              </a:spcAft>
            </a:pPr>
            <a:r>
              <a:rPr lang="en-US" sz="1600" dirty="0"/>
              <a:t>(c) Use ongoing research, development, testing, and evaluation [RDT&amp;E] to develop advanced technologies, innovative spectrum utilization methods, and spectrum sharing tools and techniques that increase spectrum access, efficiency, and effectiveness;</a:t>
            </a:r>
          </a:p>
          <a:p>
            <a:pPr>
              <a:spcAft>
                <a:spcPts val="1200"/>
              </a:spcAft>
            </a:pPr>
            <a:r>
              <a:rPr lang="en-US" sz="1600" dirty="0"/>
              <a:t>(d) Build a secure, automated capability to facilitate assessments of spectrum use and expedite coordination of shared access among Federal and non-Federal spectrum stakeholders; and </a:t>
            </a:r>
          </a:p>
          <a:p>
            <a:pPr>
              <a:spcAft>
                <a:spcPts val="1200"/>
              </a:spcAft>
            </a:pPr>
            <a:r>
              <a:rPr lang="en-US" sz="1600" dirty="0"/>
              <a:t>(e) Improve the global competitiveness of United States terrestrial and space-related industries and augment the mission capabilities of Federal entities through spectrum policies, domestic regulations, and leadership in international forums.3</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14697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-3 of 3</a:t>
            </a:r>
          </a:p>
        </p:txBody>
      </p:sp>
      <p:sp>
        <p:nvSpPr>
          <p:cNvPr id="3" name="Content Placeholder 2"/>
          <p:cNvSpPr>
            <a:spLocks noGrp="1"/>
          </p:cNvSpPr>
          <p:nvPr>
            <p:ph idx="1"/>
          </p:nvPr>
        </p:nvSpPr>
        <p:spPr>
          <a:xfrm>
            <a:off x="685800" y="1066800"/>
            <a:ext cx="8305800" cy="5293520"/>
          </a:xfrm>
        </p:spPr>
        <p:txBody>
          <a:bodyPr/>
          <a:lstStyle/>
          <a:p>
            <a:r>
              <a:rPr lang="en-US" sz="1600" dirty="0"/>
              <a:t>NTIA invites comment on the full range of issues raised in this RFC. NTIA also seeks comment on the following specific questions:</a:t>
            </a:r>
          </a:p>
          <a:p>
            <a:r>
              <a:rPr lang="en-US" sz="1600" dirty="0"/>
              <a:t>1. In what ways could the predictability of spectrum access for all users be improved?</a:t>
            </a:r>
          </a:p>
          <a:p>
            <a:r>
              <a:rPr lang="en-US" sz="1600" dirty="0"/>
              <a:t>2. To what extent would the introduction of automation facilitate assessments of spectrum use and expedite the coordination of shared access, especially among Federal and non-Federal spectrum stakeholders?</a:t>
            </a:r>
          </a:p>
          <a:p>
            <a:r>
              <a:rPr lang="en-US" sz="1600" dirty="0"/>
              <a:t>3. What is the practical extent of applying standards, incentives, and enforcement mechanisms to promote efficient and effective spectrum use? </a:t>
            </a:r>
          </a:p>
          <a:p>
            <a:r>
              <a:rPr lang="en-US" sz="1600" dirty="0"/>
              <a:t>4. How might investment in RDT&amp;E improve spectrum-utilization methods, and spectrum-sharing tools and techniques?</a:t>
            </a:r>
          </a:p>
          <a:p>
            <a:r>
              <a:rPr lang="en-US" sz="1600" dirty="0"/>
              <a:t>5. What are the risks, if any, to the global competitiveness of U.S. industries associated with spectrum management and policy actions?</a:t>
            </a:r>
          </a:p>
          <a:p>
            <a:r>
              <a:rPr lang="en-US" sz="1600" dirty="0"/>
              <a:t>6. How could a spectrum management paradigm be structured such that it satisfies the needs of commercial interests while preserving the spectrum access necessary to satisfy the mission requirements and operations of Federal entities?</a:t>
            </a:r>
          </a:p>
          <a:p>
            <a:r>
              <a:rPr lang="en-US" sz="1600" dirty="0"/>
              <a:t>7. What are the likely future needs of spectrum users, both terrestrially and for space-based applications, within the next 15 years? In particular, are present allocations of spectrum sufficient to provide next generation services like Fifth Generation (5G) cellular services and emerging space-based applications?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759980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Is there anything in this we could use in DoT comments?   Yes</a:t>
            </a:r>
          </a:p>
          <a:p>
            <a:pPr marL="285750" indent="-285750">
              <a:buFont typeface="Arial" panose="020B0604020202020204" pitchFamily="34" charset="0"/>
              <a:buChar char="•"/>
            </a:pPr>
            <a:r>
              <a:rPr lang="en-US" altLang="en-US" sz="2000" dirty="0"/>
              <a:t>Do we consider feedback? tbd</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3</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 filed here:</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3</a:t>
            </a:r>
            <a:endParaRPr lang="en-US" sz="2400" dirty="0"/>
          </a:p>
        </p:txBody>
      </p:sp>
      <p:sp>
        <p:nvSpPr>
          <p:cNvPr id="3" name="Content Placeholder 2"/>
          <p:cNvSpPr>
            <a:spLocks noGrp="1"/>
          </p:cNvSpPr>
          <p:nvPr>
            <p:ph idx="1"/>
          </p:nvPr>
        </p:nvSpPr>
        <p:spPr>
          <a:xfrm>
            <a:off x="688952" y="1166549"/>
            <a:ext cx="83026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DATES</a:t>
            </a:r>
            <a:r>
              <a:rPr lang="en-US" sz="1800" b="0" dirty="0"/>
              <a:t>: You should submit your comments within 30 days after the date of publication in the Federal Register </a:t>
            </a:r>
          </a:p>
          <a:p>
            <a:pPr marL="365760" indent="-365760">
              <a:spcBef>
                <a:spcPts val="0"/>
              </a:spcBef>
              <a:buFont typeface="Arial" panose="020B0604020202020204" pitchFamily="34" charset="0"/>
              <a:buChar char="•"/>
            </a:pPr>
            <a:r>
              <a:rPr lang="en-US" sz="1800" dirty="0"/>
              <a:t>Was published in the Federal Register on 26 Dec, add 30 days:</a:t>
            </a:r>
          </a:p>
          <a:p>
            <a:pPr marL="365760" indent="-365760">
              <a:spcBef>
                <a:spcPts val="0"/>
              </a:spcBef>
              <a:buFont typeface="Arial" panose="020B0604020202020204" pitchFamily="34" charset="0"/>
              <a:buChar char="•"/>
            </a:pPr>
            <a:r>
              <a:rPr lang="en-US" sz="1800" dirty="0"/>
              <a:t>Comments due 25 Jan 19. </a:t>
            </a:r>
          </a:p>
          <a:p>
            <a:pPr lvl="1">
              <a:spcBef>
                <a:spcPts val="0"/>
              </a:spcBef>
              <a:buFont typeface="Arial" panose="020B0604020202020204" pitchFamily="34" charset="0"/>
              <a:buChar char="•"/>
            </a:pPr>
            <a:r>
              <a:rPr lang="en-US" sz="1400" b="0" dirty="0">
                <a:hlinkClick r:id="rId2"/>
              </a:rPr>
              <a:t>https://www.federalregister.gov/documents/2018/12/26/2018-27785/notice-of-request-for-comments-v2x-communications?utm_campaign=subscription%20mailing%20list&amp;utm_source=federalregister.gov&amp;utm_medium=email</a:t>
            </a:r>
            <a:r>
              <a:rPr lang="en-US" sz="1400" b="0" dirty="0"/>
              <a:t>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dirty="0"/>
              <a:t>Unofficial (since in US Government shutdown) on official web site:</a:t>
            </a:r>
          </a:p>
          <a:p>
            <a:pPr>
              <a:spcBef>
                <a:spcPts val="0"/>
              </a:spcBef>
              <a:buFont typeface="Arial" panose="020B0604020202020204" pitchFamily="34" charset="0"/>
              <a:buChar char="•"/>
            </a:pPr>
            <a:r>
              <a:rPr lang="en-US" sz="1800" dirty="0"/>
              <a:t>… the Department intends to consider all comments that are submitted within 30 calendar days following expiration of the comment period. </a:t>
            </a:r>
          </a:p>
          <a:p>
            <a:pPr lvl="1">
              <a:spcBef>
                <a:spcPts val="0"/>
              </a:spcBef>
              <a:buFont typeface="Arial" panose="020B0604020202020204" pitchFamily="34" charset="0"/>
              <a:buChar char="•"/>
            </a:pPr>
            <a:r>
              <a:rPr lang="en-US" u="sng" dirty="0">
                <a:hlinkClick r:id="rId3"/>
              </a:rPr>
              <a:t>https://www.transportation.gov/v2x</a:t>
            </a:r>
            <a:endParaRPr lang="en-US"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2000" b="1" dirty="0">
                <a:solidFill>
                  <a:schemeClr val="tx1"/>
                </a:solidFill>
              </a:rPr>
              <a:t>Needed to approve by our Thursday AM1 session in St. Louis to meet official deadline. </a:t>
            </a:r>
            <a:endParaRPr lang="en-US" altLang="en-US" sz="1600" dirty="0">
              <a:solidFill>
                <a:schemeClr val="tx1"/>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3</a:t>
            </a:r>
            <a:endParaRPr lang="en-US" sz="2400" dirty="0"/>
          </a:p>
        </p:txBody>
      </p:sp>
      <p:sp>
        <p:nvSpPr>
          <p:cNvPr id="3" name="Content Placeholder 2"/>
          <p:cNvSpPr>
            <a:spLocks noGrp="1"/>
          </p:cNvSpPr>
          <p:nvPr>
            <p:ph idx="1"/>
          </p:nvPr>
        </p:nvSpPr>
        <p:spPr>
          <a:xfrm>
            <a:off x="688952" y="1166549"/>
            <a:ext cx="8302648" cy="5059552"/>
          </a:xfrm>
        </p:spPr>
        <p:txBody>
          <a:bodyPr/>
          <a:lstStyle/>
          <a:p>
            <a:pPr marL="365760" indent="-365760">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2000" dirty="0"/>
              <a:t>There are 9 basic questions. </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Do we want to comment and if so which questions?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Did send FYI to 802.11bd, for any inputs/comment text they would have this week.  (They meet later today)</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The chair has a boiler plate document for comments with the 9 questions.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The rest of the meeting we worked on identifying bullet items for the nine questions, see: </a:t>
            </a:r>
          </a:p>
          <a:p>
            <a:pPr lvl="1">
              <a:spcBef>
                <a:spcPts val="0"/>
              </a:spcBef>
              <a:buFont typeface="Arial" panose="020B0604020202020204" pitchFamily="34" charset="0"/>
              <a:buChar char="•"/>
            </a:pPr>
            <a:r>
              <a:rPr lang="en-US" altLang="en-US" sz="1800" dirty="0">
                <a:solidFill>
                  <a:schemeClr val="tx1"/>
                </a:solidFill>
                <a:hlinkClick r:id="rId2"/>
              </a:rPr>
              <a:t>https://mentor.ieee.org/802.18/dcn/19/18-19-0008-00-0000-usdot-v2x-communciations-rfc-ieee-802-comments.docx</a:t>
            </a:r>
            <a:r>
              <a:rPr lang="en-US" altLang="en-US" sz="1800" dirty="0">
                <a:solidFill>
                  <a:schemeClr val="tx1"/>
                </a:solidFill>
              </a:rPr>
              <a:t> </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2233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9 questions </a:t>
            </a:r>
            <a:r>
              <a:rPr lang="en-US" sz="1400" dirty="0"/>
              <a:t>-1 of 2</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a:pPr>
            <a:r>
              <a:rPr lang="en-US" sz="1800" dirty="0"/>
              <a:t>Please provide information on what existing or future technologies could be used for V2X communications,. …</a:t>
            </a:r>
          </a:p>
          <a:p>
            <a:pPr marL="457200" lvl="0" indent="-457200">
              <a:spcAft>
                <a:spcPts val="1200"/>
              </a:spcAft>
              <a:buFont typeface="+mj-lt"/>
              <a:buAutoNum type="arabicPeriod"/>
            </a:pPr>
            <a:r>
              <a:rPr lang="en-US" sz="1800" dirty="0"/>
              <a:t>… at present only DSRC is permitted to be used in the 5.9 GHz spectrum band for transportation applications. If that allocation were to be changed to allow any communication technology for transportation applications, could DSRC and other technologies operate in the same spectrum band or even the same channel without interference?</a:t>
            </a:r>
          </a:p>
          <a:p>
            <a:pPr marL="457200" lvl="0" indent="-457200">
              <a:spcAft>
                <a:spcPts val="1200"/>
              </a:spcAft>
              <a:buFont typeface="+mj-lt"/>
              <a:buAutoNum type="arabicPeriod"/>
            </a:pPr>
            <a:r>
              <a:rPr lang="en-US" sz="1800" dirty="0"/>
              <a:t>To what extent is it technically feasible for multiple V2X communications technologies and protocols to be interoperable with one another? </a:t>
            </a:r>
          </a:p>
          <a:p>
            <a:pPr marL="457200" lvl="0" indent="-457200">
              <a:spcAft>
                <a:spcPts val="1200"/>
              </a:spcAft>
              <a:buFont typeface="+mj-lt"/>
              <a:buAutoNum type="arabicPeriod"/>
            </a:pPr>
            <a:r>
              <a:rPr lang="en-US" sz="1800" dirty="0"/>
              <a:t>To what extent is it technically feasible for different generations of the same V2X communications technologies and protocols to be interoperable with one another? </a:t>
            </a:r>
          </a:p>
          <a:p>
            <a:pPr marL="457200" lvl="0" indent="-457200">
              <a:spcAft>
                <a:spcPts val="1200"/>
              </a:spcAft>
              <a:buFont typeface="+mj-lt"/>
              <a:buAutoNum type="arabicPeriod"/>
            </a:pPr>
            <a:r>
              <a:rPr lang="en-US" sz="1800" dirty="0"/>
              <a:t>Even if they are interoperable across different technologies and generations of the same technology, would there be advantages if a single communications protocol were to be used for V2V safety communications?</a:t>
            </a:r>
          </a:p>
          <a:p>
            <a:pPr marL="0" indent="0">
              <a:spcBef>
                <a:spcPts val="0"/>
              </a:spcBef>
              <a:spcAft>
                <a:spcPts val="1200"/>
              </a:spcAft>
            </a:pPr>
            <a:endParaRPr lang="en-US" altLang="en-US" sz="12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0519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r>
              <a:rPr lang="en-US" sz="1400" dirty="0">
                <a:solidFill>
                  <a:schemeClr val="bg1"/>
                </a:solidFill>
              </a:rPr>
              <a:t>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15-17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450332537"/>
              </p:ext>
            </p:extLst>
          </p:nvPr>
        </p:nvGraphicFramePr>
        <p:xfrm>
          <a:off x="7031035" y="5655072"/>
          <a:ext cx="1295400" cy="489744"/>
        </p:xfrm>
        <a:graphic>
          <a:graphicData uri="http://schemas.openxmlformats.org/presentationml/2006/ole">
            <mc:AlternateContent xmlns:mc="http://schemas.openxmlformats.org/markup-compatibility/2006">
              <mc:Choice xmlns:v="urn:schemas-microsoft-com:vml" Requires="v">
                <p:oleObj spid="_x0000_s601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031035" y="5655072"/>
                        <a:ext cx="1295400" cy="489744"/>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9 questions </a:t>
            </a:r>
            <a:r>
              <a:rPr lang="en-US" sz="1400" dirty="0"/>
              <a:t>-2 of 2</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startAt="6"/>
            </a:pPr>
            <a:r>
              <a:rPr lang="en-US" sz="1800" dirty="0"/>
              <a:t>How would the development of alternative communication technologies affect other V2I and V2P communications, such as those supporting mobility or environmental applications?</a:t>
            </a:r>
          </a:p>
          <a:p>
            <a:pPr marL="457200" lvl="0" indent="-457200">
              <a:spcAft>
                <a:spcPts val="1200"/>
              </a:spcAft>
              <a:buFont typeface="+mj-lt"/>
              <a:buAutoNum type="arabicPeriod" startAt="6"/>
            </a:pPr>
            <a:r>
              <a:rPr lang="en-US" sz="1800" dirty="0"/>
              <a:t>Do different communication technologies present different issues concerning physical security, message security, or other issues such as cybersecurity or privacy? </a:t>
            </a:r>
          </a:p>
          <a:p>
            <a:pPr marL="457200" lvl="0" indent="-457200">
              <a:spcAft>
                <a:spcPts val="1200"/>
              </a:spcAft>
              <a:buFont typeface="+mj-lt"/>
              <a:buAutoNum type="arabicPeriod" startAt="6"/>
            </a:pPr>
            <a:r>
              <a:rPr lang="en-US" sz="1800" dirty="0"/>
              <a:t>How could communications technologies (DSRC, C-V2X, 5G or some other technology) be leveraged to support current and emerging automated vehicle applications?</a:t>
            </a:r>
          </a:p>
          <a:p>
            <a:pPr marL="457200" lvl="0" indent="-457200">
              <a:spcAft>
                <a:spcPts val="1200"/>
              </a:spcAft>
              <a:buFont typeface="+mj-lt"/>
              <a:buAutoNum type="arabicPeriod" startAt="6"/>
            </a:pPr>
            <a:r>
              <a:rPr lang="en-US" sz="1800" dirty="0"/>
              <a:t>How could deployments, both existing and planned, assess communications needs and determine which technologies are most appropriate and whether and how interoperability could be achieved?</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2017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000" dirty="0"/>
              <a:t>ACMA - Proposed updates to class licensing arrangements supporting 5G and other technology innovations</a:t>
            </a:r>
            <a:r>
              <a:rPr lang="en-AU" sz="2400" dirty="0"/>
              <a:t>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a:t>
            </a:r>
            <a:r>
              <a:rPr lang="en-US" sz="1800" b="0" dirty="0"/>
              <a:t>18 December 2018, </a:t>
            </a:r>
            <a:r>
              <a:rPr lang="en-US" sz="1800" dirty="0"/>
              <a:t>closes 22 February 2019).</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Some members are working on comments.  </a:t>
            </a:r>
            <a:r>
              <a:rPr lang="en-US" altLang="en-US" sz="1800" dirty="0">
                <a:solidFill>
                  <a:srgbClr val="00B0F0"/>
                </a:solidFill>
              </a:rPr>
              <a:t>Goal to approve by 07 Feb 18.  </a:t>
            </a:r>
            <a:endParaRPr lang="en-US" sz="1800" b="1" dirty="0">
              <a:solidFill>
                <a:srgbClr val="00B0F0"/>
              </a:solidFill>
            </a:endParaRPr>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800" dirty="0"/>
              <a:t>Please, any comment text for US DoT RFC on V2X, send to chair or post on list server. </a:t>
            </a:r>
          </a:p>
          <a:p>
            <a:pPr lvl="2">
              <a:buFont typeface="Arial" panose="020B0604020202020204" pitchFamily="34" charset="0"/>
              <a:buChar char="•"/>
            </a:pPr>
            <a:r>
              <a:rPr lang="en-US" altLang="en-US" sz="1600" dirty="0"/>
              <a:t>Plan is to ID some members of 802.11bd (this afternoon at their PM2) to do an ad hoc on Wednesday to get further on the comments. </a:t>
            </a:r>
          </a:p>
          <a:p>
            <a:pPr lvl="2">
              <a:buFont typeface="Arial" panose="020B0604020202020204" pitchFamily="34" charset="0"/>
              <a:buChar char="•"/>
            </a:pPr>
            <a:r>
              <a:rPr lang="en-US" altLang="en-US" sz="1600" dirty="0"/>
              <a:t>If not to final draft Thursday, will move filing into the unofficial 30 day grace period noted on the U.S. DoT site. </a:t>
            </a:r>
            <a:endParaRPr lang="en-US" altLang="en-US" sz="14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600" dirty="0"/>
              <a:t>EC ballot on our 5GAA waiver request comments is due to finish tomorrow, wed. and only 4 of 15 have voted.  (need  67% / 10 approves)  </a:t>
            </a:r>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solidFill>
                  <a:schemeClr val="tx1"/>
                </a:solidFill>
              </a:rPr>
              <a:t>We recessed until Thursday AM1,  at 12:27 CT (local)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600" dirty="0"/>
              <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altLang="en-US" sz="1600" dirty="0"/>
              <a:t>Work on </a:t>
            </a:r>
            <a:r>
              <a:rPr lang="en-US" altLang="en-US" sz="1600" dirty="0" err="1"/>
              <a:t>USDoT</a:t>
            </a:r>
            <a:r>
              <a:rPr lang="en-US" altLang="en-US" sz="1600" dirty="0"/>
              <a:t> V2X comments </a:t>
            </a:r>
          </a:p>
          <a:p>
            <a:pPr lvl="1">
              <a:buFont typeface="Arial" panose="020B0604020202020204" pitchFamily="34" charset="0"/>
              <a:buChar char="•"/>
            </a:pPr>
            <a:r>
              <a:rPr lang="en-US" altLang="en-US" sz="1600" dirty="0"/>
              <a:t>Setup for EC Draft Law feedback, tbd.  </a:t>
            </a:r>
          </a:p>
          <a:p>
            <a:pPr lvl="1">
              <a:buFont typeface="Arial" panose="020B0604020202020204" pitchFamily="34" charset="0"/>
              <a:buChar char="•"/>
            </a:pPr>
            <a:r>
              <a:rPr lang="en-US" altLang="en-US" sz="1600" dirty="0"/>
              <a:t>Setup for ACMA comments</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dirty="0"/>
              <a:t> </a:t>
            </a: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2</a:t>
            </a:r>
            <a:endParaRPr lang="en-US" sz="2400" dirty="0"/>
          </a:p>
        </p:txBody>
      </p:sp>
      <p:sp>
        <p:nvSpPr>
          <p:cNvPr id="3" name="Content Placeholder 2"/>
          <p:cNvSpPr>
            <a:spLocks noGrp="1"/>
          </p:cNvSpPr>
          <p:nvPr>
            <p:ph idx="1"/>
          </p:nvPr>
        </p:nvSpPr>
        <p:spPr>
          <a:xfrm>
            <a:off x="688952" y="1166549"/>
            <a:ext cx="8302648" cy="5059552"/>
          </a:xfrm>
        </p:spPr>
        <p:txBody>
          <a:bodyPr/>
          <a:lstStyle/>
          <a:p>
            <a:pPr marL="365760" indent="-365760">
              <a:spcBef>
                <a:spcPts val="0"/>
              </a:spcBef>
              <a:buFont typeface="Arial" panose="020B0604020202020204" pitchFamily="34" charset="0"/>
              <a:buChar char="•"/>
            </a:pPr>
            <a:endParaRPr lang="en-US" sz="2000" dirty="0"/>
          </a:p>
          <a:p>
            <a:pPr>
              <a:buFont typeface="Arial" panose="020B0604020202020204" pitchFamily="34" charset="0"/>
              <a:buChar char="•"/>
            </a:pPr>
            <a:r>
              <a:rPr lang="en-US" sz="1800" dirty="0"/>
              <a:t>The RFC </a:t>
            </a:r>
            <a:r>
              <a:rPr lang="en-US" sz="1800" b="0" dirty="0"/>
              <a:t>can be found at </a:t>
            </a:r>
            <a:r>
              <a:rPr lang="en-US" sz="1800" b="0" u="sng" dirty="0">
                <a:hlinkClick r:id="rId2"/>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3"/>
              </a:rPr>
              <a:t>https://mentor.ieee.org/802.18/dcn/18/18-18-0166-00-0000-usdot-v2x-communciations-request-for-comments.docx</a:t>
            </a:r>
            <a:r>
              <a:rPr lang="en-US" sz="1800" b="0" dirty="0"/>
              <a:t>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dirty="0"/>
              <a:t>Unofficial (since in US Government shutdown) on official web site, 30 day grace.  </a:t>
            </a:r>
            <a:r>
              <a:rPr lang="en-US" sz="1800" u="sng" dirty="0">
                <a:hlinkClick r:id="rId4"/>
              </a:rPr>
              <a:t>https://www.transportation.gov/v2x</a:t>
            </a:r>
            <a:endParaRPr 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b="1" dirty="0">
                <a:solidFill>
                  <a:schemeClr val="tx1"/>
                </a:solidFill>
              </a:rPr>
              <a:t>Work on comments in </a:t>
            </a:r>
            <a:r>
              <a:rPr lang="en-US" altLang="en-US" sz="1800" dirty="0">
                <a:solidFill>
                  <a:schemeClr val="tx1"/>
                </a:solidFill>
                <a:hlinkClick r:id="rId5"/>
              </a:rPr>
              <a:t>https://mentor.ieee.org/802.18/dcn/19/18-19-0008-00-0000-usdot-v2x-communciations-rfc-ieee-802-comments.docx</a:t>
            </a:r>
            <a:r>
              <a:rPr lang="en-US" altLang="en-US" sz="1800" dirty="0">
                <a:solidFill>
                  <a:schemeClr val="tx1"/>
                </a:solidFill>
              </a:rPr>
              <a:t>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1800" dirty="0"/>
              <a:t>Do we add a paragraph on the EC draft law and point out a few bullets in it?   </a:t>
            </a:r>
          </a:p>
          <a:p>
            <a:pPr>
              <a:spcBef>
                <a:spcPts val="0"/>
              </a:spcBef>
              <a:buFont typeface="Arial" panose="020B0604020202020204" pitchFamily="34" charset="0"/>
              <a:buChar char="•"/>
            </a:pPr>
            <a:r>
              <a:rPr lang="en-US" altLang="en-US" sz="1800" dirty="0"/>
              <a:t> </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16587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DoT RFC on V2X</a:t>
            </a:r>
            <a:r>
              <a:rPr lang="en-US" sz="1400" dirty="0"/>
              <a:t> - 2 of 2</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2000" u="sng" kern="0" dirty="0"/>
              <a:t>Motion:</a:t>
            </a:r>
            <a:r>
              <a:rPr lang="en-US" sz="2000" kern="0" dirty="0"/>
              <a:t> </a:t>
            </a:r>
            <a:r>
              <a:rPr lang="en-US" sz="2000" b="0" kern="0" dirty="0"/>
              <a:t>Move to approve the comments in </a:t>
            </a:r>
            <a:r>
              <a:rPr lang="en-US" altLang="en-US" sz="2000" b="0" dirty="0">
                <a:solidFill>
                  <a:schemeClr val="tx1"/>
                </a:solidFill>
                <a:hlinkClick r:id="rId2"/>
              </a:rPr>
              <a:t>https://mentor.ieee.org/802.18/dcn/19/18-19-0008-</a:t>
            </a:r>
            <a:r>
              <a:rPr lang="en-US" altLang="en-US" sz="2000" b="0" dirty="0">
                <a:solidFill>
                  <a:schemeClr val="tx1"/>
                </a:solidFill>
                <a:highlight>
                  <a:srgbClr val="FFFF00"/>
                </a:highlight>
                <a:hlinkClick r:id="rId2"/>
              </a:rPr>
              <a:t>00</a:t>
            </a:r>
            <a:r>
              <a:rPr lang="en-US" altLang="en-US" sz="2000" b="0" dirty="0">
                <a:solidFill>
                  <a:schemeClr val="tx1"/>
                </a:solidFill>
                <a:hlinkClick r:id="rId2"/>
              </a:rPr>
              <a:t>-0000-usdot-v2x-communciations-rfc-ieee-802-comments.docx</a:t>
            </a:r>
            <a:r>
              <a:rPr lang="en-US" altLang="en-US" sz="2000" b="0" dirty="0">
                <a:solidFill>
                  <a:schemeClr val="tx1"/>
                </a:solidFill>
              </a:rPr>
              <a:t> </a:t>
            </a:r>
            <a:r>
              <a:rPr lang="en-US" sz="2000" b="0" kern="0" dirty="0"/>
              <a:t>to U.S. DoT’s request for comments (</a:t>
            </a:r>
            <a:r>
              <a:rPr lang="en-GB" sz="2000" b="0" dirty="0"/>
              <a:t>Docket No. DOT-OST-2018-0210</a:t>
            </a:r>
            <a:r>
              <a:rPr lang="en-US" sz="2000" b="0" kern="0" dirty="0"/>
              <a:t>) on V2X. With the chair of 802.18 to have editorial privileges and send to the EC for review/approval and submission to the FCC on or before </a:t>
            </a:r>
            <a:r>
              <a:rPr lang="en-US" sz="2000" b="0" kern="0" dirty="0">
                <a:highlight>
                  <a:srgbClr val="FFFF00"/>
                </a:highlight>
              </a:rPr>
              <a:t>25 January </a:t>
            </a:r>
            <a:r>
              <a:rPr lang="en-US" sz="2000" b="0" kern="0" dirty="0"/>
              <a:t>2019.</a:t>
            </a:r>
          </a:p>
          <a:p>
            <a:r>
              <a:rPr lang="en-US" altLang="en-US" sz="2000" kern="0" dirty="0"/>
              <a:t>											</a:t>
            </a:r>
            <a:r>
              <a:rPr lang="en-US" altLang="en-US" sz="2000" b="0" kern="0" dirty="0">
                <a:solidFill>
                  <a:schemeClr val="bg1">
                    <a:lumMod val="75000"/>
                  </a:schemeClr>
                </a:solidFill>
              </a:rPr>
              <a:t>24 February</a:t>
            </a:r>
          </a:p>
          <a:p>
            <a:r>
              <a:rPr lang="en-US" altLang="en-US" sz="2000" kern="0" dirty="0"/>
              <a:t>		Moved by:  	 	</a:t>
            </a:r>
          </a:p>
          <a:p>
            <a:pPr lvl="1"/>
            <a:r>
              <a:rPr lang="en-US" altLang="en-US" b="1" kern="0" dirty="0"/>
              <a:t>Seconded by:  	</a:t>
            </a:r>
          </a:p>
          <a:p>
            <a:pPr lvl="1"/>
            <a:r>
              <a:rPr lang="en-US" altLang="en-US" b="1" kern="0" dirty="0"/>
              <a:t>Discussion?		none</a:t>
            </a:r>
          </a:p>
          <a:p>
            <a:pPr lvl="1"/>
            <a:r>
              <a:rPr lang="en-US" altLang="en-US" b="1" kern="0" dirty="0">
                <a:solidFill>
                  <a:schemeClr val="tx1"/>
                </a:solidFill>
              </a:rPr>
              <a:t>Vote:  ___Y   /  ___N   /  ___A </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3645836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In mentor:  </a:t>
            </a:r>
            <a:r>
              <a:rPr lang="en-US" altLang="en-US" sz="2000" dirty="0">
                <a:hlinkClick r:id="rId3"/>
              </a:rPr>
              <a:t>https://mentor.ieee.org/802.18/dcn/19/18-19-0007-00-0000-european-commission-v2x-draft-law.docx</a:t>
            </a:r>
            <a:r>
              <a:rPr lang="en-US" altLang="en-US" sz="2000" dirty="0"/>
              <a:t> </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r>
              <a:rPr lang="en-US" altLang="en-US" sz="2000" dirty="0"/>
              <a:t>Do we consider feedback? _____________________</a:t>
            </a:r>
          </a:p>
          <a:p>
            <a:pPr marL="285750" indent="-285750">
              <a:buFont typeface="Arial" panose="020B0604020202020204" pitchFamily="34" charset="0"/>
              <a:buChar char="•"/>
            </a:pPr>
            <a:r>
              <a:rPr lang="en-US" altLang="en-US" sz="2000" dirty="0"/>
              <a:t>  </a:t>
            </a:r>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8987976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523" y="784110"/>
            <a:ext cx="8150031" cy="631751"/>
          </a:xfrm>
        </p:spPr>
        <p:txBody>
          <a:bodyPr/>
          <a:lstStyle/>
          <a:p>
            <a:r>
              <a:rPr lang="en-AU" sz="2000" dirty="0"/>
              <a:t>ACMA - Proposed updates to class licensing arrangements supporting 5G and other technology innovations</a:t>
            </a:r>
            <a:r>
              <a:rPr lang="en-AU" sz="2400" dirty="0"/>
              <a:t> </a:t>
            </a:r>
            <a:endParaRPr lang="en-US" sz="1800" dirty="0"/>
          </a:p>
        </p:txBody>
      </p:sp>
      <p:sp>
        <p:nvSpPr>
          <p:cNvPr id="3" name="Content Placeholder 2"/>
          <p:cNvSpPr>
            <a:spLocks noGrp="1"/>
          </p:cNvSpPr>
          <p:nvPr>
            <p:ph idx="1"/>
          </p:nvPr>
        </p:nvSpPr>
        <p:spPr>
          <a:xfrm>
            <a:off x="685800" y="1596836"/>
            <a:ext cx="8302431" cy="4878577"/>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lvl="4">
              <a:buFont typeface="Arial" panose="020B0604020202020204" pitchFamily="34" charset="0"/>
              <a:buChar char="•"/>
            </a:pPr>
            <a:endParaRPr lang="en-US" sz="1000" dirty="0"/>
          </a:p>
          <a:p>
            <a:pPr>
              <a:buFont typeface="Arial" panose="020B0604020202020204" pitchFamily="34" charset="0"/>
              <a:buChar char="•"/>
            </a:pPr>
            <a:r>
              <a:rPr lang="en-US" altLang="en-US" sz="2000" dirty="0">
                <a:solidFill>
                  <a:schemeClr val="tx1"/>
                </a:solidFill>
              </a:rPr>
              <a:t>Some members are working on comments.  </a:t>
            </a:r>
            <a:r>
              <a:rPr lang="en-US" altLang="en-US" sz="2000" dirty="0">
                <a:solidFill>
                  <a:srgbClr val="00B0F0"/>
                </a:solidFill>
              </a:rPr>
              <a:t>Goal to approve by 07 Feb.  </a:t>
            </a:r>
            <a:endParaRPr lang="en-US" sz="2000" dirty="0">
              <a:solidFill>
                <a:srgbClr val="00B0F0"/>
              </a:solidFill>
            </a:endParaRPr>
          </a:p>
          <a:p>
            <a:pPr>
              <a:spcBef>
                <a:spcPts val="0"/>
              </a:spcBef>
              <a:buFont typeface="Arial" panose="020B0604020202020204" pitchFamily="34" charset="0"/>
              <a:buChar char="•"/>
            </a:pPr>
            <a:r>
              <a:rPr lang="en-US" altLang="en-US" sz="1800" dirty="0">
                <a:solidFill>
                  <a:schemeClr val="tx1"/>
                </a:solidFill>
              </a:rPr>
              <a:t> </a:t>
            </a:r>
          </a:p>
          <a:p>
            <a:pPr>
              <a:spcBef>
                <a:spcPts val="0"/>
              </a:spcBef>
              <a:buFont typeface="Arial" panose="020B0604020202020204" pitchFamily="34" charset="0"/>
              <a:buChar char="•"/>
            </a:pPr>
            <a:r>
              <a:rPr lang="en-US" altLang="en-US" sz="1800" dirty="0">
                <a:solidFill>
                  <a:schemeClr val="tx1"/>
                </a:solidFill>
              </a:rPr>
              <a:t>How do we get to comments by 07 Feb.: _________________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22584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sz="2000" b="0" dirty="0"/>
              <a:t>  </a:t>
            </a:r>
          </a:p>
          <a:p>
            <a:pPr>
              <a:buFont typeface="Arial" panose="020B0604020202020204" pitchFamily="34" charset="0"/>
              <a:buChar char="•"/>
            </a:pPr>
            <a:r>
              <a:rPr lang="en-US" sz="20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607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15-17 January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lvl="4">
              <a:buFont typeface="Arial" panose="020B0604020202020204" pitchFamily="34" charset="0"/>
              <a:buChar char="•"/>
            </a:pPr>
            <a:endParaRPr lang="en-US" sz="1200" dirty="0"/>
          </a:p>
          <a:p>
            <a:pPr>
              <a:buFont typeface="Arial" panose="020B0604020202020204" pitchFamily="34" charset="0"/>
              <a:buChar char="•"/>
            </a:pPr>
            <a:r>
              <a:rPr lang="en-US" sz="2000" dirty="0">
                <a:solidFill>
                  <a:srgbClr val="00B0F0"/>
                </a:solidFill>
              </a:rPr>
              <a:t>Send in comment text on EC Draft law on vehicle communications, tbd. </a:t>
            </a:r>
          </a:p>
          <a:p>
            <a:pPr>
              <a:buFont typeface="Arial" panose="020B0604020202020204" pitchFamily="34" charset="0"/>
              <a:buChar char="•"/>
            </a:pPr>
            <a:r>
              <a:rPr lang="en-US" sz="2000" dirty="0">
                <a:solidFill>
                  <a:srgbClr val="00B0F0"/>
                </a:solidFill>
              </a:rPr>
              <a:t>Send in comment text on ACMA consultation that had 60GHz.</a:t>
            </a:r>
            <a:r>
              <a:rPr lang="en-US" sz="2000" dirty="0"/>
              <a:t>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1160" y="1293265"/>
            <a:ext cx="8296126" cy="4113213"/>
          </a:xfrm>
        </p:spPr>
        <p:txBody>
          <a:bodyPr/>
          <a:lstStyle/>
          <a:p>
            <a:pPr>
              <a:buFont typeface="Arial" panose="020B0604020202020204" pitchFamily="34" charset="0"/>
              <a:buChar char="•"/>
            </a:pPr>
            <a:r>
              <a:rPr lang="en-US" sz="1800" dirty="0">
                <a:solidFill>
                  <a:schemeClr val="tx1"/>
                </a:solidFill>
              </a:rPr>
              <a:t>Next f2f is Plenary in Vancouver, BC, Canada from  11 March 2019.  </a:t>
            </a:r>
          </a:p>
          <a:p>
            <a:pPr lvl="1">
              <a:buFont typeface="Arial" panose="020B0604020202020204" pitchFamily="34" charset="0"/>
              <a:buChar char="•"/>
            </a:pPr>
            <a:r>
              <a:rPr lang="en-US" sz="1800" dirty="0">
                <a:solidFill>
                  <a:schemeClr val="tx1"/>
                </a:solidFill>
              </a:rPr>
              <a:t>Registration is open.   </a:t>
            </a:r>
          </a:p>
          <a:p>
            <a:pPr>
              <a:buFont typeface="Arial" panose="020B0604020202020204" pitchFamily="34" charset="0"/>
              <a:buChar char="•"/>
            </a:pPr>
            <a:endParaRPr lang="en-US" sz="2200" dirty="0">
              <a:solidFill>
                <a:schemeClr val="tx1"/>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If not in winter: 	Yes  --</a:t>
            </a:r>
          </a:p>
          <a:p>
            <a:pPr lvl="2"/>
            <a:r>
              <a:rPr lang="en-US" sz="2200" dirty="0"/>
              <a:t>No – 									No -- </a:t>
            </a:r>
          </a:p>
          <a:p>
            <a:pPr lvl="2"/>
            <a:endParaRPr lang="en-US" sz="2200" dirty="0"/>
          </a:p>
          <a:p>
            <a:pPr lvl="1"/>
            <a:r>
              <a:rPr lang="en-US" dirty="0"/>
              <a:t>Like the Social –  		 </a:t>
            </a:r>
          </a:p>
          <a:p>
            <a:pPr lvl="1"/>
            <a:r>
              <a:rPr lang="en-US" dirty="0"/>
              <a:t>Disliked the Social –  	 </a:t>
            </a:r>
          </a:p>
          <a:p>
            <a:pPr lvl="1"/>
            <a:r>
              <a:rPr lang="en-US" dirty="0"/>
              <a:t>Did not go to Social –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15-17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31 Jan 2019 – </a:t>
            </a:r>
            <a:r>
              <a:rPr lang="en-US" sz="2000" i="1" u="sng" dirty="0"/>
              <a:t>15:00 – &lt;15:55</a:t>
            </a:r>
            <a:r>
              <a:rPr lang="en-US" sz="2000" dirty="0"/>
              <a:t> ET </a:t>
            </a:r>
          </a:p>
          <a:p>
            <a:pPr lvl="1">
              <a:buFont typeface="Arial" panose="020B0604020202020204" pitchFamily="34" charset="0"/>
              <a:buChar char="•"/>
            </a:pPr>
            <a:r>
              <a:rPr lang="en-US" sz="1800" b="1" dirty="0"/>
              <a:t>No teleconference on 24 Jan 2019.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10:___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15-17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15-17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8" name="Title 1">
            <a:extLst>
              <a:ext uri="{FF2B5EF4-FFF2-40B4-BE49-F238E27FC236}">
                <a16:creationId xmlns:a16="http://schemas.microsoft.com/office/drawing/2014/main" id="{58A3144A-67B4-438B-AF29-11B41A19636F}"/>
              </a:ext>
            </a:extLst>
          </p:cNvPr>
          <p:cNvSpPr txBox="1">
            <a:spLocks/>
          </p:cNvSpPr>
          <p:nvPr/>
        </p:nvSpPr>
        <p:spPr>
          <a:xfrm>
            <a:off x="691161" y="621103"/>
            <a:ext cx="7770813" cy="674298"/>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a:t>Responsibilities of Working Group Officers</a:t>
            </a:r>
            <a:endParaRPr lang="en-US" sz="2400" kern="0" dirty="0"/>
          </a:p>
        </p:txBody>
      </p:sp>
      <p:sp>
        <p:nvSpPr>
          <p:cNvPr id="10" name="Content Placeholder 2">
            <a:extLst>
              <a:ext uri="{FF2B5EF4-FFF2-40B4-BE49-F238E27FC236}">
                <a16:creationId xmlns:a16="http://schemas.microsoft.com/office/drawing/2014/main" id="{2293CE5A-74BB-4F31-8AA4-156CCD3FEE5A}"/>
              </a:ext>
            </a:extLst>
          </p:cNvPr>
          <p:cNvSpPr txBox="1">
            <a:spLocks/>
          </p:cNvSpPr>
          <p:nvPr/>
        </p:nvSpPr>
        <p:spPr>
          <a:xfrm>
            <a:off x="696703" y="1066800"/>
            <a:ext cx="8296126"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t>3.0 Officers</a:t>
            </a:r>
          </a:p>
          <a:p>
            <a:r>
              <a:rPr lang="en-US" sz="1400" b="0" kern="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kern="0" dirty="0"/>
              <a:t>The Chair and Vice Chair(s) shall each be IEEE members of any grade, except Student grade, or IEEE Society affiliates, and also be members of IEEE-SA.</a:t>
            </a:r>
          </a:p>
          <a:p>
            <a:r>
              <a:rPr lang="en-US" sz="1400" kern="0" dirty="0"/>
              <a:t>3.4 Responsibilities of Working Group Officers</a:t>
            </a:r>
          </a:p>
          <a:p>
            <a:r>
              <a:rPr lang="en-US" sz="1400" b="0" kern="0" dirty="0"/>
              <a:t>When carrying out the duties of an officer described in IEEE’s policies and procedures, officers of the Working Group:</a:t>
            </a:r>
          </a:p>
          <a:p>
            <a:r>
              <a:rPr lang="en-US" sz="1400" b="0" kern="0" dirty="0"/>
              <a:t>a) shall not act:</a:t>
            </a:r>
          </a:p>
          <a:p>
            <a:r>
              <a:rPr lang="en-US" sz="1400" b="0" kern="0" dirty="0"/>
              <a:t>1) in bad faith;</a:t>
            </a:r>
          </a:p>
          <a:p>
            <a:r>
              <a:rPr lang="en-US" sz="1400" b="0" kern="0" dirty="0"/>
              <a:t>2) to the detriment of IEEE-SA;</a:t>
            </a:r>
          </a:p>
          <a:p>
            <a:r>
              <a:rPr lang="en-US" sz="1400" b="0" kern="0" dirty="0"/>
              <a:t>3) to further the interest of any party outside IEEE over the interest of IEEE; or</a:t>
            </a:r>
          </a:p>
          <a:p>
            <a:r>
              <a:rPr lang="en-US" sz="1400" b="0" kern="0" dirty="0"/>
              <a:t>4) in a manner that is inconsistent with the purposes or objectives of IEEE, and;</a:t>
            </a:r>
          </a:p>
          <a:p>
            <a:r>
              <a:rPr lang="en-US" sz="1400" b="0" kern="0" dirty="0"/>
              <a:t>b) shall use best efforts to ensure that participants of the working group conduct themselves in accordance with applicable policies and procedures including, but not limited to, SASB Bylaws 5.2.1.</a:t>
            </a:r>
          </a:p>
          <a:p>
            <a:r>
              <a:rPr lang="en-US" sz="1400" b="0" kern="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kern="0" dirty="0"/>
          </a:p>
          <a:p>
            <a:pPr>
              <a:buFont typeface="Arial" panose="020B0604020202020204" pitchFamily="34" charset="0"/>
              <a:buChar char="•"/>
            </a:pPr>
            <a:endParaRPr lang="en-US" sz="2000" kern="0" dirty="0"/>
          </a:p>
          <a:p>
            <a:pPr>
              <a:buFont typeface="Arial" panose="020B0604020202020204" pitchFamily="34" charset="0"/>
              <a:buChar char="•"/>
            </a:pPr>
            <a:endParaRPr lang="en-US" sz="2000" kern="0" dirty="0"/>
          </a:p>
          <a:p>
            <a:pPr lvl="1">
              <a:buFont typeface="Arial" panose="020B0604020202020204" pitchFamily="34" charset="0"/>
              <a:buChar char="•"/>
            </a:pPr>
            <a:endParaRPr lang="en-US" sz="1600" kern="0" dirty="0"/>
          </a:p>
        </p:txBody>
      </p:sp>
    </p:spTree>
    <p:extLst>
      <p:ext uri="{BB962C8B-B14F-4D97-AF65-F5344CB8AC3E}">
        <p14:creationId xmlns:p14="http://schemas.microsoft.com/office/powerpoint/2010/main" val="1769835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15-17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St. Louis Wireless Interim</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15-17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Ecclesine, Thanks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NTIA National Spectrum Strategy </a:t>
            </a:r>
          </a:p>
          <a:p>
            <a:pPr lvl="1">
              <a:buFont typeface="Arial" panose="020B0604020202020204" pitchFamily="34" charset="0"/>
              <a:buChar char="•"/>
            </a:pPr>
            <a:r>
              <a:rPr lang="en-US" sz="1400" dirty="0"/>
              <a:t>EC Draft Law - Vehicle communications</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US DoT comments - tbd</a:t>
            </a:r>
          </a:p>
          <a:p>
            <a:pPr lvl="1">
              <a:buFont typeface="Arial" panose="020B0604020202020204" pitchFamily="34" charset="0"/>
              <a:buChar char="•"/>
            </a:pPr>
            <a:r>
              <a:rPr lang="en-US" altLang="en-US" sz="1400" dirty="0">
                <a:solidFill>
                  <a:schemeClr val="tx1"/>
                </a:solidFill>
              </a:rPr>
              <a:t>EC draft law comments - tbd</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And 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NTIA soliciting comments on National Spectrum Strategy</a:t>
            </a:r>
          </a:p>
          <a:p>
            <a:pPr lvl="1">
              <a:spcBef>
                <a:spcPts val="0"/>
              </a:spcBef>
              <a:buFont typeface="Arial" panose="020B0604020202020204" pitchFamily="34" charset="0"/>
              <a:buChar char="•"/>
            </a:pPr>
            <a:r>
              <a:rPr lang="en-US" altLang="en-US" sz="1400" dirty="0"/>
              <a:t>Comments due 22 Jan (need Tuesday)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EC Draft law</a:t>
            </a:r>
          </a:p>
          <a:p>
            <a:pPr lvl="1">
              <a:spcBef>
                <a:spcPts val="0"/>
              </a:spcBef>
              <a:buFont typeface="Arial" panose="020B0604020202020204" pitchFamily="34" charset="0"/>
              <a:buChar char="•"/>
            </a:pPr>
            <a:r>
              <a:rPr lang="en-US" sz="1400" dirty="0"/>
              <a:t>Communication standards for connected and autonomous vehicles; (</a:t>
            </a:r>
            <a:r>
              <a:rPr lang="en-US" altLang="en-US" sz="1400" kern="0" dirty="0"/>
              <a:t>Comments due 08 Feb.)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Comments due 25 Jan  +?</a:t>
            </a:r>
          </a:p>
          <a:p>
            <a:pPr lvl="1">
              <a:spcBef>
                <a:spcPts val="0"/>
              </a:spcBef>
              <a:buFont typeface="Arial" panose="020B0604020202020204" pitchFamily="34" charset="0"/>
              <a:buChar char="•"/>
            </a:pPr>
            <a:r>
              <a:rPr lang="en-US" altLang="en-US" sz="1400" kern="0" dirty="0"/>
              <a:t>Need to vote Thursday </a:t>
            </a: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endParaRPr lang="en-US" altLang="en-US" sz="1000" b="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bg1"/>
                </a:solidFill>
              </a:rPr>
              <a:t>After 01 Jan,  we are in need of a secretary, is there anyone than can help? ________</a:t>
            </a:r>
          </a:p>
          <a:p>
            <a:pPr>
              <a:buFont typeface="Arial" panose="020B0604020202020204" pitchFamily="34" charset="0"/>
              <a:buChar char="•"/>
            </a:pPr>
            <a:r>
              <a:rPr lang="en-US" altLang="en-US" sz="1600" dirty="0">
                <a:solidFill>
                  <a:srgbClr val="7030A0"/>
                </a:solidFill>
              </a:rPr>
              <a:t>Is anyone able to be  liaison to 802.11 mid-week here in St. Louis? Peter and Jay</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Stuart Kerry</a:t>
            </a:r>
          </a:p>
          <a:p>
            <a:r>
              <a:rPr lang="en-US" altLang="en-US" sz="1600" b="1" dirty="0">
                <a:solidFill>
                  <a:schemeClr val="tx1"/>
                </a:solidFill>
              </a:rPr>
              <a:t>		Seconded by:	Guido Hiertz</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Plenary meeting 13-15 November 2018 (BKK) in document: </a:t>
            </a:r>
            <a:r>
              <a:rPr lang="en-US" altLang="en-US" sz="1600" dirty="0">
                <a:hlinkClick r:id="rId2"/>
              </a:rPr>
              <a:t>https://mentor.ieee.org/802.18/dcn/18/18-18-0149-00-0000-meeting-minutes-bangkok-f2f.docx</a:t>
            </a:r>
            <a:r>
              <a:rPr lang="en-US" altLang="en-US" sz="1600" dirty="0"/>
              <a:t>     </a:t>
            </a:r>
            <a:r>
              <a:rPr lang="en-US" altLang="en-US" sz="1600" b="1" dirty="0"/>
              <a:t>Posted</a:t>
            </a:r>
            <a:r>
              <a:rPr lang="en-US" altLang="en-US" sz="1600" dirty="0"/>
              <a:t>:   </a:t>
            </a:r>
            <a:r>
              <a:rPr lang="en-US" sz="1600" b="0" dirty="0"/>
              <a:t>21-Nov-2018 10:55:17 ET</a:t>
            </a:r>
            <a:r>
              <a:rPr lang="en-US" altLang="en-US" sz="1100" dirty="0"/>
              <a:t> </a:t>
            </a:r>
            <a:endParaRPr lang="en-US" sz="1100" dirty="0"/>
          </a:p>
          <a:p>
            <a:r>
              <a:rPr lang="en-US" altLang="en-US" sz="1600" b="0" dirty="0"/>
              <a:t>	</a:t>
            </a:r>
            <a:r>
              <a:rPr lang="en-US" altLang="en-US" sz="1600" dirty="0">
                <a:solidFill>
                  <a:schemeClr val="tx1"/>
                </a:solidFill>
              </a:rPr>
              <a:t>Moved by:  	Stuart Kerry							</a:t>
            </a:r>
            <a:endParaRPr lang="en-US" altLang="en-US" sz="1600" dirty="0">
              <a:solidFill>
                <a:schemeClr val="bg1">
                  <a:lumMod val="75000"/>
                </a:schemeClr>
              </a:solidFill>
            </a:endParaRPr>
          </a:p>
          <a:p>
            <a:r>
              <a:rPr lang="en-US" altLang="en-US" sz="1600" dirty="0">
                <a:solidFill>
                  <a:schemeClr val="tx1"/>
                </a:solidFill>
              </a:rPr>
              <a:t>	Seconded by:	Tim Harrington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endParaRPr lang="en-US" altLang="en-US" dirty="0">
              <a:solidFill>
                <a:schemeClr val="tx1"/>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minutes from the IEEE 802.18 teleconference </a:t>
            </a:r>
            <a:r>
              <a:rPr lang="en-US" altLang="en-US" sz="1600" dirty="0">
                <a:highlight>
                  <a:srgbClr val="FFFF00"/>
                </a:highlight>
              </a:rPr>
              <a:t>20</a:t>
            </a:r>
            <a:r>
              <a:rPr lang="en-US" altLang="en-US" sz="1600" dirty="0"/>
              <a:t> December 2018 in document: </a:t>
            </a:r>
            <a:r>
              <a:rPr lang="en-US" altLang="en-US" sz="1600" dirty="0">
                <a:hlinkClick r:id="rId2"/>
              </a:rPr>
              <a:t>https://mentor.ieee.org/802.18/dcn/18/18-18-0167-00-0000-minutes-20dec18-rr-tag-teleconference.doc</a:t>
            </a:r>
            <a:r>
              <a:rPr lang="en-US" altLang="en-US" sz="1600" dirty="0"/>
              <a:t>       Posted:   </a:t>
            </a:r>
            <a:r>
              <a:rPr lang="en-US" sz="1600" b="0" dirty="0"/>
              <a:t>26-Dec-2018 23:38:04 ET</a:t>
            </a:r>
            <a:r>
              <a:rPr lang="en-US" altLang="en-US" sz="1600" dirty="0"/>
              <a:t> </a:t>
            </a:r>
            <a:endParaRPr lang="en-US" sz="1600" dirty="0"/>
          </a:p>
          <a:p>
            <a:r>
              <a:rPr lang="en-US" altLang="en-US" sz="1600" b="0" dirty="0"/>
              <a:t>	</a:t>
            </a:r>
            <a:r>
              <a:rPr lang="en-US" altLang="en-US" sz="1600" dirty="0">
                <a:solidFill>
                  <a:schemeClr val="tx1"/>
                </a:solidFill>
              </a:rPr>
              <a:t>Moved by:  	Tim	Harrington</a:t>
            </a:r>
            <a:endParaRPr lang="en-US" altLang="en-US" sz="1600" dirty="0">
              <a:solidFill>
                <a:schemeClr val="bg1">
                  <a:lumMod val="75000"/>
                </a:schemeClr>
              </a:solidFill>
            </a:endParaRPr>
          </a:p>
          <a:p>
            <a:r>
              <a:rPr lang="en-US" altLang="en-US" sz="1600" dirty="0">
                <a:solidFill>
                  <a:schemeClr val="tx1"/>
                </a:solidFill>
              </a:rPr>
              <a:t>	Seconded by:	Jay Holcomb</a:t>
            </a:r>
          </a:p>
          <a:p>
            <a:r>
              <a:rPr lang="en-US" altLang="en-US" sz="1600" dirty="0">
                <a:solidFill>
                  <a:schemeClr val="tx1"/>
                </a:solidFill>
              </a:rPr>
              <a:t>	</a:t>
            </a:r>
            <a:r>
              <a:rPr lang="en-US" altLang="en-US" sz="1600" dirty="0"/>
              <a:t>Discussion?  Would like to have a count</a:t>
            </a:r>
          </a:p>
          <a:p>
            <a:r>
              <a:rPr lang="en-US" altLang="en-US" sz="1600" dirty="0">
                <a:solidFill>
                  <a:schemeClr val="tx1"/>
                </a:solidFill>
              </a:rPr>
              <a:t>	Vote:  7 / 0 /2 </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Is anyone able to help as the 802.18 Vice-Chair? </a:t>
            </a:r>
          </a:p>
          <a:p>
            <a:pPr lvl="1">
              <a:buFont typeface="Arial" panose="020B0604020202020204" pitchFamily="34" charset="0"/>
              <a:buChar char="•"/>
            </a:pPr>
            <a:r>
              <a:rPr lang="en-US" altLang="en-US" sz="1800" b="1" dirty="0">
                <a:solidFill>
                  <a:schemeClr val="tx1"/>
                </a:solidFill>
              </a:rPr>
              <a:t>Needs to be a member of the IEEE and also the SA, needs a declaration of term commitment and affiliation letters to the EC. </a:t>
            </a:r>
            <a:r>
              <a:rPr lang="en-US" altLang="en-US" sz="1100" dirty="0">
                <a:solidFill>
                  <a:schemeClr val="bg1"/>
                </a:solidFill>
              </a:rPr>
              <a:t>O</a:t>
            </a:r>
          </a:p>
          <a:p>
            <a:pPr lvl="1">
              <a:buFont typeface="Arial" panose="020B0604020202020204" pitchFamily="34" charset="0"/>
              <a:buChar char="•"/>
            </a:pPr>
            <a:endParaRPr lang="en-US" altLang="en-US" sz="1100" b="1" dirty="0">
              <a:solidFill>
                <a:schemeClr val="bg1"/>
              </a:solidFill>
            </a:endParaRPr>
          </a:p>
          <a:p>
            <a:pPr lvl="1">
              <a:buFont typeface="Arial" panose="020B0604020202020204" pitchFamily="34" charset="0"/>
              <a:buChar char="•"/>
            </a:pPr>
            <a:endParaRPr lang="en-US" altLang="en-US" sz="1100" b="1" dirty="0">
              <a:solidFill>
                <a:schemeClr val="bg1"/>
              </a:solidFill>
            </a:endParaRPr>
          </a:p>
          <a:p>
            <a:pPr>
              <a:buFont typeface="Arial" panose="020B0604020202020204" pitchFamily="34" charset="0"/>
              <a:buChar char="•"/>
            </a:pPr>
            <a:r>
              <a:rPr lang="en-US" altLang="en-US" sz="1800" dirty="0">
                <a:solidFill>
                  <a:schemeClr val="tx1"/>
                </a:solidFill>
              </a:rPr>
              <a:t>Is anyone able to help as the 802.18 Secretary? </a:t>
            </a:r>
          </a:p>
          <a:p>
            <a:pPr lvl="1">
              <a:buFont typeface="Arial" panose="020B0604020202020204" pitchFamily="34" charset="0"/>
              <a:buChar char="•"/>
            </a:pPr>
            <a:r>
              <a:rPr lang="en-US" altLang="en-US" sz="1800" b="1" dirty="0">
                <a:solidFill>
                  <a:schemeClr val="tx1"/>
                </a:solidFill>
              </a:rPr>
              <a:t>Correction:  Secretary must be IEEE SA member</a:t>
            </a:r>
            <a:r>
              <a:rPr lang="en-US" altLang="en-US" sz="1800" dirty="0">
                <a:solidFill>
                  <a:schemeClr val="tx1"/>
                </a:solidFill>
              </a:rPr>
              <a:t>, though letters are not needed. </a:t>
            </a:r>
          </a:p>
          <a:p>
            <a:pPr lvl="1">
              <a:buFont typeface="Arial" panose="020B0604020202020204" pitchFamily="34" charset="0"/>
              <a:buChar char="•"/>
            </a:pPr>
            <a:endParaRPr lang="en-US" altLang="en-US" sz="1800" b="1"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1247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77850"/>
            <a:ext cx="7770813" cy="412750"/>
          </a:xfrm>
        </p:spPr>
        <p:txBody>
          <a:bodyPr/>
          <a:lstStyle/>
          <a:p>
            <a:r>
              <a:rPr lang="en-US" sz="2400" dirty="0"/>
              <a:t>Responsibilities of WG Vice Chair</a:t>
            </a:r>
            <a:endParaRPr lang="en-US" altLang="en-US" sz="2400" dirty="0"/>
          </a:p>
        </p:txBody>
      </p:sp>
      <p:sp>
        <p:nvSpPr>
          <p:cNvPr id="16387" name="Content Placeholder 2"/>
          <p:cNvSpPr>
            <a:spLocks noGrp="1"/>
          </p:cNvSpPr>
          <p:nvPr>
            <p:ph idx="1"/>
          </p:nvPr>
        </p:nvSpPr>
        <p:spPr>
          <a:xfrm>
            <a:off x="685799" y="850900"/>
            <a:ext cx="8229602" cy="4821848"/>
          </a:xfrm>
        </p:spPr>
        <p:txBody>
          <a:bodyPr/>
          <a:lstStyle/>
          <a:p>
            <a:pPr>
              <a:spcBef>
                <a:spcPts val="0"/>
              </a:spcBef>
              <a:buFont typeface="Arial" panose="020B0604020202020204" pitchFamily="34" charset="0"/>
              <a:buChar char="•"/>
            </a:pPr>
            <a:r>
              <a:rPr lang="en-US" sz="1600" dirty="0"/>
              <a:t>3.4.2 Vice Chair(s)</a:t>
            </a:r>
          </a:p>
          <a:p>
            <a:pPr>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Sunday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some research is needed for a topic, help on comments, etc.  </a:t>
            </a:r>
          </a:p>
          <a:p>
            <a:pPr marL="1200150" lvl="2" indent="-285750">
              <a:spcBef>
                <a:spcPts val="0"/>
              </a:spcBef>
              <a:spcAft>
                <a:spcPts val="300"/>
              </a:spcAft>
              <a:buFont typeface="Arial" panose="020B0604020202020204" pitchFamily="34" charset="0"/>
              <a:buChar char="•"/>
            </a:pPr>
            <a:r>
              <a:rPr lang="en-US" sz="1400" dirty="0"/>
              <a:t>Maybe once a month or so.  It will vary.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5240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0"/>
            <a:ext cx="7770813" cy="719931"/>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798" y="808037"/>
            <a:ext cx="8229602" cy="4821848"/>
          </a:xfrm>
        </p:spPr>
        <p:txBody>
          <a:bodyPr/>
          <a:lstStyle/>
          <a:p>
            <a:pPr marL="0" indent="0"/>
            <a:endParaRPr lang="en-US" altLang="en-US" sz="1600" u="sng" dirty="0">
              <a:solidFill>
                <a:schemeClr val="tx1"/>
              </a:solidFill>
            </a:endParaRPr>
          </a:p>
          <a:p>
            <a:pPr>
              <a:buFont typeface="Arial" panose="020B0604020202020204" pitchFamily="34" charset="0"/>
              <a:buChar char="•"/>
            </a:pPr>
            <a:r>
              <a:rPr lang="en-US" sz="1600" dirty="0"/>
              <a:t>3.4.3 Secretary</a:t>
            </a:r>
          </a:p>
          <a:p>
            <a:pPr lvl="1">
              <a:spcBef>
                <a:spcPts val="0"/>
              </a:spcBef>
            </a:pPr>
            <a:r>
              <a:rPr lang="en-US" sz="1400" b="1" dirty="0"/>
              <a:t>The responsibilities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32416</TotalTime>
  <Words>5890</Words>
  <Application>Microsoft Office PowerPoint</Application>
  <PresentationFormat>On-screen Show (4:3)</PresentationFormat>
  <Paragraphs>691</Paragraphs>
  <Slides>42</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0" baseType="lpstr">
      <vt:lpstr>Arial</vt:lpstr>
      <vt:lpstr>Calibri</vt:lpstr>
      <vt:lpstr>Helvetica</vt:lpstr>
      <vt:lpstr>Monotype Sorts</vt:lpstr>
      <vt:lpstr>Times New Roman</vt:lpstr>
      <vt:lpstr>Office Theme</vt:lpstr>
      <vt:lpstr>Document</vt:lpstr>
      <vt:lpstr>Presentation</vt:lpstr>
      <vt:lpstr>IEEE 802.18 RR-TAG Wireless Interim Agenda</vt:lpstr>
      <vt:lpstr>Call to Order / Administrative Items</vt:lpstr>
      <vt:lpstr>Other Guidelines for IEEE WG Meetings</vt:lpstr>
      <vt:lpstr>Participation in IEEE 802 Meetings</vt:lpstr>
      <vt:lpstr>Agenda for St. Louis Wireless Interim</vt:lpstr>
      <vt:lpstr>Administrative – Motions and more</vt:lpstr>
      <vt:lpstr>Administrative – Motions and more</vt:lpstr>
      <vt:lpstr>Responsibilities of WG Vice Chair</vt:lpstr>
      <vt:lpstr>Responsibilities of WG Secretary</vt:lpstr>
      <vt:lpstr>EU items to share </vt:lpstr>
      <vt:lpstr>EU items -2 </vt:lpstr>
      <vt:lpstr>NTIA soliciting comments on National Spectrum Strategy -1 of 3</vt:lpstr>
      <vt:lpstr>NTIA soliciting comments on National Spectrum Strategy -2 of 3</vt:lpstr>
      <vt:lpstr>NTIA soliciting comments on National Spectrum Strategy -3 of 3</vt:lpstr>
      <vt:lpstr>EC Draft Law on Vehicle Communications</vt:lpstr>
      <vt:lpstr>U.S. DoT Releases RFC on V2X Communications -1 of 3</vt:lpstr>
      <vt:lpstr>U.S. DoT Releases RFC on V2X Communications -2 of 3</vt:lpstr>
      <vt:lpstr>U.S. DoT Releases RFC on V2X Communications -3 of 3</vt:lpstr>
      <vt:lpstr>U.S. DoT RFC on V2X 9 questions -1 of 2</vt:lpstr>
      <vt:lpstr>U.S. DoT RFC on V2X 9 questions -2 of 2</vt:lpstr>
      <vt:lpstr>ACMA - Proposed updates to class licensing arrangements supporting 5G and other technology innovations -1 of 2 </vt:lpstr>
      <vt:lpstr>ACMA - Proposed updates to class licensing arrangements supporting 5G and other technology innovations -2 of 2 </vt:lpstr>
      <vt:lpstr>Recess</vt:lpstr>
      <vt:lpstr>Thursday Agenda</vt:lpstr>
      <vt:lpstr>U.S. DoT Releases RFC on V2X Communications -1 of 2</vt:lpstr>
      <vt:lpstr>Motion – DoT RFC on V2X - 2 of 2</vt:lpstr>
      <vt:lpstr>EC Draft Law on Vehicle Communications</vt:lpstr>
      <vt:lpstr>ACMA - Proposed updates to class licensing arrangements supporting 5G and other technology innovations </vt:lpstr>
      <vt:lpstr>General Discussion Items</vt:lpstr>
      <vt:lpstr>Actions Required</vt:lpstr>
      <vt:lpstr>Any Other Business</vt:lpstr>
      <vt:lpstr>Adjourn</vt:lpstr>
      <vt:lpstr>PowerPoint Presentation</vt:lpstr>
      <vt:lpstr>PowerPoint Presentation</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Jay Holcomb</cp:lastModifiedBy>
  <cp:revision>1174</cp:revision>
  <cp:lastPrinted>1601-01-01T00:00:00Z</cp:lastPrinted>
  <dcterms:created xsi:type="dcterms:W3CDTF">2016-03-03T14:54:45Z</dcterms:created>
  <dcterms:modified xsi:type="dcterms:W3CDTF">2019-01-16T13:21:23Z</dcterms:modified>
</cp:coreProperties>
</file>