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330" r:id="rId5"/>
    <p:sldId id="516" r:id="rId6"/>
    <p:sldId id="331" r:id="rId7"/>
    <p:sldId id="539" r:id="rId8"/>
    <p:sldId id="545" r:id="rId9"/>
    <p:sldId id="549" r:id="rId10"/>
    <p:sldId id="517" r:id="rId11"/>
    <p:sldId id="486" r:id="rId12"/>
    <p:sldId id="528" r:id="rId13"/>
    <p:sldId id="536" r:id="rId14"/>
    <p:sldId id="541" r:id="rId15"/>
    <p:sldId id="543" r:id="rId16"/>
    <p:sldId id="533" r:id="rId17"/>
    <p:sldId id="537" r:id="rId18"/>
    <p:sldId id="540" r:id="rId19"/>
    <p:sldId id="542" r:id="rId20"/>
    <p:sldId id="530" r:id="rId21"/>
    <p:sldId id="532" r:id="rId22"/>
    <p:sldId id="547" r:id="rId23"/>
    <p:sldId id="535" r:id="rId24"/>
    <p:sldId id="548" r:id="rId25"/>
    <p:sldId id="524" r:id="rId26"/>
    <p:sldId id="498" r:id="rId27"/>
    <p:sldId id="402" r:id="rId28"/>
    <p:sldId id="403" r:id="rId29"/>
    <p:sldId id="546" r:id="rId30"/>
    <p:sldId id="513" r:id="rId31"/>
    <p:sldId id="527" r:id="rId32"/>
    <p:sldId id="477" r:id="rId33"/>
    <p:sldId id="522" r:id="rId34"/>
    <p:sldId id="509" r:id="rId35"/>
    <p:sldId id="523" r:id="rId36"/>
    <p:sldId id="429" r:id="rId37"/>
    <p:sldId id="3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82" autoAdjust="0"/>
    <p:restoredTop sz="96115" autoAdjust="0"/>
  </p:normalViewPr>
  <p:slideViewPr>
    <p:cSldViewPr>
      <p:cViewPr>
        <p:scale>
          <a:sx n="100" d="100"/>
          <a:sy n="100" d="100"/>
        </p:scale>
        <p:origin x="1956" y="42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13-Jan-19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909774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15-17 January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15-17 January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15-17 January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802.18-19/0005r00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Documents/se-45/48447/se45-18-123a1_draft-ecc-report-rlan-in-6-ghz" TargetMode="External"/><Relationship Id="rId2" Type="http://schemas.openxmlformats.org/officeDocument/2006/relationships/hyperlink" Target="https://cept.org/ecc/groups/ecc/wg-se/se-45/client/introduction/" TargetMode="Externa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Documents/se-45/48449/se45-18-123_draft-minutes-of-se456-meet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hyperlink" Target="https://mentor.ieee.org/802.18/dcn/18/18-18-0168-00-0000-developing-a-sustainable-spectrum-strategy-for-america-s-future-ntia-request-for-comments.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49-00-0000-meeting-minutes-bangkok-f2f.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8/18-18-0167-00-0000-minutes-20dec18-rr-tag-teleconference.doc"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15-17 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15 – 17 January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8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news?</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#100 - 17-20 Dec. 2018,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 55 - 08-11 Apr 2019,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call # 47-bis – 01 Feb 2019 </a:t>
            </a: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reported.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a:t>
            </a:r>
            <a:r>
              <a:rPr lang="en-US" altLang="en-US" sz="1800" b="0" dirty="0">
                <a:hlinkClick r:id="rId2"/>
              </a:rPr>
              <a:t>&lt;SE45&gt;</a:t>
            </a:r>
            <a:r>
              <a:rPr lang="en-US" altLang="en-US" sz="1800" b="0" dirty="0"/>
              <a:t> </a:t>
            </a:r>
            <a:r>
              <a:rPr lang="en-US" altLang="en-US" sz="1600" b="0" dirty="0"/>
              <a:t> </a:t>
            </a:r>
            <a:r>
              <a:rPr lang="en-US" sz="1600" dirty="0"/>
              <a:t>f2f  #7 in ECO, Copenhagen, 24 - 25 April 2019</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Nothing reported.  </a:t>
            </a:r>
          </a:p>
          <a:p>
            <a:pPr lvl="1">
              <a:buFont typeface="Arial" panose="020B0604020202020204" pitchFamily="34" charset="0"/>
              <a:buChar char="•"/>
            </a:pPr>
            <a:r>
              <a:rPr lang="en-US" sz="1800" dirty="0">
                <a:solidFill>
                  <a:schemeClr val="tx1"/>
                </a:solidFill>
              </a:rPr>
              <a:t>From before:</a:t>
            </a:r>
          </a:p>
          <a:p>
            <a:pPr lvl="1">
              <a:buFont typeface="Arial" panose="020B0604020202020204" pitchFamily="34" charset="0"/>
              <a:buChar char="•"/>
            </a:pPr>
            <a:r>
              <a:rPr lang="en-US" sz="1800" dirty="0"/>
              <a:t>Did complete the draft report, </a:t>
            </a:r>
            <a:r>
              <a:rPr lang="en-GB" sz="1600" u="sng" dirty="0">
                <a:hlinkClick r:id="rId3"/>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4"/>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altLang="en-US" sz="1600" b="0" dirty="0"/>
              <a:t> </a:t>
            </a:r>
            <a:r>
              <a:rPr lang="en-US" sz="1600" dirty="0"/>
              <a:t>web meeting #4.1  28 January 2019;  #5  -  26 Apr 19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Nothing reported.  </a:t>
            </a:r>
          </a:p>
          <a:p>
            <a:pPr lvl="1">
              <a:buFont typeface="Arial" panose="020B0604020202020204" pitchFamily="34" charset="0"/>
              <a:buChar char="•"/>
            </a:pPr>
            <a:r>
              <a:rPr lang="en-US" sz="1800" dirty="0"/>
              <a:t>Watch for minutes from last meeting.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Comments due 08 Feb. </a:t>
            </a:r>
          </a:p>
          <a:p>
            <a:pPr marL="285750" indent="-285750">
              <a:buFont typeface="Arial" panose="020B0604020202020204" pitchFamily="34" charset="0"/>
              <a:buChar char="•"/>
            </a:pPr>
            <a:r>
              <a:rPr lang="en-US" altLang="en-US" sz="2000" dirty="0"/>
              <a:t>Need to find a copy of this request.  </a:t>
            </a:r>
          </a:p>
          <a:p>
            <a:pPr marL="285750" indent="-285750">
              <a:buFont typeface="Arial" panose="020B0604020202020204" pitchFamily="34" charset="0"/>
              <a:buChar char="•"/>
            </a:pPr>
            <a:r>
              <a:rPr lang="en-US" altLang="en-US" sz="2000" dirty="0"/>
              <a:t> </a:t>
            </a:r>
          </a:p>
          <a:p>
            <a:pPr marL="285750" indent="-285750">
              <a:buFont typeface="Arial" panose="020B0604020202020204" pitchFamily="34" charset="0"/>
              <a:buChar char="•"/>
            </a:pPr>
            <a:r>
              <a:rPr lang="en-US" altLang="en-US" sz="2000" dirty="0"/>
              <a:t> </a:t>
            </a:r>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-1 of 3</a:t>
            </a:r>
          </a:p>
        </p:txBody>
      </p:sp>
      <p:sp>
        <p:nvSpPr>
          <p:cNvPr id="3" name="Content Placeholder 2"/>
          <p:cNvSpPr>
            <a:spLocks noGrp="1"/>
          </p:cNvSpPr>
          <p:nvPr>
            <p:ph idx="1"/>
          </p:nvPr>
        </p:nvSpPr>
        <p:spPr>
          <a:xfrm>
            <a:off x="457200" y="1066800"/>
            <a:ext cx="8534400" cy="5293520"/>
          </a:xfrm>
        </p:spPr>
        <p:txBody>
          <a:bodyPr/>
          <a:lstStyle/>
          <a:p>
            <a:pPr>
              <a:buFont typeface="Arial" panose="020B0604020202020204" pitchFamily="34" charset="0"/>
              <a:buChar char="•"/>
            </a:pPr>
            <a:r>
              <a:rPr lang="en-US" sz="1800" dirty="0"/>
              <a:t>SUMMARY: </a:t>
            </a:r>
            <a:r>
              <a:rPr lang="en-US" sz="1800" b="0" dirty="0"/>
              <a:t>On behalf of the U.S. Secretary of Commerce, the National Telecommunications and Information Administration (NTIA) requests comments from interested parties with regard to development of a comprehensive, long-term national spectrum strategy. NTIA seeks broad input from interested stakeholders, including private industry, academia, civil society, and other experts.</a:t>
            </a:r>
          </a:p>
          <a:p>
            <a:pPr>
              <a:buFont typeface="Arial" panose="020B0604020202020204" pitchFamily="34" charset="0"/>
              <a:buChar char="•"/>
            </a:pPr>
            <a:r>
              <a:rPr lang="en-US" sz="1800" b="0" dirty="0"/>
              <a:t>Comments must be received by January 22, 2019</a:t>
            </a:r>
          </a:p>
          <a:p>
            <a:pPr>
              <a:buFont typeface="Arial" panose="020B0604020202020204" pitchFamily="34" charset="0"/>
              <a:buChar char="•"/>
            </a:pPr>
            <a:r>
              <a:rPr lang="en-US" sz="1800" b="0" dirty="0">
                <a:hlinkClick r:id="rId2"/>
              </a:rPr>
              <a:t>https://mentor.ieee.org/802.18/dcn/18/18-18-0168-00-0000-developing-a-sustainable-spectrum-strategy-for-america-s-future-ntia-request-for-comments.pdf</a:t>
            </a:r>
            <a:r>
              <a:rPr lang="en-US" sz="1800" b="0" dirty="0"/>
              <a:t>  </a:t>
            </a:r>
          </a:p>
          <a:p>
            <a:pPr>
              <a:buFont typeface="Arial" panose="020B0604020202020204" pitchFamily="34" charset="0"/>
              <a:buChar char="•"/>
            </a:pPr>
            <a:r>
              <a:rPr lang="en-US" sz="1800" b="0" dirty="0"/>
              <a:t>This is related to the presidential memorandum from November plenary: </a:t>
            </a:r>
          </a:p>
          <a:p>
            <a:pPr lvl="1">
              <a:buFont typeface="Arial" panose="020B0604020202020204" pitchFamily="34" charset="0"/>
              <a:buChar char="•"/>
            </a:pPr>
            <a:r>
              <a:rPr lang="en-US" sz="1600" dirty="0">
                <a:hlinkClick r:id="rId3"/>
              </a:rPr>
              <a:t>https://mentor.ieee.org/802.18/dcn/18/18-18-0134-00-0000-developing-a-sustainable-spectrum-strategy-for-america-s-future.docx</a:t>
            </a:r>
          </a:p>
          <a:p>
            <a:pPr lvl="1">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a:buFont typeface="Arial" panose="020B0604020202020204" pitchFamily="34" charset="0"/>
              <a:buChar char="•"/>
            </a:pPr>
            <a:r>
              <a:rPr lang="en-US" sz="1800" dirty="0"/>
              <a:t>There are 5 points and 7 questions </a:t>
            </a:r>
          </a:p>
          <a:p>
            <a:pPr>
              <a:buFont typeface="Arial" panose="020B0604020202020204" pitchFamily="34" charset="0"/>
              <a:buChar char="•"/>
            </a:pPr>
            <a:r>
              <a:rPr lang="en-US" sz="1800" dirty="0"/>
              <a:t>Have been asked to have 802.18 to review and do comments if/where appropriate. </a:t>
            </a:r>
          </a:p>
          <a:p>
            <a:pPr>
              <a:buFont typeface="Arial" panose="020B0604020202020204" pitchFamily="34" charset="0"/>
              <a:buChar char="•"/>
            </a:pPr>
            <a:r>
              <a:rPr lang="en-US" sz="1800" dirty="0"/>
              <a:t>However needed to vote on them by Tuesday (today), should we do something and file late? </a:t>
            </a: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745921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-2 of 3</a:t>
            </a:r>
          </a:p>
        </p:txBody>
      </p:sp>
      <p:sp>
        <p:nvSpPr>
          <p:cNvPr id="3" name="Content Placeholder 2"/>
          <p:cNvSpPr>
            <a:spLocks noGrp="1"/>
          </p:cNvSpPr>
          <p:nvPr>
            <p:ph idx="1"/>
          </p:nvPr>
        </p:nvSpPr>
        <p:spPr>
          <a:xfrm>
            <a:off x="685800" y="1066800"/>
            <a:ext cx="8305800" cy="5293520"/>
          </a:xfrm>
        </p:spPr>
        <p:txBody>
          <a:bodyPr/>
          <a:lstStyle/>
          <a:p>
            <a:r>
              <a:rPr lang="en-US" sz="1600" dirty="0"/>
              <a:t>The National Spectrum Strategy is to include legislative, regulatory, or other policy recommendations to:</a:t>
            </a:r>
          </a:p>
          <a:p>
            <a:pPr>
              <a:spcAft>
                <a:spcPts val="1200"/>
              </a:spcAft>
            </a:pPr>
            <a:r>
              <a:rPr lang="en-US" sz="1600" dirty="0"/>
              <a:t>(a) Increase spectrum access for all users, including on a shared basis, through transparency of spectrum use and improved cooperation and collaboration between Federal and non- Federal spectrum stakeholders;</a:t>
            </a:r>
          </a:p>
          <a:p>
            <a:pPr>
              <a:spcAft>
                <a:spcPts val="1200"/>
              </a:spcAft>
            </a:pPr>
            <a:r>
              <a:rPr lang="en-US" sz="1600" dirty="0"/>
              <a:t>(b) Create flexible models for spectrum management, including standards, incentives, and enforcement mechanisms that promote efficient and effective spectrum use, including flexible-use spectrum licenses, while accounting for critical safety and security concerns;</a:t>
            </a:r>
          </a:p>
          <a:p>
            <a:pPr>
              <a:spcAft>
                <a:spcPts val="1200"/>
              </a:spcAft>
            </a:pPr>
            <a:r>
              <a:rPr lang="en-US" sz="1600" dirty="0"/>
              <a:t>(c) Use ongoing research, development, testing, and evaluation [RDT&amp;E] to develop advanced technologies, innovative spectrum utilization methods, and spectrum sharing tools and techniques that increase spectrum access, efficiency, and effectiveness;</a:t>
            </a:r>
          </a:p>
          <a:p>
            <a:pPr>
              <a:spcAft>
                <a:spcPts val="1200"/>
              </a:spcAft>
            </a:pPr>
            <a:r>
              <a:rPr lang="en-US" sz="1600" dirty="0"/>
              <a:t>(d) Build a secure, automated capability to facilitate assessments of spectrum use and expedite coordination of shared access among Federal and non-Federal spectrum stakeholders; and </a:t>
            </a:r>
          </a:p>
          <a:p>
            <a:pPr>
              <a:spcAft>
                <a:spcPts val="1200"/>
              </a:spcAft>
            </a:pPr>
            <a:r>
              <a:rPr lang="en-US" sz="1600" dirty="0"/>
              <a:t>(e) Improve the global competitiveness of United States terrestrial and space-related industries and augment the mission capabilities of Federal entities through spectrum policies, domestic regulations, and leadership in international forums.3</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146972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305800" cy="450850"/>
          </a:xfrm>
        </p:spPr>
        <p:txBody>
          <a:bodyPr/>
          <a:lstStyle/>
          <a:p>
            <a:pPr>
              <a:spcBef>
                <a:spcPts val="0"/>
              </a:spcBef>
            </a:pPr>
            <a:r>
              <a:rPr lang="en-US" sz="2400" dirty="0"/>
              <a:t>NTIA soliciting comments on National Spectrum Strategy </a:t>
            </a:r>
            <a:r>
              <a:rPr lang="en-US" sz="1400" dirty="0"/>
              <a:t>-3 of 3</a:t>
            </a:r>
          </a:p>
        </p:txBody>
      </p:sp>
      <p:sp>
        <p:nvSpPr>
          <p:cNvPr id="3" name="Content Placeholder 2"/>
          <p:cNvSpPr>
            <a:spLocks noGrp="1"/>
          </p:cNvSpPr>
          <p:nvPr>
            <p:ph idx="1"/>
          </p:nvPr>
        </p:nvSpPr>
        <p:spPr>
          <a:xfrm>
            <a:off x="685800" y="1066800"/>
            <a:ext cx="8305800" cy="5293520"/>
          </a:xfrm>
        </p:spPr>
        <p:txBody>
          <a:bodyPr/>
          <a:lstStyle/>
          <a:p>
            <a:r>
              <a:rPr lang="en-US" sz="1600" dirty="0"/>
              <a:t>NTIA invites comment on the full range of issues raised in this RFC. NTIA also seeks comment on the following specific questions:</a:t>
            </a:r>
          </a:p>
          <a:p>
            <a:r>
              <a:rPr lang="en-US" sz="1600" dirty="0"/>
              <a:t>1. In what ways could the predictability of spectrum access for all users be improved?</a:t>
            </a:r>
          </a:p>
          <a:p>
            <a:r>
              <a:rPr lang="en-US" sz="1600" dirty="0"/>
              <a:t>2. To what extent would the introduction of automation facilitate assessments of spectrum use and expedite the coordination of shared access, especially among Federal and non-Federal spectrum stakeholders?</a:t>
            </a:r>
          </a:p>
          <a:p>
            <a:r>
              <a:rPr lang="en-US" sz="1600" dirty="0"/>
              <a:t>3. What is the practical extent of applying standards, incentives, and enforcement mechanisms to promote efficient and effective spectrum use? </a:t>
            </a:r>
          </a:p>
          <a:p>
            <a:r>
              <a:rPr lang="en-US" sz="1600" dirty="0"/>
              <a:t>4. How might investment in RDT&amp;E improve spectrum-utilization methods, and spectrum-sharing tools and techniques?</a:t>
            </a:r>
          </a:p>
          <a:p>
            <a:r>
              <a:rPr lang="en-US" sz="1600" dirty="0"/>
              <a:t>5. What are the risks, if any, to the global competitiveness of U.S. industries associated with spectrum management and policy actions?</a:t>
            </a:r>
          </a:p>
          <a:p>
            <a:r>
              <a:rPr lang="en-US" sz="1600" dirty="0"/>
              <a:t>6. How could a spectrum management paradigm be structured such that it satisfies the needs of commercial interests while preserving the spectrum access necessary to satisfy the mission requirements and operations of Federal entities?</a:t>
            </a:r>
          </a:p>
          <a:p>
            <a:r>
              <a:rPr lang="en-US" sz="1600" dirty="0"/>
              <a:t>7. What are the likely future needs of spectrum users, both terrestrially and for space-based applications, within the next 15 years? In particular, are present allocations of spectrum sufficient to provide next generation services like Fifth Generation (5G) cellular services and emerging space-based applications?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759980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4</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 filed here:</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4</a:t>
            </a:r>
            <a:endParaRPr lang="en-US" sz="2400" dirty="0"/>
          </a:p>
        </p:txBody>
      </p:sp>
      <p:sp>
        <p:nvSpPr>
          <p:cNvPr id="3" name="Content Placeholder 2"/>
          <p:cNvSpPr>
            <a:spLocks noGrp="1"/>
          </p:cNvSpPr>
          <p:nvPr>
            <p:ph idx="1"/>
          </p:nvPr>
        </p:nvSpPr>
        <p:spPr>
          <a:xfrm>
            <a:off x="688952" y="1166549"/>
            <a:ext cx="8302648"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1800" dirty="0"/>
              <a:t>DATES</a:t>
            </a:r>
            <a:r>
              <a:rPr lang="en-US" sz="1800" b="0" dirty="0"/>
              <a:t>: You should submit your comments within 30 days after the date of publication in the Federal Register </a:t>
            </a:r>
          </a:p>
          <a:p>
            <a:pPr marL="365760" indent="-365760">
              <a:spcBef>
                <a:spcPts val="0"/>
              </a:spcBef>
              <a:buFont typeface="Arial" panose="020B0604020202020204" pitchFamily="34" charset="0"/>
              <a:buChar char="•"/>
            </a:pPr>
            <a:r>
              <a:rPr lang="en-US" sz="1800" dirty="0"/>
              <a:t>Was published in the Federal Register on 26 Dec, add 30 days:</a:t>
            </a:r>
          </a:p>
          <a:p>
            <a:pPr marL="365760" indent="-365760">
              <a:spcBef>
                <a:spcPts val="0"/>
              </a:spcBef>
              <a:buFont typeface="Arial" panose="020B0604020202020204" pitchFamily="34" charset="0"/>
              <a:buChar char="•"/>
            </a:pPr>
            <a:r>
              <a:rPr lang="en-US" sz="1800" dirty="0"/>
              <a:t>Comments due 25 Jan 19. </a:t>
            </a:r>
          </a:p>
          <a:p>
            <a:pPr lvl="1">
              <a:spcBef>
                <a:spcPts val="0"/>
              </a:spcBef>
              <a:buFont typeface="Arial" panose="020B0604020202020204" pitchFamily="34" charset="0"/>
              <a:buChar char="•"/>
            </a:pPr>
            <a:r>
              <a:rPr lang="en-US" sz="1400" b="0" dirty="0">
                <a:hlinkClick r:id="rId2"/>
              </a:rPr>
              <a:t>https://www.federalregister.gov/documents/2018/12/26/2018-27785/notice-of-request-for-comments-v2x-communications?utm_campaign=subscription%20mailing%20list&amp;utm_source=federalregister.gov&amp;utm_medium=email</a:t>
            </a:r>
            <a:r>
              <a:rPr lang="en-US" sz="1400" b="0" dirty="0"/>
              <a:t>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There are 9 basic questions. </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1800" dirty="0">
                <a:solidFill>
                  <a:schemeClr val="tx1"/>
                </a:solidFill>
              </a:rPr>
              <a:t>Do we want to comment and if so which questions? </a:t>
            </a:r>
          </a:p>
          <a:p>
            <a:pPr lvl="1">
              <a:spcBef>
                <a:spcPts val="0"/>
              </a:spcBef>
              <a:buFont typeface="Arial" panose="020B0604020202020204" pitchFamily="34" charset="0"/>
              <a:buChar char="•"/>
            </a:pPr>
            <a:r>
              <a:rPr lang="en-US" altLang="en-US" sz="1600" b="1" dirty="0">
                <a:solidFill>
                  <a:schemeClr val="tx1"/>
                </a:solidFill>
              </a:rPr>
              <a:t>Need to approve by our Thursday AM1 session in St. Louis to meet deadline. </a:t>
            </a:r>
          </a:p>
          <a:p>
            <a:pPr lvl="1">
              <a:spcBef>
                <a:spcPts val="0"/>
              </a:spcBef>
              <a:buFont typeface="Arial" panose="020B0604020202020204" pitchFamily="34" charset="0"/>
              <a:buChar char="•"/>
            </a:pPr>
            <a:r>
              <a:rPr lang="en-US" altLang="en-US" sz="1600" dirty="0">
                <a:solidFill>
                  <a:schemeClr val="tx1"/>
                </a:solidFill>
              </a:rPr>
              <a:t>Sent FYI to 802.11bd, for any inputs/comment text they would have this week. </a:t>
            </a:r>
          </a:p>
          <a:p>
            <a:pPr lvl="1">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The chair has a boiler plate document for comments with the 9 questions. </a:t>
            </a:r>
          </a:p>
          <a:p>
            <a:pPr>
              <a:spcBef>
                <a:spcPts val="0"/>
              </a:spcBef>
              <a:buFont typeface="Arial" panose="020B0604020202020204" pitchFamily="34" charset="0"/>
              <a:buChar char="•"/>
            </a:pPr>
            <a:r>
              <a:rPr lang="en-US" alt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-3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a:pPr>
            <a:r>
              <a:rPr lang="en-US" sz="1800" dirty="0"/>
              <a:t>Please provide information on what existing or future technologies could be used for V2X communications,. …</a:t>
            </a:r>
          </a:p>
          <a:p>
            <a:pPr marL="457200" lvl="0" indent="-457200">
              <a:spcAft>
                <a:spcPts val="1200"/>
              </a:spcAft>
              <a:buFont typeface="+mj-lt"/>
              <a:buAutoNum type="arabicPeriod"/>
            </a:pPr>
            <a:r>
              <a:rPr lang="en-US" sz="1800" dirty="0"/>
              <a:t>… at present only DSRC is permitted to be used in the 5.9 GHz spectrum band for transportation applications. If that allocation were to be changed to allow any communication technology for transportation applications, could DSRC and other technologies operate in the same spectrum band or even the same channel without interference?</a:t>
            </a:r>
          </a:p>
          <a:p>
            <a:pPr marL="457200" lvl="0" indent="-457200">
              <a:spcAft>
                <a:spcPts val="1200"/>
              </a:spcAft>
              <a:buFont typeface="+mj-lt"/>
              <a:buAutoNum type="arabicPeriod"/>
            </a:pPr>
            <a:r>
              <a:rPr lang="en-US" sz="1800" dirty="0"/>
              <a:t>To what extent is it technically feasible for multiple V2X communications technologies and protocols to be interoperable with one another? </a:t>
            </a:r>
          </a:p>
          <a:p>
            <a:pPr marL="457200" lvl="0" indent="-457200">
              <a:spcAft>
                <a:spcPts val="1200"/>
              </a:spcAft>
              <a:buFont typeface="+mj-lt"/>
              <a:buAutoNum type="arabicPeriod"/>
            </a:pPr>
            <a:r>
              <a:rPr lang="en-US" sz="1800" dirty="0"/>
              <a:t>To what extent is it technically feasible for different generations of the same V2X communications technologies and protocols to be interoperable with one another? </a:t>
            </a:r>
          </a:p>
          <a:p>
            <a:pPr marL="457200" lvl="0" indent="-457200">
              <a:spcAft>
                <a:spcPts val="1200"/>
              </a:spcAft>
              <a:buFont typeface="+mj-lt"/>
              <a:buAutoNum type="arabicPeriod"/>
            </a:pPr>
            <a:r>
              <a:rPr lang="en-US" sz="1800" dirty="0"/>
              <a:t>Even if they are interoperable across different technologies and generations of the same technology, would there be advantages if a single communications protocol were to be used for V2V safety communications?</a:t>
            </a:r>
          </a:p>
          <a:p>
            <a:pPr marL="0" indent="0">
              <a:spcBef>
                <a:spcPts val="0"/>
              </a:spcBef>
              <a:spcAft>
                <a:spcPts val="1200"/>
              </a:spcAft>
            </a:pPr>
            <a:endParaRPr lang="en-US" altLang="en-US" sz="12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0519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-4 of 4</a:t>
            </a:r>
            <a:endParaRPr lang="en-US" sz="2400" dirty="0"/>
          </a:p>
        </p:txBody>
      </p:sp>
      <p:sp>
        <p:nvSpPr>
          <p:cNvPr id="3" name="Content Placeholder 2"/>
          <p:cNvSpPr>
            <a:spLocks noGrp="1"/>
          </p:cNvSpPr>
          <p:nvPr>
            <p:ph idx="1"/>
          </p:nvPr>
        </p:nvSpPr>
        <p:spPr>
          <a:xfrm>
            <a:off x="688952" y="1166549"/>
            <a:ext cx="8150031" cy="5059552"/>
          </a:xfrm>
        </p:spPr>
        <p:txBody>
          <a:bodyPr/>
          <a:lstStyle/>
          <a:p>
            <a:pPr marL="457200" lvl="0" indent="-457200">
              <a:spcAft>
                <a:spcPts val="1200"/>
              </a:spcAft>
              <a:buFont typeface="+mj-lt"/>
              <a:buAutoNum type="arabicPeriod" startAt="6"/>
            </a:pPr>
            <a:r>
              <a:rPr lang="en-US" sz="1800" dirty="0"/>
              <a:t>How would the development of alternative communication technologies affect other V2I and V2P communications, such as those supporting mobility or environmental applications?</a:t>
            </a:r>
          </a:p>
          <a:p>
            <a:pPr marL="457200" lvl="0" indent="-457200">
              <a:spcAft>
                <a:spcPts val="1200"/>
              </a:spcAft>
              <a:buFont typeface="+mj-lt"/>
              <a:buAutoNum type="arabicPeriod" startAt="6"/>
            </a:pPr>
            <a:r>
              <a:rPr lang="en-US" sz="1800" dirty="0"/>
              <a:t>Do different communication technologies present different issues concerning physical security, message security, or other issues such as cybersecurity or privacy? </a:t>
            </a:r>
          </a:p>
          <a:p>
            <a:pPr marL="457200" lvl="0" indent="-457200">
              <a:spcAft>
                <a:spcPts val="1200"/>
              </a:spcAft>
              <a:buFont typeface="+mj-lt"/>
              <a:buAutoNum type="arabicPeriod" startAt="6"/>
            </a:pPr>
            <a:r>
              <a:rPr lang="en-US" sz="1800" dirty="0"/>
              <a:t>How could communications technologies (DSRC, C-V2X, 5G or some other technology) be leveraged to support current and emerging automated vehicle applications?</a:t>
            </a:r>
          </a:p>
          <a:p>
            <a:pPr marL="457200" lvl="0" indent="-457200">
              <a:spcAft>
                <a:spcPts val="1200"/>
              </a:spcAft>
              <a:buFont typeface="+mj-lt"/>
              <a:buAutoNum type="arabicPeriod" startAt="6"/>
            </a:pPr>
            <a:r>
              <a:rPr lang="en-US" sz="1800" dirty="0"/>
              <a:t>How could deployments, both existing and planned, assess communications needs and determine which technologies are most appropriate and whether and how interoperability could be achieved?</a:t>
            </a:r>
          </a:p>
          <a:p>
            <a:pPr>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endParaRPr lang="en-US" altLang="en-US" sz="1800" dirty="0">
              <a:solidFill>
                <a:schemeClr val="tx1"/>
              </a:solidFill>
            </a:endParaRPr>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7201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r>
              <a:rPr lang="en-US" sz="1400" dirty="0">
                <a:solidFill>
                  <a:schemeClr val="bg1"/>
                </a:solidFill>
              </a:rPr>
              <a:t>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15-17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450332537"/>
              </p:ext>
            </p:extLst>
          </p:nvPr>
        </p:nvGraphicFramePr>
        <p:xfrm>
          <a:off x="7031035" y="5655072"/>
          <a:ext cx="1295400" cy="489744"/>
        </p:xfrm>
        <a:graphic>
          <a:graphicData uri="http://schemas.openxmlformats.org/presentationml/2006/ole">
            <mc:AlternateContent xmlns:mc="http://schemas.openxmlformats.org/markup-compatibility/2006">
              <mc:Choice xmlns:v="urn:schemas-microsoft-com:vml" Requires="v">
                <p:oleObj spid="_x0000_s599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031035" y="5655072"/>
                        <a:ext cx="1295400" cy="489744"/>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000" dirty="0"/>
              <a:t>ACMA - Proposed updates to class licensing arrangements supporting 5G and other technology innovations</a:t>
            </a:r>
            <a:r>
              <a:rPr lang="en-AU" sz="2400" dirty="0"/>
              <a:t>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b="1" dirty="0"/>
              <a:t>adding 66-71 GHz frequency band</a:t>
            </a:r>
            <a:endParaRPr lang="en-US" sz="1600" b="1" dirty="0"/>
          </a:p>
          <a:p>
            <a:pPr lvl="1">
              <a:buFont typeface="Arial" panose="020B0604020202020204" pitchFamily="34" charset="0"/>
              <a:buChar char="•"/>
            </a:pPr>
            <a:r>
              <a:rPr lang="en-AU" sz="1600" b="1" dirty="0"/>
              <a:t>updating existing arrangement in 57-66 GHz regarding indoor and outdoor data communication systems.</a:t>
            </a:r>
            <a:endParaRPr lang="en-US" sz="1600" b="1"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800" dirty="0">
                <a:solidFill>
                  <a:schemeClr val="tx1"/>
                </a:solidFill>
              </a:rPr>
              <a:t>Some members are working on comments. </a:t>
            </a:r>
            <a:endParaRPr lang="en-US" sz="18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800" dirty="0"/>
              <a:t>Please any comment text for </a:t>
            </a:r>
            <a:r>
              <a:rPr lang="en-US" altLang="en-US" sz="1800" dirty="0" err="1"/>
              <a:t>USDoT</a:t>
            </a:r>
            <a:r>
              <a:rPr lang="en-US" altLang="en-US" sz="1800" dirty="0"/>
              <a:t> RFC on V2X, send to chair or list server. </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Thursday AM1.</a:t>
            </a:r>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solidFill>
                  <a:schemeClr val="tx1"/>
                </a:solidFill>
              </a:rPr>
              <a:t>We are recessed until Thursday AM1. </a:t>
            </a:r>
          </a:p>
          <a:p>
            <a:pPr>
              <a:buFont typeface="Arial" panose="020B0604020202020204" pitchFamily="34" charset="0"/>
              <a:buChar char="•"/>
            </a:pPr>
            <a:r>
              <a:rPr lang="en-US" sz="2000" u="sng" dirty="0"/>
              <a:t>  </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600" dirty="0"/>
              <a:t>Attendance server is open.</a:t>
            </a:r>
          </a:p>
          <a:p>
            <a:pPr lvl="1">
              <a:buFont typeface="Arial" panose="020B0604020202020204" pitchFamily="34" charset="0"/>
              <a:buChar char="•"/>
            </a:pPr>
            <a:r>
              <a:rPr lang="en-US" altLang="en-US" sz="1600" dirty="0"/>
              <a:t>Remember to state your name, affiliation, employer and/or clients first time you speak.</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altLang="en-US" sz="1600" dirty="0"/>
              <a:t>Work on </a:t>
            </a:r>
            <a:r>
              <a:rPr lang="en-US" altLang="en-US" sz="1600" dirty="0" err="1"/>
              <a:t>USDoT</a:t>
            </a:r>
            <a:r>
              <a:rPr lang="en-US" altLang="en-US" sz="1600" dirty="0"/>
              <a:t> V2X comments </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dirty="0"/>
              <a:t>.</a:t>
            </a: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buFont typeface="Arial" panose="020B0604020202020204" pitchFamily="34" charset="0"/>
              <a:buChar char="•"/>
            </a:pPr>
            <a:r>
              <a:rPr lang="en-US" sz="2000" b="0" dirty="0"/>
              <a:t>  </a:t>
            </a:r>
          </a:p>
          <a:p>
            <a:pPr>
              <a:buFont typeface="Arial" panose="020B0604020202020204" pitchFamily="34" charset="0"/>
              <a:buChar char="•"/>
            </a:pPr>
            <a:r>
              <a:rPr lang="en-US" sz="2000" b="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45836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lvl="4">
              <a:buFont typeface="Arial" panose="020B0604020202020204" pitchFamily="34" charset="0"/>
              <a:buChar char="•"/>
            </a:pPr>
            <a:endParaRPr lang="en-US" sz="1200" dirty="0"/>
          </a:p>
          <a:p>
            <a:pPr>
              <a:buFont typeface="Arial" panose="020B0604020202020204" pitchFamily="34" charset="0"/>
              <a:buChar char="•"/>
            </a:pPr>
            <a:r>
              <a:rPr lang="en-US" sz="2000" dirty="0">
                <a:solidFill>
                  <a:srgbClr val="00B0F0"/>
                </a:solidFill>
              </a:rPr>
              <a:t>Send in comment text on EC Draft law on vehicle communications. </a:t>
            </a:r>
          </a:p>
          <a:p>
            <a:pPr>
              <a:buFont typeface="Arial" panose="020B0604020202020204" pitchFamily="34" charset="0"/>
              <a:buChar char="•"/>
            </a:pPr>
            <a:r>
              <a:rPr lang="en-US" sz="2000" dirty="0">
                <a:solidFill>
                  <a:srgbClr val="00B0F0"/>
                </a:solidFill>
              </a:rPr>
              <a:t>Send in comment text on ACMA consultation that had 60GHz.</a:t>
            </a:r>
            <a:r>
              <a:rPr lang="en-US" sz="2000" dirty="0"/>
              <a:t>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15-17 January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1160" y="1293265"/>
            <a:ext cx="8296126" cy="4113213"/>
          </a:xfrm>
        </p:spPr>
        <p:txBody>
          <a:bodyPr/>
          <a:lstStyle/>
          <a:p>
            <a:pPr>
              <a:buFont typeface="Arial" panose="020B0604020202020204" pitchFamily="34" charset="0"/>
              <a:buChar char="•"/>
            </a:pPr>
            <a:r>
              <a:rPr lang="en-US" sz="1800" dirty="0">
                <a:solidFill>
                  <a:schemeClr val="tx1"/>
                </a:solidFill>
              </a:rPr>
              <a:t>Next f2f is Plenary in Vancouver, BC, Canada   </a:t>
            </a:r>
          </a:p>
          <a:p>
            <a:pPr lvl="1">
              <a:buFont typeface="Arial" panose="020B0604020202020204" pitchFamily="34" charset="0"/>
              <a:buChar char="•"/>
            </a:pPr>
            <a:r>
              <a:rPr lang="en-US" sz="1800" dirty="0">
                <a:solidFill>
                  <a:schemeClr val="tx1"/>
                </a:solidFill>
              </a:rPr>
              <a:t>Anything to discuss outside items in this agenda?  </a:t>
            </a:r>
          </a:p>
          <a:p>
            <a:pPr>
              <a:buFont typeface="Arial" panose="020B0604020202020204" pitchFamily="34" charset="0"/>
              <a:buChar char="•"/>
            </a:pPr>
            <a:r>
              <a:rPr lang="en-US" sz="2200" dirty="0">
                <a:solidFill>
                  <a:schemeClr val="tx1"/>
                </a:solidFill>
              </a:rPr>
              <a:t> </a:t>
            </a:r>
          </a:p>
          <a:p>
            <a:pPr>
              <a:buFont typeface="Arial" panose="020B0604020202020204" pitchFamily="34" charset="0"/>
              <a:buChar char="•"/>
            </a:pPr>
            <a:r>
              <a:rPr lang="en-US" sz="2200" dirty="0">
                <a:solidFill>
                  <a:schemeClr val="tx1"/>
                </a:solidFill>
              </a:rPr>
              <a:t> </a:t>
            </a:r>
          </a:p>
          <a:p>
            <a:pPr>
              <a:buFont typeface="Arial" panose="020B0604020202020204" pitchFamily="34" charset="0"/>
              <a:buChar char="•"/>
            </a:pPr>
            <a:r>
              <a:rPr lang="en-US" sz="1800" dirty="0"/>
              <a:t>Straw Poll</a:t>
            </a:r>
          </a:p>
          <a:p>
            <a:pPr lvl="1"/>
            <a:r>
              <a:rPr lang="en-US" dirty="0"/>
              <a:t>How many people would like to come back to this venue? </a:t>
            </a:r>
          </a:p>
          <a:p>
            <a:pPr lvl="2"/>
            <a:r>
              <a:rPr lang="en-US" sz="2200" dirty="0"/>
              <a:t>Yes  --  			If not in winter: 	Yes  --</a:t>
            </a:r>
          </a:p>
          <a:p>
            <a:pPr lvl="2"/>
            <a:r>
              <a:rPr lang="en-US" sz="2200" dirty="0"/>
              <a:t>No – 									No -- </a:t>
            </a:r>
          </a:p>
          <a:p>
            <a:pPr lvl="2"/>
            <a:endParaRPr lang="en-US" sz="2200" dirty="0"/>
          </a:p>
          <a:p>
            <a:pPr lvl="1"/>
            <a:r>
              <a:rPr lang="en-US" dirty="0"/>
              <a:t>Like the Social –  		 </a:t>
            </a:r>
          </a:p>
          <a:p>
            <a:pPr lvl="1"/>
            <a:r>
              <a:rPr lang="en-US" dirty="0"/>
              <a:t>Disliked the Social –  	 </a:t>
            </a:r>
          </a:p>
          <a:p>
            <a:pPr lvl="1"/>
            <a:r>
              <a:rPr lang="en-US" dirty="0"/>
              <a:t>Did not go to Social –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15-17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31 Jan 2019 – </a:t>
            </a:r>
            <a:r>
              <a:rPr lang="en-US" sz="2000" i="1" u="sng" dirty="0"/>
              <a:t>15:00 – &lt;15:55</a:t>
            </a:r>
            <a:r>
              <a:rPr lang="en-US" sz="2000" dirty="0"/>
              <a:t> ET </a:t>
            </a:r>
          </a:p>
          <a:p>
            <a:pPr lvl="1">
              <a:buFont typeface="Arial" panose="020B0604020202020204" pitchFamily="34" charset="0"/>
              <a:buChar char="•"/>
            </a:pPr>
            <a:r>
              <a:rPr lang="en-US" sz="1800" b="1" dirty="0"/>
              <a:t>No teleconference on 24 Jan 2019.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10:___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11-15 March 19 the Plenary in the Hyatt Regency Vancouver and Fairmont Hotel Vancouver, Vancouver, BC, Canada</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Safe Travels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15-17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15-17 January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29</a:t>
            </a:fld>
            <a:endParaRPr lang="en-GB" dirty="0"/>
          </a:p>
        </p:txBody>
      </p:sp>
      <p:sp>
        <p:nvSpPr>
          <p:cNvPr id="8" name="Title 1">
            <a:extLst>
              <a:ext uri="{FF2B5EF4-FFF2-40B4-BE49-F238E27FC236}">
                <a16:creationId xmlns:a16="http://schemas.microsoft.com/office/drawing/2014/main" id="{58A3144A-67B4-438B-AF29-11B41A19636F}"/>
              </a:ext>
            </a:extLst>
          </p:cNvPr>
          <p:cNvSpPr txBox="1">
            <a:spLocks/>
          </p:cNvSpPr>
          <p:nvPr/>
        </p:nvSpPr>
        <p:spPr>
          <a:xfrm>
            <a:off x="691161" y="621103"/>
            <a:ext cx="7770813" cy="674298"/>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a:t>Responsibilities of Working Group Officers</a:t>
            </a:r>
            <a:endParaRPr lang="en-US" sz="2400" kern="0" dirty="0"/>
          </a:p>
        </p:txBody>
      </p:sp>
      <p:sp>
        <p:nvSpPr>
          <p:cNvPr id="10" name="Content Placeholder 2">
            <a:extLst>
              <a:ext uri="{FF2B5EF4-FFF2-40B4-BE49-F238E27FC236}">
                <a16:creationId xmlns:a16="http://schemas.microsoft.com/office/drawing/2014/main" id="{2293CE5A-74BB-4F31-8AA4-156CCD3FEE5A}"/>
              </a:ext>
            </a:extLst>
          </p:cNvPr>
          <p:cNvSpPr txBox="1">
            <a:spLocks/>
          </p:cNvSpPr>
          <p:nvPr/>
        </p:nvSpPr>
        <p:spPr>
          <a:xfrm>
            <a:off x="696703" y="1066800"/>
            <a:ext cx="8296126"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kern="0" dirty="0"/>
              <a:t>3.0 Officers</a:t>
            </a:r>
          </a:p>
          <a:p>
            <a:r>
              <a:rPr lang="en-US" sz="1400" b="0" kern="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kern="0" dirty="0"/>
              <a:t>The Chair and Vice Chair(s) shall each be IEEE members of any grade, except Student grade, or IEEE Society affiliates, and also be members of IEEE-SA.</a:t>
            </a:r>
          </a:p>
          <a:p>
            <a:r>
              <a:rPr lang="en-US" sz="1400" kern="0" dirty="0"/>
              <a:t>3.4 Responsibilities of Working Group Officers</a:t>
            </a:r>
          </a:p>
          <a:p>
            <a:r>
              <a:rPr lang="en-US" sz="1400" b="0" kern="0" dirty="0"/>
              <a:t>When carrying out the duties of an officer described in IEEE’s policies and procedures, officers of the Working Group:</a:t>
            </a:r>
          </a:p>
          <a:p>
            <a:r>
              <a:rPr lang="en-US" sz="1400" b="0" kern="0" dirty="0"/>
              <a:t>a) shall not act:</a:t>
            </a:r>
          </a:p>
          <a:p>
            <a:r>
              <a:rPr lang="en-US" sz="1400" b="0" kern="0" dirty="0"/>
              <a:t>1) in bad faith;</a:t>
            </a:r>
          </a:p>
          <a:p>
            <a:r>
              <a:rPr lang="en-US" sz="1400" b="0" kern="0" dirty="0"/>
              <a:t>2) to the detriment of IEEE-SA;</a:t>
            </a:r>
          </a:p>
          <a:p>
            <a:r>
              <a:rPr lang="en-US" sz="1400" b="0" kern="0" dirty="0"/>
              <a:t>3) to further the interest of any party outside IEEE over the interest of IEEE; or</a:t>
            </a:r>
          </a:p>
          <a:p>
            <a:r>
              <a:rPr lang="en-US" sz="1400" b="0" kern="0" dirty="0"/>
              <a:t>4) in a manner that is inconsistent with the purposes or objectives of IEEE, and;</a:t>
            </a:r>
          </a:p>
          <a:p>
            <a:r>
              <a:rPr lang="en-US" sz="1400" b="0" kern="0" dirty="0"/>
              <a:t>b) shall use best efforts to ensure that participants of the working group conduct themselves in accordance with applicable policies and procedures including, but not limited to, SASB Bylaws 5.2.1.</a:t>
            </a:r>
          </a:p>
          <a:p>
            <a:r>
              <a:rPr lang="en-US" sz="1400" b="0" kern="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kern="0" dirty="0"/>
          </a:p>
          <a:p>
            <a:pPr>
              <a:buFont typeface="Arial" panose="020B0604020202020204" pitchFamily="34" charset="0"/>
              <a:buChar char="•"/>
            </a:pPr>
            <a:endParaRPr lang="en-US" sz="2000" kern="0" dirty="0"/>
          </a:p>
          <a:p>
            <a:pPr>
              <a:buFont typeface="Arial" panose="020B0604020202020204" pitchFamily="34" charset="0"/>
              <a:buChar char="•"/>
            </a:pPr>
            <a:endParaRPr lang="en-US" sz="2000" kern="0" dirty="0"/>
          </a:p>
          <a:p>
            <a:pPr lvl="1">
              <a:buFont typeface="Arial" panose="020B0604020202020204" pitchFamily="34" charset="0"/>
              <a:buChar char="•"/>
            </a:pPr>
            <a:endParaRPr lang="en-US" sz="1600" kern="0" dirty="0"/>
          </a:p>
        </p:txBody>
      </p:sp>
    </p:spTree>
    <p:extLst>
      <p:ext uri="{BB962C8B-B14F-4D97-AF65-F5344CB8AC3E}">
        <p14:creationId xmlns:p14="http://schemas.microsoft.com/office/powerpoint/2010/main" val="1769835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15-17 January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15-17 January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15-17 January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St. Louis Wireless Interim</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15-17 January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98020"/>
            <a:ext cx="3875088"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_________</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EC Draft Law - Vehicle communications</a:t>
            </a:r>
          </a:p>
          <a:p>
            <a:pPr lvl="1">
              <a:buFont typeface="Arial" panose="020B0604020202020204" pitchFamily="34" charset="0"/>
              <a:buChar char="•"/>
            </a:pPr>
            <a:r>
              <a:rPr lang="en-US" sz="1400" dirty="0"/>
              <a:t>NTIA National Spectrum Strategy </a:t>
            </a:r>
          </a:p>
          <a:p>
            <a:pPr lvl="1">
              <a:buFont typeface="Arial" panose="020B0604020202020204" pitchFamily="34" charset="0"/>
              <a:buChar char="•"/>
            </a:pPr>
            <a:r>
              <a:rPr lang="en-US" sz="1400" dirty="0"/>
              <a:t>U.S. DoT RFC on V2X Communications</a:t>
            </a:r>
          </a:p>
          <a:p>
            <a:pPr lvl="1">
              <a:buFont typeface="Arial" panose="020B0604020202020204" pitchFamily="34" charset="0"/>
              <a:buChar char="•"/>
            </a:pPr>
            <a:r>
              <a:rPr lang="en-US" altLang="en-US" sz="1400" dirty="0"/>
              <a:t>ACMA consultation 5G &amp; 60GHz band</a:t>
            </a:r>
          </a:p>
          <a:p>
            <a:pPr lvl="1">
              <a:buFont typeface="Arial" panose="020B0604020202020204" pitchFamily="34" charset="0"/>
              <a:buChar char="•"/>
            </a:pPr>
            <a:r>
              <a:rPr lang="en-US" altLang="en-US" sz="1400" dirty="0">
                <a:solidFill>
                  <a:schemeClr val="tx1"/>
                </a:solidFill>
              </a:rPr>
              <a:t>General Discussion Items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US DoT comments</a:t>
            </a:r>
          </a:p>
          <a:p>
            <a:pPr lvl="1">
              <a:buFont typeface="Arial" panose="020B0604020202020204" pitchFamily="34" charset="0"/>
              <a:buChar char="•"/>
            </a:pPr>
            <a:r>
              <a:rPr lang="en-US" altLang="en-US" sz="1400" dirty="0">
                <a:solidFill>
                  <a:schemeClr val="tx1"/>
                </a:solidFill>
              </a:rPr>
              <a:t>EC draft law comments</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And 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799"/>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EC Draft law</a:t>
            </a:r>
          </a:p>
          <a:p>
            <a:pPr lvl="1">
              <a:spcBef>
                <a:spcPts val="0"/>
              </a:spcBef>
              <a:buFont typeface="Arial" panose="020B0604020202020204" pitchFamily="34" charset="0"/>
              <a:buChar char="•"/>
            </a:pPr>
            <a:r>
              <a:rPr lang="en-US" sz="1400" dirty="0"/>
              <a:t>C</a:t>
            </a:r>
            <a:r>
              <a:rPr lang="en-US" sz="1400" b="0" dirty="0"/>
              <a:t>ommunication standards for connected and autonomous vehicles; </a:t>
            </a:r>
            <a:r>
              <a:rPr lang="en-US" altLang="en-US" sz="1400" kern="0" dirty="0"/>
              <a:t>Comments due 08 Feb.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NTIA soliciting comments on National Spectrum Strategy</a:t>
            </a:r>
          </a:p>
          <a:p>
            <a:pPr lvl="1">
              <a:spcBef>
                <a:spcPts val="0"/>
              </a:spcBef>
              <a:buFont typeface="Arial" panose="020B0604020202020204" pitchFamily="34" charset="0"/>
              <a:buChar char="•"/>
            </a:pPr>
            <a:r>
              <a:rPr lang="en-US" altLang="en-US" sz="1400" dirty="0"/>
              <a:t>Comments due 22 Jan (need Tuesday)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Comments due 25 Jan</a:t>
            </a:r>
          </a:p>
          <a:p>
            <a:pPr lvl="1">
              <a:spcBef>
                <a:spcPts val="0"/>
              </a:spcBef>
              <a:buFont typeface="Arial" panose="020B0604020202020204" pitchFamily="34" charset="0"/>
              <a:buChar char="•"/>
            </a:pPr>
            <a:r>
              <a:rPr lang="en-US" altLang="en-US" sz="1400" kern="0" dirty="0"/>
              <a:t>Need to vote Thursday. </a:t>
            </a:r>
            <a:endParaRPr lang="en-US" altLang="en-US" sz="1400" b="0" kern="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endParaRPr lang="en-US" altLang="en-US" sz="1000" b="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bg1"/>
                </a:solidFill>
              </a:rPr>
              <a:t>After 01 Jan,  we are in need of a secretary, is there anyone than can help? ________</a:t>
            </a:r>
          </a:p>
          <a:p>
            <a:pPr>
              <a:buFont typeface="Arial" panose="020B0604020202020204" pitchFamily="34" charset="0"/>
              <a:buChar char="•"/>
            </a:pPr>
            <a:r>
              <a:rPr lang="en-US" altLang="en-US" sz="1600" dirty="0">
                <a:solidFill>
                  <a:srgbClr val="7030A0"/>
                </a:solidFill>
              </a:rPr>
              <a:t>Is anyone able to be  liaison to 802.11 here in St. Louis? ______</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p>
          <a:p>
            <a:r>
              <a:rPr lang="en-US" altLang="en-US" sz="1600" b="1" dirty="0">
                <a:solidFill>
                  <a:schemeClr val="tx1"/>
                </a:solidFill>
              </a:rPr>
              <a:t>		Seconded by:	</a:t>
            </a:r>
            <a:endParaRPr lang="en-US" altLang="en-US" sz="1600" dirty="0">
              <a:solidFill>
                <a:schemeClr val="bg1">
                  <a:lumMod val="85000"/>
                </a:schemeClr>
              </a:solidFill>
            </a:endParaRP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Plenary meeting 13-15 November 2018 in document: </a:t>
            </a:r>
            <a:r>
              <a:rPr lang="en-US" altLang="en-US" sz="1600" dirty="0">
                <a:hlinkClick r:id="rId2"/>
              </a:rPr>
              <a:t>https://mentor.ieee.org/802.18/dcn/18/18-18-0149-00-0000-meeting-minutes-bangkok-f2f.docx</a:t>
            </a:r>
            <a:r>
              <a:rPr lang="en-US" altLang="en-US" sz="1600" dirty="0"/>
              <a:t>     </a:t>
            </a:r>
            <a:r>
              <a:rPr lang="en-US" altLang="en-US" sz="1600" b="1" dirty="0"/>
              <a:t>Posted</a:t>
            </a:r>
            <a:r>
              <a:rPr lang="en-US" altLang="en-US" sz="1600" dirty="0"/>
              <a:t>:   </a:t>
            </a:r>
            <a:r>
              <a:rPr lang="en-US" sz="1600" b="0" dirty="0"/>
              <a:t>21-Nov-2018 10:55:17 ET</a:t>
            </a:r>
            <a:r>
              <a:rPr lang="en-US" altLang="en-US" sz="1100" dirty="0"/>
              <a:t> </a:t>
            </a:r>
            <a:endParaRPr lang="en-US" sz="1100" dirty="0"/>
          </a:p>
          <a:p>
            <a:r>
              <a:rPr lang="en-US" altLang="en-US" sz="1600" b="0" dirty="0"/>
              <a:t>	</a:t>
            </a:r>
            <a:r>
              <a:rPr lang="en-US" altLang="en-US" sz="1600" dirty="0">
                <a:solidFill>
                  <a:schemeClr val="tx1"/>
                </a:solidFill>
              </a:rPr>
              <a:t>Moved by:  								</a:t>
            </a:r>
            <a:endParaRPr lang="en-US" altLang="en-US" sz="1600" dirty="0">
              <a:solidFill>
                <a:schemeClr val="bg1">
                  <a:lumMod val="75000"/>
                </a:schemeClr>
              </a:solidFill>
            </a:endParaRPr>
          </a:p>
          <a:p>
            <a:r>
              <a:rPr lang="en-US" altLang="en-US" sz="1600" dirty="0">
                <a:solidFill>
                  <a:schemeClr val="tx1"/>
                </a:solidFill>
              </a:rPr>
              <a:t>	Seconded by:	</a:t>
            </a:r>
          </a:p>
          <a:p>
            <a:r>
              <a:rPr lang="en-US" altLang="en-US" sz="1600" b="1" dirty="0">
                <a:solidFill>
                  <a:schemeClr val="tx1"/>
                </a:solidFill>
              </a:rPr>
              <a:t>	</a:t>
            </a:r>
            <a:r>
              <a:rPr lang="en-US" altLang="en-US" sz="1600" b="1" dirty="0"/>
              <a:t>Discussion?  </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endParaRPr lang="en-US" altLang="en-US" dirty="0">
              <a:solidFill>
                <a:srgbClr val="C00000"/>
              </a:solidFill>
            </a:endParaRPr>
          </a:p>
          <a:p>
            <a:pPr>
              <a:buFont typeface="Arial" panose="020B0604020202020204" pitchFamily="34" charset="0"/>
              <a:buChar char="•"/>
            </a:pPr>
            <a:r>
              <a:rPr lang="en-US" altLang="en-US" sz="1000" dirty="0">
                <a:solidFill>
                  <a:schemeClr val="bg1"/>
                </a:solidFill>
              </a:rPr>
              <a:t>Does anyone have an interest in being the 802.18 Vice-Chair? </a:t>
            </a:r>
          </a:p>
          <a:p>
            <a:pPr lvl="1">
              <a:buFont typeface="Arial" panose="020B0604020202020204" pitchFamily="34" charset="0"/>
              <a:buChar char="•"/>
            </a:pPr>
            <a:r>
              <a:rPr lang="en-US" altLang="en-US" sz="10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808037"/>
            <a:ext cx="8229602" cy="4821848"/>
          </a:xfrm>
        </p:spPr>
        <p:txBody>
          <a:bodyPr/>
          <a:lstStyle/>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minutes from the IEEE 802.18 teleconference </a:t>
            </a:r>
            <a:r>
              <a:rPr lang="en-US" altLang="en-US" sz="1600" dirty="0">
                <a:highlight>
                  <a:srgbClr val="FFFF00"/>
                </a:highlight>
              </a:rPr>
              <a:t>20</a:t>
            </a:r>
            <a:r>
              <a:rPr lang="en-US" altLang="en-US" sz="1600" dirty="0"/>
              <a:t> December 2018 in document: </a:t>
            </a:r>
            <a:r>
              <a:rPr lang="en-US" altLang="en-US" sz="1600" dirty="0">
                <a:hlinkClick r:id="rId2"/>
              </a:rPr>
              <a:t>https://mentor.ieee.org/802.18/dcn/18/18-18-0167-00-0000-minutes-20dec18-rr-tag-teleconference.doc</a:t>
            </a:r>
            <a:r>
              <a:rPr lang="en-US" altLang="en-US" sz="1600" dirty="0"/>
              <a:t>       Posted:   </a:t>
            </a:r>
            <a:r>
              <a:rPr lang="en-US" sz="1600" b="0" dirty="0"/>
              <a:t>26-Dec-2018 23:38:04 ET</a:t>
            </a:r>
            <a:r>
              <a:rPr lang="en-US" altLang="en-US" sz="1600" dirty="0"/>
              <a:t> </a:t>
            </a:r>
            <a:endParaRPr lang="en-US" sz="1600" dirty="0"/>
          </a:p>
          <a:p>
            <a:r>
              <a:rPr lang="en-US" altLang="en-US" sz="1600" b="0" dirty="0"/>
              <a:t>	</a:t>
            </a:r>
            <a:r>
              <a:rPr lang="en-US" altLang="en-US" sz="1600" dirty="0">
                <a:solidFill>
                  <a:schemeClr val="tx1"/>
                </a:solidFill>
              </a:rPr>
              <a:t>Moved by:  								</a:t>
            </a:r>
            <a:r>
              <a:rPr lang="en-US" altLang="en-US" sz="1600" dirty="0" err="1">
                <a:solidFill>
                  <a:schemeClr val="bg1">
                    <a:lumMod val="75000"/>
                  </a:schemeClr>
                </a:solidFill>
              </a:rPr>
              <a:t>TimH</a:t>
            </a:r>
            <a:r>
              <a:rPr lang="en-US" altLang="en-US" sz="1600" dirty="0">
                <a:solidFill>
                  <a:schemeClr val="bg1">
                    <a:lumMod val="75000"/>
                  </a:schemeClr>
                </a:solidFill>
              </a:rPr>
              <a:t>, </a:t>
            </a:r>
            <a:r>
              <a:rPr lang="en-US" altLang="en-US" sz="1600" dirty="0" err="1">
                <a:solidFill>
                  <a:schemeClr val="bg1">
                    <a:lumMod val="75000"/>
                  </a:schemeClr>
                </a:solidFill>
              </a:rPr>
              <a:t>TimJ</a:t>
            </a:r>
            <a:r>
              <a:rPr lang="en-US" altLang="en-US" sz="1600" dirty="0">
                <a:solidFill>
                  <a:schemeClr val="bg1">
                    <a:lumMod val="75000"/>
                  </a:schemeClr>
                </a:solidFill>
              </a:rPr>
              <a:t>, Carl, jay, Allan</a:t>
            </a:r>
          </a:p>
          <a:p>
            <a:r>
              <a:rPr lang="en-US" altLang="en-US" sz="1600" dirty="0">
                <a:solidFill>
                  <a:schemeClr val="tx1"/>
                </a:solidFill>
              </a:rPr>
              <a:t>	Seconded by:	</a:t>
            </a:r>
          </a:p>
          <a:p>
            <a:r>
              <a:rPr lang="en-US" altLang="en-US" sz="1600" dirty="0">
                <a:solidFill>
                  <a:schemeClr val="tx1"/>
                </a:solidFill>
              </a:rPr>
              <a:t>	</a:t>
            </a:r>
            <a:r>
              <a:rPr lang="en-US" altLang="en-US" sz="1600" dirty="0"/>
              <a:t>Discussion?  </a:t>
            </a:r>
          </a:p>
          <a:p>
            <a:r>
              <a:rPr lang="en-US" altLang="en-US" sz="1600" dirty="0">
                <a:solidFill>
                  <a:schemeClr val="tx1"/>
                </a:solidFill>
              </a:rPr>
              <a:t>	Vote:  </a:t>
            </a:r>
            <a:r>
              <a:rPr lang="en-US" altLang="en-US" sz="1600" dirty="0">
                <a:solidFill>
                  <a:schemeClr val="bg1">
                    <a:lumMod val="75000"/>
                  </a:schemeClr>
                </a:solidFill>
              </a:rPr>
              <a:t>Unanimous consent</a:t>
            </a:r>
            <a:endParaRPr lang="en-US" altLang="en-US" sz="1600" dirty="0">
              <a:solidFill>
                <a:srgbClr val="C00000"/>
              </a:solidFill>
            </a:endParaRPr>
          </a:p>
          <a:p>
            <a:pPr>
              <a:buFont typeface="Arial" panose="020B0604020202020204" pitchFamily="34" charset="0"/>
              <a:buChar char="•"/>
            </a:pPr>
            <a:r>
              <a:rPr lang="en-US" altLang="en-US" sz="1000" dirty="0">
                <a:solidFill>
                  <a:schemeClr val="bg1"/>
                </a:solidFill>
              </a:rPr>
              <a:t>Does anyone have an interest in being the 802.18 Vice-Chair</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Is anyone able to help as the 802.18 Vice-Chair? </a:t>
            </a:r>
          </a:p>
          <a:p>
            <a:pPr lvl="1">
              <a:buFont typeface="Arial" panose="020B0604020202020204" pitchFamily="34" charset="0"/>
              <a:buChar char="•"/>
            </a:pPr>
            <a:r>
              <a:rPr lang="en-US" altLang="en-US" sz="1800" b="1" dirty="0">
                <a:solidFill>
                  <a:schemeClr val="tx1"/>
                </a:solidFill>
              </a:rPr>
              <a:t>Needs to be a member of the IEEE and also the SA, needs a declaration of term commitment and affiliation letters to the EC. </a:t>
            </a:r>
            <a:r>
              <a:rPr lang="en-US" altLang="en-US" sz="1100" dirty="0">
                <a:solidFill>
                  <a:schemeClr val="bg1"/>
                </a:solidFill>
              </a:rPr>
              <a:t>O</a:t>
            </a:r>
          </a:p>
          <a:p>
            <a:pPr lvl="1">
              <a:buFont typeface="Arial" panose="020B0604020202020204" pitchFamily="34" charset="0"/>
              <a:buChar char="•"/>
            </a:pPr>
            <a:endParaRPr lang="en-US" altLang="en-US" sz="1100" b="1" dirty="0">
              <a:solidFill>
                <a:schemeClr val="bg1"/>
              </a:solidFill>
            </a:endParaRPr>
          </a:p>
          <a:p>
            <a:pPr lvl="1">
              <a:buFont typeface="Arial" panose="020B0604020202020204" pitchFamily="34" charset="0"/>
              <a:buChar char="•"/>
            </a:pPr>
            <a:endParaRPr lang="en-US" altLang="en-US" sz="1100" b="1" dirty="0">
              <a:solidFill>
                <a:schemeClr val="bg1"/>
              </a:solidFill>
            </a:endParaRPr>
          </a:p>
          <a:p>
            <a:pPr>
              <a:buFont typeface="Arial" panose="020B0604020202020204" pitchFamily="34" charset="0"/>
              <a:buChar char="•"/>
            </a:pPr>
            <a:r>
              <a:rPr lang="en-US" altLang="en-US" sz="1800" dirty="0">
                <a:solidFill>
                  <a:schemeClr val="tx1"/>
                </a:solidFill>
              </a:rPr>
              <a:t>Is anyone able to help as the 802.18 Secretary? </a:t>
            </a:r>
          </a:p>
          <a:p>
            <a:pPr lvl="1">
              <a:buFont typeface="Arial" panose="020B0604020202020204" pitchFamily="34" charset="0"/>
              <a:buChar char="•"/>
            </a:pPr>
            <a:r>
              <a:rPr lang="en-US" altLang="en-US" sz="1800" dirty="0">
                <a:solidFill>
                  <a:schemeClr val="tx1"/>
                </a:solidFill>
              </a:rPr>
              <a:t>Member of IEEE SA and letters are not needed. </a:t>
            </a:r>
          </a:p>
          <a:p>
            <a:pPr lvl="1">
              <a:buFont typeface="Arial" panose="020B0604020202020204" pitchFamily="34" charset="0"/>
              <a:buChar char="•"/>
            </a:pPr>
            <a:endParaRPr lang="en-US" altLang="en-US" sz="1800" b="1"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12479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sz="2400" dirty="0"/>
              <a:t>Responsibilities of WG Vice Chair</a:t>
            </a:r>
            <a:endParaRPr lang="en-US" altLang="en-US" sz="2400" dirty="0"/>
          </a:p>
        </p:txBody>
      </p:sp>
      <p:sp>
        <p:nvSpPr>
          <p:cNvPr id="16387" name="Content Placeholder 2"/>
          <p:cNvSpPr>
            <a:spLocks noGrp="1"/>
          </p:cNvSpPr>
          <p:nvPr>
            <p:ph idx="1"/>
          </p:nvPr>
        </p:nvSpPr>
        <p:spPr>
          <a:xfrm>
            <a:off x="685798" y="808037"/>
            <a:ext cx="8229602" cy="4821848"/>
          </a:xfrm>
        </p:spPr>
        <p:txBody>
          <a:bodyPr/>
          <a:lstStyle/>
          <a:p>
            <a:pPr marL="0" indent="0"/>
            <a:endParaRPr lang="en-US" altLang="en-US" sz="1600" u="sng" dirty="0">
              <a:solidFill>
                <a:schemeClr val="tx1"/>
              </a:solidFill>
            </a:endParaRPr>
          </a:p>
          <a:p>
            <a:pPr>
              <a:spcBef>
                <a:spcPts val="0"/>
              </a:spcBef>
              <a:buFont typeface="Arial" panose="020B0604020202020204" pitchFamily="34" charset="0"/>
              <a:buChar char="•"/>
            </a:pPr>
            <a:r>
              <a:rPr lang="en-US" sz="1600" dirty="0"/>
              <a:t>3.4.2 Vice Chair(s)</a:t>
            </a:r>
          </a:p>
          <a:p>
            <a:pPr>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5240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0"/>
            <a:ext cx="7770813" cy="719931"/>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798" y="808037"/>
            <a:ext cx="8229602" cy="4821848"/>
          </a:xfrm>
        </p:spPr>
        <p:txBody>
          <a:bodyPr/>
          <a:lstStyle/>
          <a:p>
            <a:pPr marL="0" indent="0"/>
            <a:endParaRPr lang="en-US" altLang="en-US" sz="1600" u="sng" dirty="0">
              <a:solidFill>
                <a:schemeClr val="tx1"/>
              </a:solidFill>
            </a:endParaRPr>
          </a:p>
          <a:p>
            <a:pPr>
              <a:buFont typeface="Arial" panose="020B0604020202020204" pitchFamily="34" charset="0"/>
              <a:buChar char="•"/>
            </a:pPr>
            <a:r>
              <a:rPr lang="en-US" sz="1600" dirty="0"/>
              <a:t>3.4.3 Secretary</a:t>
            </a:r>
          </a:p>
          <a:p>
            <a:pPr lvl="1">
              <a:spcBef>
                <a:spcPts val="0"/>
              </a:spcBef>
            </a:pPr>
            <a:r>
              <a:rPr lang="en-US" sz="1400" b="1" dirty="0"/>
              <a:t>The responsibilities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Bef>
                <a:spcPts val="0"/>
              </a:spcBef>
              <a:spcAft>
                <a:spcPts val="300"/>
              </a:spcAft>
              <a:buFont typeface="Arial" panose="020B0604020202020204" pitchFamily="34" charset="0"/>
              <a:buChar char="•"/>
            </a:pPr>
            <a:endParaRPr lang="en-US" sz="1400" dirty="0"/>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after a meeting to do minutes.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15-17 January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32076</TotalTime>
  <Words>5249</Words>
  <Application>Microsoft Office PowerPoint</Application>
  <PresentationFormat>On-screen Show (4:3)</PresentationFormat>
  <Paragraphs>637</Paragraphs>
  <Slides>37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5" baseType="lpstr">
      <vt:lpstr>Arial</vt:lpstr>
      <vt:lpstr>Calibri</vt:lpstr>
      <vt:lpstr>Helvetica</vt:lpstr>
      <vt:lpstr>Monotype Sorts</vt:lpstr>
      <vt:lpstr>Times New Roman</vt:lpstr>
      <vt:lpstr>Office Theme</vt:lpstr>
      <vt:lpstr>Document</vt:lpstr>
      <vt:lpstr>Presentation</vt:lpstr>
      <vt:lpstr>IEEE 802.18 RR-TAG Wireless Interim Agenda</vt:lpstr>
      <vt:lpstr>Call to Order / Administrative Items</vt:lpstr>
      <vt:lpstr>Other Guidelines for IEEE WG Meetings</vt:lpstr>
      <vt:lpstr>Participation in IEEE 802 Meetings</vt:lpstr>
      <vt:lpstr>Agenda for St. Louis Wireless Interim</vt:lpstr>
      <vt:lpstr>Administrative – Motions and more</vt:lpstr>
      <vt:lpstr>Administrative – Motions and more</vt:lpstr>
      <vt:lpstr>Responsibilities of WG Vice Chair</vt:lpstr>
      <vt:lpstr>Responsibilities of WG Secretary</vt:lpstr>
      <vt:lpstr>EU items to share </vt:lpstr>
      <vt:lpstr>EU items -2 </vt:lpstr>
      <vt:lpstr>EC Draft Law on Vehicle Communications</vt:lpstr>
      <vt:lpstr>NTIA soliciting comments on National Spectrum Strategy -1 of 3</vt:lpstr>
      <vt:lpstr>NTIA soliciting comments on National Spectrum Strategy -2 of 3</vt:lpstr>
      <vt:lpstr>NTIA soliciting comments on National Spectrum Strategy -3 of 3</vt:lpstr>
      <vt:lpstr>U.S. DoT Releases RFC on V2X Communications -1 of 4</vt:lpstr>
      <vt:lpstr>U.S. DoT Releases RFC on V2X Communications -2 of 4</vt:lpstr>
      <vt:lpstr>U.S. DoT Releases RFC on V2X Communications -3 of 4</vt:lpstr>
      <vt:lpstr>U.S. DoT Releases RFC on V2X Communications -4 of 4</vt:lpstr>
      <vt:lpstr>ACMA - Proposed updates to class licensing arrangements supporting 5G and other technology innovations -1 of 2 </vt:lpstr>
      <vt:lpstr>ACMA - Proposed updates to class licensing arrangements supporting 5G and other technology innovations -2 of 2 </vt:lpstr>
      <vt:lpstr>Recess</vt:lpstr>
      <vt:lpstr>Thursday Agenda</vt:lpstr>
      <vt:lpstr>General Discussion Items</vt:lpstr>
      <vt:lpstr>Actions Required</vt:lpstr>
      <vt:lpstr>Any Other Business</vt:lpstr>
      <vt:lpstr>Adjourn</vt:lpstr>
      <vt:lpstr>PowerPoint Presentation</vt:lpstr>
      <vt:lpstr>PowerPoint Presentation</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Jay Holcomb</cp:lastModifiedBy>
  <cp:revision>1146</cp:revision>
  <cp:lastPrinted>1601-01-01T00:00:00Z</cp:lastPrinted>
  <dcterms:created xsi:type="dcterms:W3CDTF">2016-03-03T14:54:45Z</dcterms:created>
  <dcterms:modified xsi:type="dcterms:W3CDTF">2019-01-13T18:25:30Z</dcterms:modified>
</cp:coreProperties>
</file>