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341" r:id="rId3"/>
    <p:sldId id="329" r:id="rId4"/>
    <p:sldId id="330" r:id="rId5"/>
    <p:sldId id="516" r:id="rId6"/>
    <p:sldId id="331" r:id="rId7"/>
    <p:sldId id="539" r:id="rId8"/>
    <p:sldId id="517" r:id="rId9"/>
    <p:sldId id="486" r:id="rId10"/>
    <p:sldId id="528" r:id="rId11"/>
    <p:sldId id="544" r:id="rId12"/>
    <p:sldId id="536" r:id="rId13"/>
    <p:sldId id="541" r:id="rId14"/>
    <p:sldId id="543" r:id="rId15"/>
    <p:sldId id="533" r:id="rId16"/>
    <p:sldId id="537" r:id="rId17"/>
    <p:sldId id="540" r:id="rId18"/>
    <p:sldId id="542" r:id="rId19"/>
    <p:sldId id="530" r:id="rId20"/>
    <p:sldId id="532" r:id="rId21"/>
    <p:sldId id="535" r:id="rId22"/>
    <p:sldId id="524" r:id="rId23"/>
    <p:sldId id="498" r:id="rId24"/>
    <p:sldId id="402" r:id="rId25"/>
    <p:sldId id="403" r:id="rId26"/>
    <p:sldId id="531" r:id="rId27"/>
    <p:sldId id="525" r:id="rId28"/>
    <p:sldId id="529" r:id="rId29"/>
    <p:sldId id="513" r:id="rId30"/>
    <p:sldId id="527" r:id="rId31"/>
    <p:sldId id="477" r:id="rId32"/>
    <p:sldId id="522" r:id="rId33"/>
    <p:sldId id="509" r:id="rId34"/>
    <p:sldId id="523" r:id="rId35"/>
    <p:sldId id="514" r:id="rId36"/>
    <p:sldId id="429" r:id="rId37"/>
    <p:sldId id="399"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82" autoAdjust="0"/>
    <p:restoredTop sz="96115" autoAdjust="0"/>
  </p:normalViewPr>
  <p:slideViewPr>
    <p:cSldViewPr>
      <p:cViewPr varScale="1">
        <p:scale>
          <a:sx n="107" d="100"/>
          <a:sy n="107" d="100"/>
        </p:scale>
        <p:origin x="618"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09-Jan-19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 January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10 January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 January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802.18-19/0003r00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fcc.gov/ecfs/search/filings?proceedings_name=18-357&amp;sort=date_disseminated,DESC" TargetMode="External"/><Relationship Id="rId2" Type="http://schemas.openxmlformats.org/officeDocument/2006/relationships/hyperlink" Target="https://mentor.ieee.org/802.18/dcn/18/18-18-0152-01-0000-5gaa-waiver-to-allow-its-cellular-vehicle-to-everything-c-v2x.docx" TargetMode="External"/><Relationship Id="rId1" Type="http://schemas.openxmlformats.org/officeDocument/2006/relationships/slideLayout" Target="../slideLayouts/slideLayout1.xml"/><Relationship Id="rId6" Type="http://schemas.openxmlformats.org/officeDocument/2006/relationships/hyperlink" Target="https://docs.fcc.gov/public/attachments/DA-18-1310A1.pdf" TargetMode="External"/><Relationship Id="rId5" Type="http://schemas.openxmlformats.org/officeDocument/2006/relationships/hyperlink" Target="https://mentor.ieee.org/802.18/dcn/18/18-18-0158-00-0000-fcc-gn-18-357-5gaa-waiver-request-for-comments.pdf" TargetMode="External"/><Relationship Id="rId4" Type="http://schemas.openxmlformats.org/officeDocument/2006/relationships/hyperlink" Target="https://docs.fcc.gov/public/attachments/DA-18-1231A1.pdf"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8/18-18-0159-04-0000-fcc-gn-18-357-5gaa-waiver-ieee-802-comments.doc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hyperlink" Target="https://mentor.ieee.org/802.18/dcn/18/18-18-0168-00-0000-developing-a-sustainable-spectrum-strategy-for-america-s-future-ntia-request-for-comments.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www.comreg.ie/publication-download/further-consultation-on-the-release-of-the-410-415-5-420-425-5-mhz-sub-band"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67-00-0000-minutes-20dec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8/18-18-0172-00-0000-minutes-27dec18-rr-tag-teleconferenc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ept.org/Documents/se-45/48447/se45-18-123a1_draft-ecc-report-rlan-in-6-ghz"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Documents/se-45/48449/se45-18-123_draft-minutes-of-se456-meet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10 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10 January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406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a:t>
            </a:r>
            <a:r>
              <a:rPr lang="en-US" sz="1400" dirty="0"/>
              <a:t> -1 of 2</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t>Waiver:  </a:t>
            </a:r>
            <a:r>
              <a:rPr lang="en-US" sz="1800" b="0" dirty="0">
                <a:hlinkClick r:id="rId2"/>
              </a:rPr>
              <a:t>https://mentor.ieee.org/802.18/dcn/18/18-18-0152-01-0000-5gaa-waiver-to-allow-its-cellular-vehicle-to-everything-c-v2x.docx</a:t>
            </a:r>
            <a:r>
              <a:rPr lang="en-US" sz="1800" b="0" dirty="0"/>
              <a:t> </a:t>
            </a:r>
            <a:r>
              <a:rPr lang="en-US" sz="1800" dirty="0"/>
              <a:t> (link added in Annex D)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ECFS:  </a:t>
            </a:r>
            <a:r>
              <a:rPr lang="en-US" sz="1800" b="0" dirty="0">
                <a:hlinkClick r:id="rId3"/>
              </a:rPr>
              <a:t>https://www.fcc.gov/ecfs/search/filings?proceedings_name=18-357&amp;sort=date_disseminated,DESC</a:t>
            </a:r>
            <a:r>
              <a:rPr lang="en-US" sz="1800" b="0" dirty="0"/>
              <a:t>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Request for Comments is out: </a:t>
            </a:r>
          </a:p>
          <a:p>
            <a:pPr lvl="1">
              <a:buFont typeface="Arial" panose="020B0604020202020204" pitchFamily="34" charset="0"/>
              <a:buChar char="•"/>
            </a:pPr>
            <a:r>
              <a:rPr lang="en-US" sz="1600" u="sng" dirty="0">
                <a:hlinkClick r:id="rId4"/>
              </a:rPr>
              <a:t>https://docs.fcc.gov/public/attachments/DA-18-1231A1.pdf</a:t>
            </a:r>
            <a:endParaRPr lang="en-US" sz="1600" u="sng" dirty="0"/>
          </a:p>
          <a:p>
            <a:pPr lvl="1">
              <a:buFont typeface="Arial" panose="020B0604020202020204" pitchFamily="34" charset="0"/>
              <a:buChar char="•"/>
            </a:pPr>
            <a:r>
              <a:rPr lang="en-US" sz="1600" dirty="0">
                <a:hlinkClick r:id="rId5"/>
              </a:rPr>
              <a:t>https://mentor.ieee.org/802.18/dcn/18/18-18-0158-00-0000-fcc-gn-18-357-5gaa-waiver-request-for-comments.pdf</a:t>
            </a:r>
            <a:r>
              <a:rPr lang="en-US" sz="1600" dirty="0"/>
              <a:t> </a:t>
            </a:r>
          </a:p>
          <a:p>
            <a:pPr lvl="1">
              <a:buFont typeface="Arial" panose="020B0604020202020204" pitchFamily="34" charset="0"/>
              <a:buChar char="•"/>
            </a:pPr>
            <a:r>
              <a:rPr lang="en-US" sz="1800" b="1" dirty="0">
                <a:hlinkClick r:id="rId6"/>
              </a:rPr>
              <a:t>https://docs.fcc.gov/public/attachments/DA-18-1310A1.pdf</a:t>
            </a:r>
            <a:endParaRPr lang="en-US" sz="1800" b="1" dirty="0"/>
          </a:p>
          <a:p>
            <a:pPr lvl="1">
              <a:buFont typeface="Arial" panose="020B0604020202020204" pitchFamily="34" charset="0"/>
              <a:buChar char="•"/>
            </a:pPr>
            <a:r>
              <a:rPr lang="en-US" sz="1800" b="1" dirty="0">
                <a:solidFill>
                  <a:srgbClr val="00B050"/>
                </a:solidFill>
              </a:rPr>
              <a:t>Revised Comment Date: January 18, 2019</a:t>
            </a:r>
          </a:p>
          <a:p>
            <a:pPr lvl="1">
              <a:buFont typeface="Arial" panose="020B0604020202020204" pitchFamily="34" charset="0"/>
              <a:buChar char="•"/>
            </a:pPr>
            <a:r>
              <a:rPr lang="en-US" sz="1800" b="1" dirty="0"/>
              <a:t>Revised Reply Comment Date: February 5, 2019 </a:t>
            </a:r>
          </a:p>
          <a:p>
            <a:pPr lvl="1">
              <a:buFont typeface="Arial" panose="020B0604020202020204" pitchFamily="34" charset="0"/>
              <a:buChar char="•"/>
            </a:pPr>
            <a:r>
              <a:rPr lang="en-US" sz="1800" b="1" dirty="0"/>
              <a:t>No extension unless FCC shutdown is still on the 18</a:t>
            </a:r>
            <a:r>
              <a:rPr lang="en-US" sz="1800" b="1" baseline="30000" dirty="0"/>
              <a:t>th</a:t>
            </a:r>
            <a:r>
              <a:rPr lang="en-US" sz="1800" b="1" dirty="0"/>
              <a:t>. </a:t>
            </a:r>
          </a:p>
          <a:p>
            <a:pPr lvl="7">
              <a:buFont typeface="Arial" panose="020B0604020202020204" pitchFamily="34" charset="0"/>
              <a:buChar char="•"/>
            </a:pPr>
            <a:endParaRPr lang="en-US" sz="1200" dirty="0"/>
          </a:p>
          <a:p>
            <a:pPr>
              <a:buFont typeface="Arial" panose="020B0604020202020204" pitchFamily="34" charset="0"/>
              <a:buChar char="•"/>
            </a:pPr>
            <a:r>
              <a:rPr lang="en-US" sz="2000" dirty="0"/>
              <a:t>Need to vote on them this week.</a:t>
            </a:r>
          </a:p>
          <a:p>
            <a:pPr lvl="1">
              <a:buFont typeface="Arial" panose="020B0604020202020204" pitchFamily="34" charset="0"/>
              <a:buChar char="•"/>
            </a:pPr>
            <a:r>
              <a:rPr lang="en-US" sz="1800" b="1" dirty="0"/>
              <a:t>Moving forward will use 18-18/0159rxx for the comments themselves. </a:t>
            </a:r>
          </a:p>
          <a:p>
            <a:pPr>
              <a:buFont typeface="Arial" panose="020B0604020202020204" pitchFamily="34" charset="0"/>
              <a:buChar char="•"/>
            </a:pPr>
            <a:endParaRPr lang="en-US" sz="2200" b="1" dirty="0"/>
          </a:p>
          <a:p>
            <a:r>
              <a:rPr lang="en-US" sz="1800" dirty="0"/>
              <a:t>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Motion - 5GAA Waiver to Allow ITS C-V2X</a:t>
            </a:r>
            <a:r>
              <a:rPr lang="en-US" sz="1400" dirty="0"/>
              <a:t> -2 of 2</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endParaRPr lang="en-US" sz="2200" u="sng" dirty="0"/>
          </a:p>
          <a:p>
            <a:pPr>
              <a:buFont typeface="Arial" panose="020B0604020202020204" pitchFamily="34" charset="0"/>
              <a:buChar char="•"/>
            </a:pPr>
            <a:r>
              <a:rPr lang="en-US" sz="2000" u="sng" dirty="0"/>
              <a:t>Motion:</a:t>
            </a:r>
            <a:r>
              <a:rPr lang="en-US" sz="2000" dirty="0"/>
              <a:t> </a:t>
            </a:r>
            <a:r>
              <a:rPr lang="en-US" sz="2000" b="0" dirty="0"/>
              <a:t>Move to approve the comments in </a:t>
            </a:r>
            <a:r>
              <a:rPr lang="en-US" sz="2000" b="0" dirty="0">
                <a:hlinkClick r:id="rId2"/>
              </a:rPr>
              <a:t>https://mentor.ieee.org/802.18/dcn/18/18-18-0159-0</a:t>
            </a:r>
            <a:r>
              <a:rPr lang="en-US" sz="2000" b="0" dirty="0">
                <a:highlight>
                  <a:srgbClr val="FFFF00"/>
                </a:highlight>
                <a:hlinkClick r:id="rId2"/>
              </a:rPr>
              <a:t>_____</a:t>
            </a:r>
            <a:r>
              <a:rPr lang="en-US" sz="2000" b="0" dirty="0">
                <a:hlinkClick r:id="rId2"/>
              </a:rPr>
              <a:t>-0000-fcc-gn-18-357-5gaa-waiver-ieee-802-comments.docx</a:t>
            </a:r>
            <a:r>
              <a:rPr lang="en-US" sz="2000" b="0" dirty="0"/>
              <a:t> to FCC’s request for comments  (GN Docket No. 18-357) on 5GAA’s Petition for Waiver for use of C-V2X in the U-NII-4 band. With the chair of 802.18 to have editorial privileges and send to the EC for review/approval and submission to the FCC on or before 18 January 2019.</a:t>
            </a:r>
          </a:p>
          <a:p>
            <a:endParaRPr lang="en-US" altLang="en-US" sz="2000" dirty="0"/>
          </a:p>
          <a:p>
            <a:r>
              <a:rPr lang="en-US" altLang="en-US" sz="2000"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__Y   /  __N   /  __A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4025463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-1 of 3</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t>SUMMARY: </a:t>
            </a:r>
            <a:r>
              <a:rPr lang="en-US" sz="1800" b="0" dirty="0"/>
              <a:t>On behalf of the U.S. Secretary of Commerce, the National Telecommunications and Information Administration (NTIA) requests comments from interested parties with regard to development of a comprehensive, long-term national spectrum strategy. NTIA seeks broad input from interested stakeholders, including private industry, academia, civil society, and other experts.</a:t>
            </a:r>
          </a:p>
          <a:p>
            <a:pPr>
              <a:buFont typeface="Arial" panose="020B0604020202020204" pitchFamily="34" charset="0"/>
              <a:buChar char="•"/>
            </a:pPr>
            <a:r>
              <a:rPr lang="en-US" sz="1800" b="0" dirty="0"/>
              <a:t>Comments must be received by January 22, 2019</a:t>
            </a:r>
          </a:p>
          <a:p>
            <a:pPr>
              <a:buFont typeface="Arial" panose="020B0604020202020204" pitchFamily="34" charset="0"/>
              <a:buChar char="•"/>
            </a:pPr>
            <a:r>
              <a:rPr lang="en-US" sz="1800" b="0" dirty="0">
                <a:hlinkClick r:id="rId2"/>
              </a:rPr>
              <a:t>https://mentor.ieee.org/802.18/dcn/18/18-18-0168-00-0000-developing-a-sustainable-spectrum-strategy-for-america-s-future-ntia-request-for-comments.pdf</a:t>
            </a:r>
            <a:r>
              <a:rPr lang="en-US" sz="1800" b="0" dirty="0"/>
              <a:t>  </a:t>
            </a:r>
          </a:p>
          <a:p>
            <a:pPr>
              <a:buFont typeface="Arial" panose="020B0604020202020204" pitchFamily="34" charset="0"/>
              <a:buChar char="•"/>
            </a:pPr>
            <a:r>
              <a:rPr lang="en-US" sz="1800" b="0" dirty="0"/>
              <a:t>This is related to the presidential memorandum from November plenary: </a:t>
            </a:r>
          </a:p>
          <a:p>
            <a:pPr lvl="1">
              <a:buFont typeface="Arial" panose="020B0604020202020204" pitchFamily="34" charset="0"/>
              <a:buChar char="•"/>
            </a:pPr>
            <a:r>
              <a:rPr lang="en-US" sz="1600" dirty="0">
                <a:hlinkClick r:id="rId3"/>
              </a:rPr>
              <a:t>https://mentor.ieee.org/802.18/dcn/18/18-18-0134-00-0000-developing-a-sustainable-spectrum-strategy-for-america-s-future.docx</a:t>
            </a:r>
          </a:p>
          <a:p>
            <a:pPr lvl="1">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a:buFont typeface="Arial" panose="020B0604020202020204" pitchFamily="34" charset="0"/>
              <a:buChar char="•"/>
            </a:pPr>
            <a:r>
              <a:rPr lang="en-US" sz="1800" dirty="0"/>
              <a:t>There are 5 points and 7 questions </a:t>
            </a:r>
          </a:p>
          <a:p>
            <a:pPr>
              <a:buFont typeface="Arial" panose="020B0604020202020204" pitchFamily="34" charset="0"/>
              <a:buChar char="•"/>
            </a:pPr>
            <a:r>
              <a:rPr lang="en-US" sz="1800" dirty="0"/>
              <a:t>Have been asked to have 802.18 to review and do comments if/where appropriate.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1745921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-2 of 3</a:t>
            </a:r>
          </a:p>
        </p:txBody>
      </p:sp>
      <p:sp>
        <p:nvSpPr>
          <p:cNvPr id="3" name="Content Placeholder 2"/>
          <p:cNvSpPr>
            <a:spLocks noGrp="1"/>
          </p:cNvSpPr>
          <p:nvPr>
            <p:ph idx="1"/>
          </p:nvPr>
        </p:nvSpPr>
        <p:spPr>
          <a:xfrm>
            <a:off x="685800" y="1066800"/>
            <a:ext cx="8305800" cy="5293520"/>
          </a:xfrm>
        </p:spPr>
        <p:txBody>
          <a:bodyPr/>
          <a:lstStyle/>
          <a:p>
            <a:r>
              <a:rPr lang="en-US" sz="1600" dirty="0"/>
              <a:t>The National Spectrum Strategy is to include legislative, regulatory, or other policy recommendations to:</a:t>
            </a:r>
          </a:p>
          <a:p>
            <a:pPr>
              <a:spcAft>
                <a:spcPts val="1200"/>
              </a:spcAft>
            </a:pPr>
            <a:r>
              <a:rPr lang="en-US" sz="1600" dirty="0"/>
              <a:t>(a) Increase spectrum access for all users, including on a shared basis, through transparency of spectrum use and improved cooperation and collaboration between Federal and non- Federal spectrum stakeholders;</a:t>
            </a:r>
          </a:p>
          <a:p>
            <a:pPr>
              <a:spcAft>
                <a:spcPts val="1200"/>
              </a:spcAft>
            </a:pPr>
            <a:r>
              <a:rPr lang="en-US" sz="1600" dirty="0"/>
              <a:t>(b) Create flexible models for spectrum management, including standards, incentives, and enforcement mechanisms that promote efficient and effective spectrum use, including flexible-use spectrum licenses, while accounting for critical safety and security concerns;</a:t>
            </a:r>
          </a:p>
          <a:p>
            <a:pPr>
              <a:spcAft>
                <a:spcPts val="1200"/>
              </a:spcAft>
            </a:pPr>
            <a:r>
              <a:rPr lang="en-US" sz="1600" dirty="0"/>
              <a:t>(c) Use ongoing research, development, testing, and evaluation [RDT&amp;E] to develop advanced technologies, innovative spectrum utilization methods, and spectrum sharing tools and techniques that increase spectrum access, efficiency, and effectiveness;</a:t>
            </a:r>
          </a:p>
          <a:p>
            <a:pPr>
              <a:spcAft>
                <a:spcPts val="1200"/>
              </a:spcAft>
            </a:pPr>
            <a:r>
              <a:rPr lang="en-US" sz="1600" dirty="0"/>
              <a:t>(d) Build a secure, automated capability to facilitate assessments of spectrum use and expedite coordination of shared access among Federal and non-Federal spectrum stakeholders; and </a:t>
            </a:r>
          </a:p>
          <a:p>
            <a:pPr>
              <a:spcAft>
                <a:spcPts val="1200"/>
              </a:spcAft>
            </a:pPr>
            <a:r>
              <a:rPr lang="en-US" sz="1600" dirty="0"/>
              <a:t>(e) Improve the global competitiveness of United States terrestrial and space-related industries and augment the mission capabilities of Federal entities through spectrum policies, domestic regulations, and leadership in international forums.3</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2146972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-3 of 3</a:t>
            </a:r>
          </a:p>
        </p:txBody>
      </p:sp>
      <p:sp>
        <p:nvSpPr>
          <p:cNvPr id="3" name="Content Placeholder 2"/>
          <p:cNvSpPr>
            <a:spLocks noGrp="1"/>
          </p:cNvSpPr>
          <p:nvPr>
            <p:ph idx="1"/>
          </p:nvPr>
        </p:nvSpPr>
        <p:spPr>
          <a:xfrm>
            <a:off x="685800" y="1066800"/>
            <a:ext cx="8305800" cy="5293520"/>
          </a:xfrm>
        </p:spPr>
        <p:txBody>
          <a:bodyPr/>
          <a:lstStyle/>
          <a:p>
            <a:r>
              <a:rPr lang="en-US" sz="1600" dirty="0"/>
              <a:t>NTIA invites comment on the full range of issues raised in this RFC. NTIA also seeks comment on the following specific questions:</a:t>
            </a:r>
          </a:p>
          <a:p>
            <a:r>
              <a:rPr lang="en-US" sz="1600" dirty="0"/>
              <a:t>1. In what ways could the predictability of spectrum access for all users be improved?</a:t>
            </a:r>
          </a:p>
          <a:p>
            <a:r>
              <a:rPr lang="en-US" sz="1600" dirty="0"/>
              <a:t>2. To what extent would the introduction of automation facilitate assessments of spectrum use and expedite the coordination of shared access, especially among Federal and non-Federal spectrum stakeholders?</a:t>
            </a:r>
          </a:p>
          <a:p>
            <a:r>
              <a:rPr lang="en-US" sz="1600" dirty="0"/>
              <a:t>3. What is the practical extent of applying standards, incentives, and enforcement mechanisms to promote efficient and effective spectrum use? </a:t>
            </a:r>
          </a:p>
          <a:p>
            <a:r>
              <a:rPr lang="en-US" sz="1600" dirty="0"/>
              <a:t>4. How might investment in RDT&amp;E improve spectrum-utilization methods, and spectrum-sharing tools and techniques?</a:t>
            </a:r>
          </a:p>
          <a:p>
            <a:r>
              <a:rPr lang="en-US" sz="1600" dirty="0"/>
              <a:t>5. What are the risks, if any, to the global competitiveness of U.S. industries associated with spectrum management and policy actions?</a:t>
            </a:r>
          </a:p>
          <a:p>
            <a:r>
              <a:rPr lang="en-US" sz="1600" dirty="0"/>
              <a:t>6. How could a spectrum management paradigm be structured such that it satisfies the needs of commercial interests while preserving the spectrum access necessary to satisfy the mission requirements and operations of Federal entities?</a:t>
            </a:r>
          </a:p>
          <a:p>
            <a:r>
              <a:rPr lang="en-US" sz="1600" dirty="0"/>
              <a:t>7. What are the likely future needs of spectrum users, both terrestrially and for space-based applications, within the next 15 years? In particular, are present allocations of spectrum sufficient to provide next generation services like Fifth Generation (5G) cellular services and emerging space-based applications?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1759980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4</a:t>
            </a:r>
            <a:endParaRPr lang="en-US" sz="2400" dirty="0"/>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10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4</a:t>
            </a:r>
            <a:endParaRPr lang="en-US" sz="2400" dirty="0"/>
          </a:p>
        </p:txBody>
      </p:sp>
      <p:sp>
        <p:nvSpPr>
          <p:cNvPr id="3" name="Content Placeholder 2"/>
          <p:cNvSpPr>
            <a:spLocks noGrp="1"/>
          </p:cNvSpPr>
          <p:nvPr>
            <p:ph idx="1"/>
          </p:nvPr>
        </p:nvSpPr>
        <p:spPr>
          <a:xfrm>
            <a:off x="688952" y="1166549"/>
            <a:ext cx="8150031"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2000" dirty="0"/>
              <a:t>DATES</a:t>
            </a:r>
            <a:r>
              <a:rPr lang="en-US" sz="2000" b="0" dirty="0"/>
              <a:t>: You should submit your comments within 30 days after the date of publication in the Federal Register </a:t>
            </a:r>
          </a:p>
          <a:p>
            <a:pPr marL="365760" indent="-365760">
              <a:spcBef>
                <a:spcPts val="0"/>
              </a:spcBef>
              <a:buFont typeface="Arial" panose="020B0604020202020204" pitchFamily="34" charset="0"/>
              <a:buChar char="•"/>
            </a:pPr>
            <a:endParaRPr lang="en-US" sz="2000" b="0" dirty="0">
              <a:hlinkClick r:id="rId2"/>
            </a:endParaRPr>
          </a:p>
          <a:p>
            <a:pPr marL="365760" indent="-365760">
              <a:spcBef>
                <a:spcPts val="0"/>
              </a:spcBef>
              <a:buFont typeface="Arial" panose="020B0604020202020204" pitchFamily="34" charset="0"/>
              <a:buChar char="•"/>
            </a:pPr>
            <a:r>
              <a:rPr lang="en-US" sz="2000" dirty="0"/>
              <a:t>Was published in the Federal Register on 26 Dec, add 30 days:</a:t>
            </a:r>
          </a:p>
          <a:p>
            <a:pPr marL="365760" indent="-365760">
              <a:spcBef>
                <a:spcPts val="0"/>
              </a:spcBef>
              <a:buFont typeface="Arial" panose="020B0604020202020204" pitchFamily="34" charset="0"/>
              <a:buChar char="•"/>
            </a:pPr>
            <a:r>
              <a:rPr lang="en-US" sz="2000" dirty="0"/>
              <a:t>Comments due 25 Jan 19. </a:t>
            </a:r>
          </a:p>
          <a:p>
            <a:pPr lvl="1">
              <a:spcBef>
                <a:spcPts val="0"/>
              </a:spcBef>
              <a:buFont typeface="Arial" panose="020B0604020202020204" pitchFamily="34" charset="0"/>
              <a:buChar char="•"/>
            </a:pPr>
            <a:r>
              <a:rPr lang="en-US" sz="1600" b="0" dirty="0">
                <a:hlinkClick r:id="rId2"/>
              </a:rPr>
              <a:t>https://www.federalregister.gov/documents/2018/12/26/2018-27785/notice-of-request-for-comments-v2x-communications?utm_campaign=subscription%20mailing%20list&amp;utm_source=federalregister.gov&amp;utm_medium=email</a:t>
            </a:r>
            <a:r>
              <a:rPr lang="en-US" sz="1600" b="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There are 9 basic questions.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Do we want to comment and if so which questions? </a:t>
            </a:r>
          </a:p>
          <a:p>
            <a:pPr lvl="1">
              <a:spcBef>
                <a:spcPts val="0"/>
              </a:spcBef>
              <a:buFont typeface="Arial" panose="020B0604020202020204" pitchFamily="34" charset="0"/>
              <a:buChar char="•"/>
            </a:pPr>
            <a:r>
              <a:rPr lang="en-US" altLang="en-US" sz="1600" dirty="0">
                <a:solidFill>
                  <a:schemeClr val="tx1"/>
                </a:solidFill>
              </a:rPr>
              <a:t>Need to approve buy our Thursday AM1 session in St. Louis to meet deadline. </a:t>
            </a:r>
          </a:p>
          <a:p>
            <a:pPr lvl="1">
              <a:spcBef>
                <a:spcPts val="0"/>
              </a:spcBef>
              <a:buFont typeface="Arial" panose="020B0604020202020204" pitchFamily="34" charset="0"/>
              <a:buChar char="•"/>
            </a:pPr>
            <a:r>
              <a:rPr lang="en-US" altLang="en-US" sz="1600" dirty="0">
                <a:solidFill>
                  <a:schemeClr val="tx1"/>
                </a:solidFill>
              </a:rPr>
              <a:t> </a:t>
            </a:r>
          </a:p>
          <a:p>
            <a:pPr lvl="1">
              <a:spcBef>
                <a:spcPts val="0"/>
              </a:spcBef>
              <a:buFont typeface="Arial" panose="020B0604020202020204" pitchFamily="34" charset="0"/>
              <a:buChar char="•"/>
            </a:pPr>
            <a:r>
              <a:rPr lang="en-US" altLang="en-US" sz="1600" dirty="0">
                <a:solidFill>
                  <a:schemeClr val="tx1"/>
                </a:solidFill>
              </a:rPr>
              <a:t> </a:t>
            </a:r>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10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-3 of 4</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a:pPr>
            <a:r>
              <a:rPr lang="en-US" sz="1800" dirty="0"/>
              <a:t>Please provide information on what existing or future technologies could be used for V2X communications,. …</a:t>
            </a:r>
          </a:p>
          <a:p>
            <a:pPr marL="457200" lvl="0" indent="-457200">
              <a:spcAft>
                <a:spcPts val="1200"/>
              </a:spcAft>
              <a:buFont typeface="+mj-lt"/>
              <a:buAutoNum type="arabicPeriod"/>
            </a:pPr>
            <a:r>
              <a:rPr lang="en-US" sz="1800" dirty="0"/>
              <a:t>… at present only DSRC is permitted to be used in the 5.9 GHz spectrum band for transportation applications. If that allocation were to be changed to allow any communication technology for transportation applications, could DSRC and other technologies operate in the same spectrum band or even the same channel without interference?</a:t>
            </a:r>
          </a:p>
          <a:p>
            <a:pPr marL="457200" lvl="0" indent="-457200">
              <a:spcAft>
                <a:spcPts val="1200"/>
              </a:spcAft>
              <a:buFont typeface="+mj-lt"/>
              <a:buAutoNum type="arabicPeriod"/>
            </a:pPr>
            <a:r>
              <a:rPr lang="en-US" sz="1800" dirty="0"/>
              <a:t>To what extent is it technically feasible for multiple V2X communications technologies and protocols to be interoperable with one another? </a:t>
            </a:r>
          </a:p>
          <a:p>
            <a:pPr marL="457200" lvl="0" indent="-457200">
              <a:spcAft>
                <a:spcPts val="1200"/>
              </a:spcAft>
              <a:buFont typeface="+mj-lt"/>
              <a:buAutoNum type="arabicPeriod"/>
            </a:pPr>
            <a:r>
              <a:rPr lang="en-US" sz="1800" dirty="0"/>
              <a:t>To what extent is it technically feasible for different generations of the same V2X communications technologies and protocols to be interoperable with one another? </a:t>
            </a:r>
          </a:p>
          <a:p>
            <a:pPr marL="457200" lvl="0" indent="-457200">
              <a:spcAft>
                <a:spcPts val="1200"/>
              </a:spcAft>
              <a:buFont typeface="+mj-lt"/>
              <a:buAutoNum type="arabicPeriod"/>
            </a:pPr>
            <a:r>
              <a:rPr lang="en-US" sz="1800" dirty="0"/>
              <a:t>Even if they are interoperable across different technologies and generations of the same technology, would there be advantages if a single communications protocol were to be used for V2V safety communications?</a:t>
            </a:r>
          </a:p>
          <a:p>
            <a:pPr marL="0" indent="0">
              <a:spcBef>
                <a:spcPts val="0"/>
              </a:spcBef>
              <a:spcAft>
                <a:spcPts val="1200"/>
              </a:spcAft>
            </a:pPr>
            <a:endParaRPr lang="en-US" altLang="en-US" sz="12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10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0519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-4 of 4</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startAt="6"/>
            </a:pPr>
            <a:r>
              <a:rPr lang="en-US" sz="1800" dirty="0"/>
              <a:t>How would the development of alternative communication technologies affect other V2I and V2P communications, such as those supporting mobility or environmental applications?</a:t>
            </a:r>
          </a:p>
          <a:p>
            <a:pPr marL="457200" lvl="0" indent="-457200">
              <a:spcAft>
                <a:spcPts val="1200"/>
              </a:spcAft>
              <a:buFont typeface="+mj-lt"/>
              <a:buAutoNum type="arabicPeriod" startAt="6"/>
            </a:pPr>
            <a:r>
              <a:rPr lang="en-US" sz="1800" dirty="0"/>
              <a:t>Do different communication technologies present different issues concerning physical security, message security, or other issues such as cybersecurity or privacy? </a:t>
            </a:r>
          </a:p>
          <a:p>
            <a:pPr marL="457200" lvl="0" indent="-457200">
              <a:spcAft>
                <a:spcPts val="1200"/>
              </a:spcAft>
              <a:buFont typeface="+mj-lt"/>
              <a:buAutoNum type="arabicPeriod" startAt="6"/>
            </a:pPr>
            <a:r>
              <a:rPr lang="en-US" sz="1800" dirty="0"/>
              <a:t>How could communications technologies (DSRC, C-V2X, 5G or some other technology) be leveraged to support current and emerging automated vehicle applications?</a:t>
            </a:r>
          </a:p>
          <a:p>
            <a:pPr marL="457200" lvl="0" indent="-457200">
              <a:spcAft>
                <a:spcPts val="1200"/>
              </a:spcAft>
              <a:buFont typeface="+mj-lt"/>
              <a:buAutoNum type="arabicPeriod" startAt="6"/>
            </a:pPr>
            <a:r>
              <a:rPr lang="en-US" sz="1800" dirty="0"/>
              <a:t>How could deployments, both existing and planned, assess communications needs and determine which technologies are most appropriate and whether and how interoperability could be achieved?</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endParaRPr lang="en-US" altLang="en-US" sz="1800" dirty="0">
              <a:solidFill>
                <a:schemeClr val="tx1"/>
              </a:solidFill>
            </a:endParaRPr>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10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72017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400" dirty="0"/>
              <a:t>ACMA - Proposed updates to class licensing arrangements supporting 5G and other technology innovations </a:t>
            </a:r>
            <a:r>
              <a:rPr lang="en-AU" sz="1400" dirty="0"/>
              <a:t>-1 of 2</a:t>
            </a:r>
            <a:r>
              <a:rPr lang="en-AU" sz="24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(18 December 2018, closes 22 February 2019).</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10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10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96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600" u="sng" dirty="0"/>
              <a:t>Additional from what was sent to 802.18 list server: </a:t>
            </a:r>
          </a:p>
          <a:p>
            <a:r>
              <a:rPr lang="en-US" sz="1600" dirty="0"/>
              <a:t>[2] adding new arrangements for "All transmitters" in the 57-64 GHz band.</a:t>
            </a:r>
          </a:p>
          <a:p>
            <a:r>
              <a:rPr lang="en-US" sz="1600" dirty="0"/>
              <a:t>[3] revising arrangements for underground transmitters in certain bands supporting fixed and mobile services between 70-520 </a:t>
            </a:r>
            <a:r>
              <a:rPr lang="en-US" sz="1600" dirty="0" err="1"/>
              <a:t>MHz.</a:t>
            </a:r>
            <a:endParaRPr lang="en-US" sz="1600" dirty="0"/>
          </a:p>
          <a:p>
            <a:r>
              <a:rPr lang="en-US" sz="1600" dirty="0"/>
              <a:t>[4] adding support for higher power radiodetermination transmitters i.e. radars operating in the 76-77 GHz frequency band [5] adding support for ground and wall penetration radar as adjunct to current apparatus </a:t>
            </a:r>
            <a:r>
              <a:rPr lang="en-US" sz="1600" dirty="0" err="1"/>
              <a:t>licence</a:t>
            </a:r>
            <a:r>
              <a:rPr lang="en-US" sz="1600" dirty="0"/>
              <a:t>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600" u="sng" dirty="0"/>
              <a:t>And further inputs from members:</a:t>
            </a:r>
          </a:p>
          <a:p>
            <a:pPr lvl="1">
              <a:buFont typeface="Arial" panose="020B0604020202020204" pitchFamily="34" charset="0"/>
              <a:buChar char="•"/>
            </a:pPr>
            <a:r>
              <a:rPr lang="en-US" sz="1600" b="1" dirty="0"/>
              <a:t>Proposed UWB rules look to be positive.</a:t>
            </a:r>
          </a:p>
          <a:p>
            <a:pPr lvl="1">
              <a:buFont typeface="Arial" panose="020B0604020202020204" pitchFamily="34" charset="0"/>
              <a:buChar char="•"/>
            </a:pPr>
            <a:r>
              <a:rPr lang="en-US" sz="1600" b="1" dirty="0"/>
              <a:t>Supporting the </a:t>
            </a:r>
            <a:r>
              <a:rPr lang="en-US" sz="1600" b="1" dirty="0" err="1"/>
              <a:t>mmWave</a:t>
            </a:r>
            <a:r>
              <a:rPr lang="en-US" sz="1600" b="1" dirty="0"/>
              <a:t> band expansion, considering both 802.11 and </a:t>
            </a:r>
            <a:br>
              <a:rPr lang="en-US" sz="1600" b="1" dirty="0"/>
            </a:br>
            <a:r>
              <a:rPr lang="en-US" sz="1600" b="1" dirty="0"/>
              <a:t>802.15.3 systems are being implemented and deployed which the expanded </a:t>
            </a:r>
            <a:br>
              <a:rPr lang="en-US" sz="1600" b="1" dirty="0"/>
            </a:br>
            <a:r>
              <a:rPr lang="en-US" sz="1600" b="1" dirty="0"/>
              <a:t>60 GHz band.</a:t>
            </a:r>
          </a:p>
          <a:p>
            <a:pPr lvl="1">
              <a:buFont typeface="Arial" panose="020B0604020202020204" pitchFamily="34" charset="0"/>
              <a:buChar char="•"/>
            </a:pPr>
            <a:r>
              <a:rPr lang="en-US" sz="1600" b="1" dirty="0"/>
              <a:t>May also want to look at [2] above to see if there are any negative impacts on the 802.11 and 802.15.3 </a:t>
            </a:r>
            <a:r>
              <a:rPr lang="en-US" sz="1600" b="1" dirty="0" err="1"/>
              <a:t>mmWave</a:t>
            </a:r>
            <a:r>
              <a:rPr lang="en-US" sz="1600" b="1" dirty="0"/>
              <a:t> based systems.</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Some members are working on some comments. </a:t>
            </a:r>
            <a:endParaRPr lang="en-US" sz="1600" b="1" dirty="0"/>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10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sz="2000" b="0" dirty="0"/>
              <a:t>Further Consultation on the Release of the 410 </a:t>
            </a:r>
            <a:r>
              <a:rPr lang="en-US" sz="2000" dirty="0"/>
              <a:t>– </a:t>
            </a:r>
            <a:r>
              <a:rPr lang="en-US" sz="2000" b="0" dirty="0"/>
              <a:t>415.5 / 420 </a:t>
            </a:r>
            <a:r>
              <a:rPr lang="en-US" sz="2000" dirty="0"/>
              <a:t>– </a:t>
            </a:r>
            <a:r>
              <a:rPr lang="en-US" sz="2000" b="0" dirty="0"/>
              <a:t>425.5 MHz Sub-band (for Smart Grids)</a:t>
            </a:r>
            <a:endParaRPr lang="en-US" sz="2000" b="0" dirty="0">
              <a:solidFill>
                <a:schemeClr val="bg1">
                  <a:lumMod val="75000"/>
                </a:schemeClr>
              </a:solidFill>
            </a:endParaRPr>
          </a:p>
          <a:p>
            <a:pPr lvl="1">
              <a:buFont typeface="Arial" panose="020B0604020202020204" pitchFamily="34" charset="0"/>
              <a:buChar char="•"/>
            </a:pPr>
            <a:r>
              <a:rPr lang="en-US" dirty="0">
                <a:hlinkClick r:id="rId2"/>
              </a:rPr>
              <a:t>https://www.comreg.ie/publication-download/further-consultation-on-the-release-of-the-410-415-5-420-425-5-mhz-sub-band</a:t>
            </a:r>
            <a:r>
              <a:rPr lang="en-US" dirty="0"/>
              <a:t> </a:t>
            </a:r>
            <a:r>
              <a:rPr lang="en-US" altLang="en-US" sz="1400" dirty="0"/>
              <a:t> </a:t>
            </a:r>
          </a:p>
          <a:p>
            <a:pPr lvl="1">
              <a:buFont typeface="Arial" panose="020B0604020202020204" pitchFamily="34" charset="0"/>
              <a:buChar char="•"/>
            </a:pPr>
            <a:r>
              <a:rPr lang="en-US" altLang="en-US" sz="1800" b="0" dirty="0"/>
              <a:t>FYI, though it looks like an auction. </a:t>
            </a: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10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spcBef>
                <a:spcPts val="0"/>
              </a:spcBef>
              <a:buFont typeface="Arial" panose="020B0604020202020204" pitchFamily="34" charset="0"/>
              <a:buChar char="•"/>
            </a:pPr>
            <a:r>
              <a:rPr lang="en-US" sz="2000" dirty="0"/>
              <a:t>5GAA Waiver to Allow ITS C-V2X, should be voting on them this week. </a:t>
            </a:r>
            <a:endParaRPr lang="en-US" sz="1600" dirty="0">
              <a:solidFill>
                <a:schemeClr val="tx1"/>
              </a:solidFill>
            </a:endParaRPr>
          </a:p>
          <a:p>
            <a:pPr lvl="4">
              <a:buFont typeface="Arial" panose="020B0604020202020204" pitchFamily="34" charset="0"/>
              <a:buChar char="•"/>
            </a:pPr>
            <a:endParaRPr lang="en-US" sz="1200" dirty="0"/>
          </a:p>
          <a:p>
            <a:pPr>
              <a:buFont typeface="Arial" panose="020B0604020202020204" pitchFamily="34" charset="0"/>
              <a:buChar char="•"/>
            </a:pPr>
            <a:r>
              <a:rPr lang="en-US" sz="2000" dirty="0"/>
              <a:t>Send in comment text for NTIA’s RFC on spectrum strategy.</a:t>
            </a:r>
          </a:p>
          <a:p>
            <a:pPr>
              <a:buFont typeface="Arial" panose="020B0604020202020204" pitchFamily="34" charset="0"/>
              <a:buChar char="•"/>
            </a:pPr>
            <a:r>
              <a:rPr lang="en-US" sz="2000" dirty="0"/>
              <a:t>Send in comment text on DOT’s Request For Comments on V2X. </a:t>
            </a:r>
          </a:p>
          <a:p>
            <a:pPr>
              <a:buFont typeface="Arial" panose="020B0604020202020204" pitchFamily="34" charset="0"/>
              <a:buChar char="•"/>
            </a:pPr>
            <a:r>
              <a:rPr lang="en-US" sz="2000" dirty="0"/>
              <a:t>Be thinking about ACMA consultation that had 60GHz.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10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tx1"/>
                </a:solidFill>
              </a:rPr>
              <a:t>Next week is Wireless Interim in St. Louis.  </a:t>
            </a:r>
          </a:p>
          <a:p>
            <a:pPr lvl="1">
              <a:buFont typeface="Arial" panose="020B0604020202020204" pitchFamily="34" charset="0"/>
              <a:buChar char="•"/>
            </a:pPr>
            <a:r>
              <a:rPr lang="en-US" sz="1800" dirty="0">
                <a:solidFill>
                  <a:schemeClr val="tx1"/>
                </a:solidFill>
              </a:rPr>
              <a:t>Anything to discuss outside items in this agenda?   </a:t>
            </a:r>
          </a:p>
          <a:p>
            <a:pPr marL="0" indent="0"/>
            <a:r>
              <a:rPr lang="en-US" sz="2000" dirty="0"/>
              <a:t>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10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31 Jan 2019 – </a:t>
            </a:r>
            <a:r>
              <a:rPr lang="en-US" sz="2000" i="1" u="sng" dirty="0"/>
              <a:t>15:00 – &lt;15:55</a:t>
            </a:r>
            <a:r>
              <a:rPr lang="en-US" sz="2000" dirty="0"/>
              <a:t> ET </a:t>
            </a:r>
          </a:p>
          <a:p>
            <a:pPr lvl="1">
              <a:buFont typeface="Arial" panose="020B0604020202020204" pitchFamily="34" charset="0"/>
              <a:buChar char="•"/>
            </a:pPr>
            <a:r>
              <a:rPr lang="en-US" sz="1800" dirty="0"/>
              <a:t>No call on 24 Jan 2019.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(note:  new call in for 2019)</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10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 reference</a:t>
            </a:r>
            <a:endParaRPr lang="en-US" sz="2400" dirty="0"/>
          </a:p>
        </p:txBody>
      </p:sp>
      <p:sp>
        <p:nvSpPr>
          <p:cNvPr id="3" name="Content Placeholder 2"/>
          <p:cNvSpPr>
            <a:spLocks noGrp="1"/>
          </p:cNvSpPr>
          <p:nvPr>
            <p:ph idx="1"/>
          </p:nvPr>
        </p:nvSpPr>
        <p:spPr>
          <a:xfrm>
            <a:off x="685800" y="841375"/>
            <a:ext cx="8305800" cy="5293520"/>
          </a:xfrm>
        </p:spPr>
        <p:txBody>
          <a:bodyPr/>
          <a:lstStyle/>
          <a:p>
            <a:pPr marL="1828800" lvl="4" indent="0"/>
            <a:r>
              <a:rPr lang="en-US" sz="900" dirty="0">
                <a:solidFill>
                  <a:schemeClr val="tx1"/>
                </a:solidFill>
              </a:rPr>
              <a:t>2</a:t>
            </a: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a:t>
            </a:r>
            <a:r>
              <a:rPr lang="en-US" sz="1400" dirty="0" err="1"/>
              <a:t>Lepp</a:t>
            </a:r>
            <a:r>
              <a:rPr lang="en-US" sz="1400" dirty="0"/>
              <a:t>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Why can’t the experimental license accomplish their need? </a:t>
            </a:r>
          </a:p>
          <a:p>
            <a:pPr lvl="1">
              <a:buFont typeface="Arial" panose="020B0604020202020204" pitchFamily="34" charset="0"/>
              <a:buChar char="•"/>
            </a:pPr>
            <a:r>
              <a:rPr lang="en-US" sz="1800" dirty="0"/>
              <a:t>No input from anyone to comment on this, so will hold for now. </a:t>
            </a:r>
          </a:p>
          <a:p>
            <a:pPr lvl="1">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10 January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10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10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_________</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5GAA Waiver to Allow ITS C-V2X</a:t>
            </a:r>
            <a:endParaRPr lang="en-US" altLang="en-US" sz="1400" dirty="0">
              <a:solidFill>
                <a:schemeClr val="tx1"/>
              </a:solidFill>
            </a:endParaRPr>
          </a:p>
          <a:p>
            <a:pPr lvl="1">
              <a:buFont typeface="Arial" panose="020B0604020202020204" pitchFamily="34" charset="0"/>
              <a:buChar char="•"/>
            </a:pPr>
            <a:r>
              <a:rPr lang="en-US" sz="1400" dirty="0"/>
              <a:t>NTIA National Spectrum Strategy </a:t>
            </a:r>
          </a:p>
          <a:p>
            <a:pPr lvl="1">
              <a:buFont typeface="Arial" panose="020B0604020202020204" pitchFamily="34" charset="0"/>
              <a:buChar char="•"/>
            </a:pPr>
            <a:r>
              <a:rPr lang="en-US" sz="1400" dirty="0"/>
              <a:t>U.S. DoT RFC on V2X Communications</a:t>
            </a:r>
          </a:p>
          <a:p>
            <a:pPr lvl="1">
              <a:buFont typeface="Arial" panose="020B0604020202020204" pitchFamily="34" charset="0"/>
              <a:buChar char="•"/>
            </a:pPr>
            <a:r>
              <a:rPr lang="en-US" altLang="en-US" sz="1400" dirty="0"/>
              <a:t>ACMA consultation 5G &amp;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5GAA comments EC ballot </a:t>
            </a:r>
          </a:p>
          <a:p>
            <a:pPr lvl="1">
              <a:buFont typeface="Arial" panose="020B0604020202020204" pitchFamily="34" charset="0"/>
              <a:buChar char="•"/>
            </a:pPr>
            <a:r>
              <a:rPr lang="en-US" altLang="en-US" sz="1400" dirty="0">
                <a:solidFill>
                  <a:schemeClr val="tx1"/>
                </a:solidFill>
              </a:rPr>
              <a:t>NTIA comments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5GAA Waiver to Allow ITS C-V2X</a:t>
            </a:r>
          </a:p>
          <a:p>
            <a:pPr lvl="1">
              <a:spcBef>
                <a:spcPts val="0"/>
              </a:spcBef>
              <a:buFont typeface="Arial" panose="020B0604020202020204" pitchFamily="34" charset="0"/>
              <a:buChar char="•"/>
            </a:pPr>
            <a:r>
              <a:rPr lang="en-US" altLang="en-US" sz="1400" kern="0" dirty="0"/>
              <a:t>Revised Comments 18 Jan; Replies 05 Feb</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NTIA soliciting comments on National Spectrum Strategy</a:t>
            </a:r>
          </a:p>
          <a:p>
            <a:pPr lvl="1">
              <a:spcBef>
                <a:spcPts val="0"/>
              </a:spcBef>
              <a:buFont typeface="Arial" panose="020B0604020202020204" pitchFamily="34" charset="0"/>
              <a:buChar char="•"/>
            </a:pPr>
            <a:r>
              <a:rPr lang="en-US" altLang="en-US" sz="1400" dirty="0"/>
              <a:t>Comments due 22 Jan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 Comments due 25 Jan</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After 01 Jan,  we are in need of a secretary, is there anyone than can help? ________</a:t>
            </a:r>
          </a:p>
          <a:p>
            <a:pPr>
              <a:buFont typeface="Arial" panose="020B0604020202020204" pitchFamily="34" charset="0"/>
              <a:buChar char="•"/>
            </a:pPr>
            <a:r>
              <a:rPr lang="en-US" altLang="en-US" sz="1600" dirty="0">
                <a:solidFill>
                  <a:srgbClr val="7030A0"/>
                </a:solidFill>
              </a:rPr>
              <a:t>And/or at least can anyone help out in St. Louis to be a recording secretary? ________</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r>
              <a:rPr lang="en-US" altLang="en-US" sz="1600" dirty="0">
                <a:solidFill>
                  <a:schemeClr val="bg1">
                    <a:lumMod val="85000"/>
                  </a:schemeClr>
                </a:solidFill>
              </a:rPr>
              <a:t>Peter Ecclesine</a:t>
            </a:r>
          </a:p>
          <a:p>
            <a:r>
              <a:rPr lang="en-US" altLang="en-US" sz="1600" b="1" dirty="0">
                <a:solidFill>
                  <a:schemeClr val="tx1"/>
                </a:solidFill>
              </a:rPr>
              <a:t>		Seconded by:	</a:t>
            </a:r>
            <a:r>
              <a:rPr lang="en-US" altLang="en-US" sz="1600" b="1" dirty="0">
                <a:solidFill>
                  <a:schemeClr val="bg1">
                    <a:lumMod val="85000"/>
                  </a:schemeClr>
                </a:solidFill>
              </a:rPr>
              <a:t>Jay Holcomb</a:t>
            </a:r>
            <a:endParaRPr lang="en-US" altLang="en-US" sz="1600" dirty="0">
              <a:solidFill>
                <a:schemeClr val="bg1">
                  <a:lumMod val="85000"/>
                </a:schemeClr>
              </a:solidFill>
            </a:endParaRPr>
          </a:p>
          <a:p>
            <a:pPr lvl="1"/>
            <a:r>
              <a:rPr lang="en-US" altLang="en-US" sz="1600" b="1" dirty="0"/>
              <a:t>Discussion?  </a:t>
            </a:r>
          </a:p>
          <a:p>
            <a:pPr lvl="1"/>
            <a:r>
              <a:rPr lang="en-US" altLang="en-US" sz="1600" b="1" dirty="0">
                <a:solidFill>
                  <a:schemeClr val="tx1"/>
                </a:solidFill>
              </a:rPr>
              <a:t>Vote:  </a:t>
            </a:r>
            <a:r>
              <a:rPr lang="en-US" altLang="en-US" sz="1600" b="1" dirty="0">
                <a:solidFill>
                  <a:schemeClr val="bg1">
                    <a:lumMod val="85000"/>
                  </a:schemeClr>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a:t>
            </a:r>
            <a:r>
              <a:rPr lang="en-US" altLang="en-US" sz="1600" dirty="0">
                <a:highlight>
                  <a:srgbClr val="FFFF00"/>
                </a:highlight>
              </a:rPr>
              <a:t>20</a:t>
            </a:r>
            <a:r>
              <a:rPr lang="en-US" altLang="en-US" sz="1600" dirty="0"/>
              <a:t> December 2018 in document: </a:t>
            </a:r>
            <a:r>
              <a:rPr lang="en-US" altLang="en-US" sz="1600" dirty="0">
                <a:hlinkClick r:id="rId2"/>
              </a:rPr>
              <a:t>https://mentor.ieee.org/802.18/dcn/18/18-18-0167-00-0000-minutes-20dec18-rr-tag-teleconference.doc</a:t>
            </a:r>
            <a:r>
              <a:rPr lang="en-US" altLang="en-US" sz="1600" dirty="0"/>
              <a:t>       </a:t>
            </a:r>
            <a:r>
              <a:rPr lang="en-US" altLang="en-US" sz="1600" b="1" dirty="0"/>
              <a:t>Posted</a:t>
            </a:r>
            <a:r>
              <a:rPr lang="en-US" altLang="en-US" sz="1600" dirty="0"/>
              <a:t>:   </a:t>
            </a:r>
            <a:r>
              <a:rPr lang="en-US" sz="1600" b="0" dirty="0"/>
              <a:t>26-Dec-2018 23:38:04 ET</a:t>
            </a:r>
            <a:r>
              <a:rPr lang="en-US" altLang="en-US" sz="1600" dirty="0"/>
              <a:t> </a:t>
            </a:r>
            <a:endParaRPr lang="en-US" sz="1600" dirty="0"/>
          </a:p>
          <a:p>
            <a:r>
              <a:rPr lang="en-US" altLang="en-US" sz="1600" b="0" dirty="0"/>
              <a:t>	</a:t>
            </a:r>
            <a:r>
              <a:rPr lang="en-US" altLang="en-US" sz="1600" dirty="0">
                <a:solidFill>
                  <a:schemeClr val="tx1"/>
                </a:solidFill>
              </a:rPr>
              <a:t>Moved by:  								</a:t>
            </a:r>
            <a:r>
              <a:rPr lang="en-US" altLang="en-US" sz="1600" dirty="0" err="1">
                <a:solidFill>
                  <a:schemeClr val="bg1">
                    <a:lumMod val="95000"/>
                  </a:schemeClr>
                </a:solidFill>
              </a:rPr>
              <a:t>TimH</a:t>
            </a:r>
            <a:r>
              <a:rPr lang="en-US" altLang="en-US" sz="1600" dirty="0">
                <a:solidFill>
                  <a:schemeClr val="bg1">
                    <a:lumMod val="95000"/>
                  </a:schemeClr>
                </a:solidFill>
              </a:rPr>
              <a:t>, </a:t>
            </a:r>
            <a:r>
              <a:rPr lang="en-US" altLang="en-US" sz="1600" dirty="0" err="1">
                <a:solidFill>
                  <a:schemeClr val="bg1">
                    <a:lumMod val="95000"/>
                  </a:schemeClr>
                </a:solidFill>
              </a:rPr>
              <a:t>TimJ</a:t>
            </a:r>
            <a:r>
              <a:rPr lang="en-US" altLang="en-US" sz="1600" dirty="0">
                <a:solidFill>
                  <a:schemeClr val="bg1">
                    <a:lumMod val="95000"/>
                  </a:schemeClr>
                </a:solidFill>
              </a:rPr>
              <a:t>, Carl, jay, Allan</a:t>
            </a:r>
          </a:p>
          <a:p>
            <a:r>
              <a:rPr lang="en-US" altLang="en-US" sz="1600" dirty="0">
                <a:solidFill>
                  <a:schemeClr val="tx1"/>
                </a:solidFill>
              </a:rPr>
              <a:t>	Seconded by:	</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75000"/>
                  </a:schemeClr>
                </a:solidFill>
              </a:rPr>
              <a:t>Unanimous consent</a:t>
            </a:r>
            <a:endParaRPr lang="en-US" altLang="en-US" dirty="0">
              <a:solidFill>
                <a:srgbClr val="C00000"/>
              </a:solidFill>
            </a:endParaRPr>
          </a:p>
          <a:p>
            <a:pPr>
              <a:buFont typeface="Arial" panose="020B0604020202020204" pitchFamily="34" charset="0"/>
              <a:buChar char="•"/>
            </a:pPr>
            <a:r>
              <a:rPr lang="en-US" altLang="en-US" sz="1000" dirty="0">
                <a:solidFill>
                  <a:schemeClr val="bg1"/>
                </a:solidFill>
              </a:rPr>
              <a:t>Does anyone have an interest in being the 802.18 Vice-Chair? </a:t>
            </a:r>
          </a:p>
          <a:p>
            <a:pPr lvl="1">
              <a:buFont typeface="Arial" panose="020B0604020202020204" pitchFamily="34" charset="0"/>
              <a:buChar char="•"/>
            </a:pPr>
            <a:r>
              <a:rPr lang="en-US" altLang="en-US" sz="10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10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03 January 2019 in document: </a:t>
            </a:r>
            <a:r>
              <a:rPr lang="en-US" altLang="en-US" sz="1600" dirty="0">
                <a:hlinkClick r:id="rId2"/>
              </a:rPr>
              <a:t>https://mentor.ieee.org/802.18/dcn/18/18-19-0002-00-0000-minutes-03jan19-rr-tag-teleconference.docx</a:t>
            </a:r>
            <a:r>
              <a:rPr lang="en-US" altLang="en-US" sz="1600" dirty="0"/>
              <a:t>      </a:t>
            </a:r>
            <a:r>
              <a:rPr lang="en-US" altLang="en-US" sz="1600" b="1" dirty="0"/>
              <a:t>Posted</a:t>
            </a:r>
            <a:r>
              <a:rPr lang="en-US" altLang="en-US" sz="1600" dirty="0"/>
              <a:t>: </a:t>
            </a:r>
            <a:r>
              <a:rPr lang="en-US" sz="1600" b="0" dirty="0"/>
              <a:t>04-Jan-2019 11:24:44 ET</a:t>
            </a:r>
            <a:endParaRPr lang="en-US" sz="1600" dirty="0"/>
          </a:p>
          <a:p>
            <a:r>
              <a:rPr lang="en-US" altLang="en-US" sz="1600" b="0" dirty="0"/>
              <a:t>	</a:t>
            </a:r>
            <a:r>
              <a:rPr lang="en-US" altLang="en-US" sz="1600" dirty="0">
                <a:solidFill>
                  <a:schemeClr val="tx1"/>
                </a:solidFill>
              </a:rPr>
              <a:t>Moved by:  	</a:t>
            </a:r>
          </a:p>
          <a:p>
            <a:r>
              <a:rPr lang="en-US" altLang="en-US" sz="1600" dirty="0">
                <a:solidFill>
                  <a:schemeClr val="tx1"/>
                </a:solidFill>
              </a:rPr>
              <a:t>	Seconded by:	</a:t>
            </a:r>
            <a:r>
              <a:rPr lang="en-US" altLang="en-US" sz="1600" dirty="0">
                <a:solidFill>
                  <a:schemeClr val="bg1">
                    <a:lumMod val="85000"/>
                  </a:schemeClr>
                </a:solidFill>
              </a:rPr>
              <a:t>Mike Lynch</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85000"/>
                  </a:schemeClr>
                </a:solidFill>
              </a:rPr>
              <a:t>Unanimous consent</a:t>
            </a:r>
            <a:endParaRPr lang="en-US" altLang="en-US" dirty="0">
              <a:solidFill>
                <a:schemeClr val="bg1">
                  <a:lumMod val="85000"/>
                </a:schemeClr>
              </a:solidFill>
            </a:endParaRPr>
          </a:p>
          <a:p>
            <a:pPr>
              <a:buFont typeface="Arial" panose="020B0604020202020204" pitchFamily="34" charset="0"/>
              <a:buChar char="•"/>
            </a:pPr>
            <a:r>
              <a:rPr lang="en-US" altLang="en-US" sz="1000" dirty="0">
                <a:solidFill>
                  <a:schemeClr val="bg1"/>
                </a:solidFill>
              </a:rPr>
              <a:t>Does anyone have an interest in being the 802.18 Vice-Chair? </a:t>
            </a:r>
          </a:p>
          <a:p>
            <a:pPr lvl="1">
              <a:buFont typeface="Arial" panose="020B0604020202020204" pitchFamily="34" charset="0"/>
              <a:buChar char="•"/>
            </a:pPr>
            <a:r>
              <a:rPr lang="en-US" altLang="en-US" sz="10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10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12479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#100 - 17-20 Dec. 2018,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  </a:t>
            </a: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 55 - 08-11 Apr 2019,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call # 47-bis – 01 Feb 2019 </a:t>
            </a: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f2f  #7 in ECO, Copenhagen, 24 - 25 April 2019</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Nothing reported this week.  </a:t>
            </a:r>
          </a:p>
          <a:p>
            <a:pPr lvl="1">
              <a:buFont typeface="Arial" panose="020B0604020202020204" pitchFamily="34" charset="0"/>
              <a:buChar char="•"/>
            </a:pPr>
            <a:r>
              <a:rPr lang="en-US" sz="1800" dirty="0">
                <a:solidFill>
                  <a:schemeClr val="tx1"/>
                </a:solidFill>
              </a:rPr>
              <a:t>From before:</a:t>
            </a:r>
          </a:p>
          <a:p>
            <a:pPr lvl="1">
              <a:buFont typeface="Arial" panose="020B0604020202020204" pitchFamily="34" charset="0"/>
              <a:buChar char="•"/>
            </a:pPr>
            <a:r>
              <a:rPr lang="en-US" sz="1800" dirty="0"/>
              <a:t>Did complete the draft report, </a:t>
            </a:r>
            <a:r>
              <a:rPr lang="en-GB" sz="1600" u="sng" dirty="0">
                <a:hlinkClick r:id="rId3"/>
              </a:rPr>
              <a:t>SE45(18)123A1</a:t>
            </a:r>
            <a:r>
              <a:rPr lang="en-US" dirty="0"/>
              <a:t>. </a:t>
            </a:r>
            <a:r>
              <a:rPr lang="en-US" sz="1400" dirty="0"/>
              <a:t>(it looks to be a larger doc…) </a:t>
            </a:r>
            <a:endParaRPr lang="en-US" sz="1800" dirty="0"/>
          </a:p>
          <a:p>
            <a:pPr lvl="2">
              <a:buFont typeface="Arial" panose="020B0604020202020204" pitchFamily="34" charset="0"/>
              <a:buChar char="•"/>
            </a:pPr>
            <a:r>
              <a:rPr lang="en-US" dirty="0"/>
              <a:t>Included all the inputs from all parties, FSS, Astronomy, UWB, etc.  </a:t>
            </a:r>
          </a:p>
          <a:p>
            <a:pPr lvl="1">
              <a:buFont typeface="Arial" panose="020B0604020202020204" pitchFamily="34" charset="0"/>
              <a:buChar char="•"/>
            </a:pPr>
            <a:r>
              <a:rPr lang="en-US" sz="1800" dirty="0"/>
              <a:t>Watch for minutes, actually draft is already out, </a:t>
            </a:r>
            <a:r>
              <a:rPr lang="en-US" sz="1600" dirty="0">
                <a:hlinkClick r:id="rId4"/>
              </a:rPr>
              <a:t>SE45(18)123</a:t>
            </a:r>
            <a:r>
              <a:rPr lang="en-US" sz="1600" dirty="0"/>
              <a:t>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altLang="en-US" sz="1600" b="0" dirty="0"/>
              <a:t> </a:t>
            </a:r>
            <a:r>
              <a:rPr lang="en-US" sz="1600" dirty="0"/>
              <a:t>web meeting #4.1  28 January 2019;  #5  -  26 Apr 19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Nothing reported this week.  </a:t>
            </a:r>
          </a:p>
          <a:p>
            <a:pPr lvl="1">
              <a:buFont typeface="Arial" panose="020B0604020202020204" pitchFamily="34" charset="0"/>
              <a:buChar char="•"/>
            </a:pPr>
            <a:r>
              <a:rPr lang="en-US" sz="1800" dirty="0"/>
              <a:t>Watch for minutes from last meeting.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31774</TotalTime>
  <Words>5427</Words>
  <Application>Microsoft Office PowerPoint</Application>
  <PresentationFormat>On-screen Show (4:3)</PresentationFormat>
  <Paragraphs>611</Paragraphs>
  <Slides>37</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5"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Administrative – Motions and more</vt:lpstr>
      <vt:lpstr>EU items to share </vt:lpstr>
      <vt:lpstr>EU items -2 </vt:lpstr>
      <vt:lpstr>5GAA Waiver to Allow ITS C-V2X -1 of 2</vt:lpstr>
      <vt:lpstr>Motion - 5GAA Waiver to Allow ITS C-V2X -2 of 2</vt:lpstr>
      <vt:lpstr>NTIA soliciting comments on National Spectrum Strategy -1 of 3</vt:lpstr>
      <vt:lpstr>NTIA soliciting comments on National Spectrum Strategy -2 of 3</vt:lpstr>
      <vt:lpstr>NTIA soliciting comments on National Spectrum Strategy -3 of 3</vt:lpstr>
      <vt:lpstr>U.S. DoT Releases RFC on V2X Communications -1 of 4</vt:lpstr>
      <vt:lpstr>U.S. DoT Releases RFC on V2X Communications -2 of 4</vt:lpstr>
      <vt:lpstr>U.S. DoT Releases RFC on V2X Communications -3 of 4</vt:lpstr>
      <vt:lpstr>U.S. DoT Releases RFC on V2X Communications -4 of 4</vt:lpstr>
      <vt:lpstr>ACMA - Proposed updates to class licensing arrangements supporting 5G and other technology innovations -1 of 2 </vt:lpstr>
      <vt:lpstr>ACMA - Proposed updates to class licensing arrangements supporting 5G and other technology innovations -2 of 2 </vt:lpstr>
      <vt:lpstr>General Discussion Items</vt:lpstr>
      <vt:lpstr>Actions Required</vt:lpstr>
      <vt:lpstr>Any Other Business</vt:lpstr>
      <vt:lpstr>Adjourn</vt:lpstr>
      <vt:lpstr>PowerPoint Presentation</vt:lpstr>
      <vt:lpstr>5GAA Waiver to Allow ITS C-V2X - reference</vt:lpstr>
      <vt:lpstr>5GAA Waiver to Allow ITS C-V2X  -1 of 2</vt:lpstr>
      <vt:lpstr>5GAA Waiver to Allow ITS C-V2X -2 of 3</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1120</cp:revision>
  <cp:lastPrinted>1601-01-01T00:00:00Z</cp:lastPrinted>
  <dcterms:created xsi:type="dcterms:W3CDTF">2016-03-03T14:54:45Z</dcterms:created>
  <dcterms:modified xsi:type="dcterms:W3CDTF">2019-01-10T03:43:58Z</dcterms:modified>
</cp:coreProperties>
</file>