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516" r:id="rId6"/>
    <p:sldId id="331" r:id="rId7"/>
    <p:sldId id="539" r:id="rId8"/>
    <p:sldId id="517" r:id="rId9"/>
    <p:sldId id="486" r:id="rId10"/>
    <p:sldId id="528" r:id="rId11"/>
    <p:sldId id="538" r:id="rId12"/>
    <p:sldId id="536" r:id="rId13"/>
    <p:sldId id="541" r:id="rId14"/>
    <p:sldId id="543" r:id="rId15"/>
    <p:sldId id="533" r:id="rId16"/>
    <p:sldId id="537" r:id="rId17"/>
    <p:sldId id="540" r:id="rId18"/>
    <p:sldId id="542" r:id="rId19"/>
    <p:sldId id="530" r:id="rId20"/>
    <p:sldId id="532" r:id="rId21"/>
    <p:sldId id="535" r:id="rId22"/>
    <p:sldId id="524" r:id="rId23"/>
    <p:sldId id="498" r:id="rId24"/>
    <p:sldId id="402" r:id="rId25"/>
    <p:sldId id="403" r:id="rId26"/>
    <p:sldId id="531" r:id="rId27"/>
    <p:sldId id="525" r:id="rId28"/>
    <p:sldId id="529" r:id="rId29"/>
    <p:sldId id="513" r:id="rId30"/>
    <p:sldId id="527" r:id="rId31"/>
    <p:sldId id="477" r:id="rId32"/>
    <p:sldId id="522" r:id="rId33"/>
    <p:sldId id="509" r:id="rId34"/>
    <p:sldId id="523" r:id="rId35"/>
    <p:sldId id="514"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19" autoAdjust="0"/>
    <p:restoredTop sz="96301" autoAdjust="0"/>
  </p:normalViewPr>
  <p:slideViewPr>
    <p:cSldViewPr>
      <p:cViewPr varScale="1">
        <p:scale>
          <a:sx n="107" d="100"/>
          <a:sy n="107" d="100"/>
        </p:scale>
        <p:origin x="112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03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802.18-18/0171r01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fcc.gov/ecfs/search/filings?proceedings_name=18-357&amp;sort=date_disseminated,DESC"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 Id="rId6" Type="http://schemas.openxmlformats.org/officeDocument/2006/relationships/hyperlink" Target="https://docs.fcc.gov/public/attachments/DA-18-1310A1.pdf" TargetMode="External"/><Relationship Id="rId5" Type="http://schemas.openxmlformats.org/officeDocument/2006/relationships/hyperlink" Target="https://mentor.ieee.org/802.18/dcn/18/18-18-0158-00-0000-fcc-gn-18-357-5gaa-waiver-request-for-comments.pdf" TargetMode="External"/><Relationship Id="rId4" Type="http://schemas.openxmlformats.org/officeDocument/2006/relationships/hyperlink" Target="https://docs.fcc.gov/public/attachments/DA-18-1231A1.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btrc.gov.bd/news/public-consultation-draft-revision-national-frequency-allocation-table"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4" Type="http://schemas.openxmlformats.org/officeDocument/2006/relationships/hyperlink" Target="https://mentor.ieee.org/802.18/dcn/18/18-18-0166-00-0000-usdot-v2x-communciations-request-for-comments.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9/18-19-0001-00-0000-r-and-o-on-google-waiver-da-18-1308a1-pdf.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67-00-0000-minutes-20dec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8-0172-00-0000-minutes-27dec18-rr-tag-teleconferenc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pt.org/Documents/se-45/48447/se45-18-123a1_draft-ecc-report-rlan-in-6-ghz"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Documents/se-45/48449/se45-18-123_draft-minutes-of-se456-meet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03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03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5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Waiver:  </a:t>
            </a:r>
            <a:r>
              <a:rPr lang="en-US" sz="1800" b="0" dirty="0">
                <a:hlinkClick r:id="rId2"/>
              </a:rPr>
              <a:t>https://mentor.ieee.org/802.18/dcn/18/18-18-0152-01-0000-5gaa-waiver-to-allow-its-cellular-vehicle-to-everything-c-v2x.docx</a:t>
            </a:r>
            <a:r>
              <a:rPr lang="en-US" sz="1800" b="0" dirty="0"/>
              <a:t> </a:t>
            </a:r>
            <a:r>
              <a:rPr lang="en-US" sz="1800" dirty="0"/>
              <a:t> (link added in Annex D)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ECFS:  </a:t>
            </a:r>
            <a:r>
              <a:rPr lang="en-US" sz="1800" b="0" dirty="0">
                <a:hlinkClick r:id="rId3"/>
              </a:rPr>
              <a:t>https://www.fcc.gov/ecfs/search/filings?proceedings_name=18-357&amp;sort=date_disseminated,DESC</a:t>
            </a:r>
            <a:r>
              <a:rPr lang="en-US" sz="1800" b="0" dirty="0"/>
              <a:t>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Request for Comments is out: </a:t>
            </a:r>
          </a:p>
          <a:p>
            <a:pPr lvl="1">
              <a:buFont typeface="Arial" panose="020B0604020202020204" pitchFamily="34" charset="0"/>
              <a:buChar char="•"/>
            </a:pPr>
            <a:r>
              <a:rPr lang="en-US" sz="1600" u="sng" dirty="0">
                <a:hlinkClick r:id="rId4"/>
              </a:rPr>
              <a:t>https://docs.fcc.gov/public/attachments/DA-18-1231A1.pdf</a:t>
            </a:r>
            <a:endParaRPr lang="en-US" sz="1600" u="sng" dirty="0"/>
          </a:p>
          <a:p>
            <a:pPr lvl="1">
              <a:buFont typeface="Arial" panose="020B0604020202020204" pitchFamily="34" charset="0"/>
              <a:buChar char="•"/>
            </a:pPr>
            <a:r>
              <a:rPr lang="en-US" sz="1600" dirty="0">
                <a:hlinkClick r:id="rId5"/>
              </a:rPr>
              <a:t>https://mentor.ieee.org/802.18/dcn/18/18-18-0158-00-0000-fcc-gn-18-357-5gaa-waiver-request-for-comments.pdf</a:t>
            </a:r>
            <a:r>
              <a:rPr lang="en-US" sz="1600" dirty="0"/>
              <a:t> </a:t>
            </a:r>
          </a:p>
          <a:p>
            <a:pPr lvl="1">
              <a:buFont typeface="Arial" panose="020B0604020202020204" pitchFamily="34" charset="0"/>
              <a:buChar char="•"/>
            </a:pPr>
            <a:r>
              <a:rPr lang="en-US" sz="1800" b="1" dirty="0">
                <a:hlinkClick r:id="rId6"/>
              </a:rPr>
              <a:t>https://docs.fcc.gov/public/attachments/DA-18-1310A1.pdf</a:t>
            </a:r>
            <a:endParaRPr lang="en-US" sz="1800" b="1" dirty="0"/>
          </a:p>
          <a:p>
            <a:pPr lvl="1">
              <a:buFont typeface="Arial" panose="020B0604020202020204" pitchFamily="34" charset="0"/>
              <a:buChar char="•"/>
            </a:pPr>
            <a:r>
              <a:rPr lang="en-US" sz="1800" b="1" dirty="0">
                <a:solidFill>
                  <a:srgbClr val="00B050"/>
                </a:solidFill>
              </a:rPr>
              <a:t>Revised Comment Date: January 18, 2019</a:t>
            </a:r>
          </a:p>
          <a:p>
            <a:pPr lvl="1">
              <a:buFont typeface="Arial" panose="020B0604020202020204" pitchFamily="34" charset="0"/>
              <a:buChar char="•"/>
            </a:pPr>
            <a:r>
              <a:rPr lang="en-US" sz="1800" b="1" dirty="0"/>
              <a:t>Revised Reply Comment Date: February 5, 2019 </a:t>
            </a:r>
          </a:p>
          <a:p>
            <a:pPr lvl="1">
              <a:buFont typeface="Arial" panose="020B0604020202020204" pitchFamily="34" charset="0"/>
              <a:buChar char="•"/>
            </a:pPr>
            <a:r>
              <a:rPr lang="en-US" sz="1800" b="1" dirty="0"/>
              <a:t>No extension unless FCC shutdown is still on the 18</a:t>
            </a:r>
            <a:r>
              <a:rPr lang="en-US" sz="1800" b="1" baseline="30000" dirty="0"/>
              <a:t>th</a:t>
            </a:r>
            <a:r>
              <a:rPr lang="en-US" sz="1800" b="1" dirty="0"/>
              <a:t>. </a:t>
            </a:r>
          </a:p>
          <a:p>
            <a:pPr lvl="7">
              <a:buFont typeface="Arial" panose="020B0604020202020204" pitchFamily="34" charset="0"/>
              <a:buChar char="•"/>
            </a:pPr>
            <a:endParaRPr lang="en-US" sz="1200" dirty="0"/>
          </a:p>
          <a:p>
            <a:pPr>
              <a:buFont typeface="Arial" panose="020B0604020202020204" pitchFamily="34" charset="0"/>
              <a:buChar char="•"/>
            </a:pPr>
            <a:r>
              <a:rPr lang="en-US" sz="2000" dirty="0"/>
              <a:t>Will continue to work on comments with emails, etc. </a:t>
            </a:r>
          </a:p>
          <a:p>
            <a:pPr lvl="1">
              <a:buFont typeface="Arial" panose="020B0604020202020204" pitchFamily="34" charset="0"/>
              <a:buChar char="•"/>
            </a:pPr>
            <a:r>
              <a:rPr lang="en-US" sz="1800" b="1" dirty="0"/>
              <a:t>Moving forward will use 18-18/0159rxx for the comments themselves. </a:t>
            </a:r>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77200" cy="450850"/>
          </a:xfrm>
        </p:spPr>
        <p:txBody>
          <a:bodyPr/>
          <a:lstStyle/>
          <a:p>
            <a:r>
              <a:rPr lang="en-US" sz="2400" dirty="0"/>
              <a:t>BTRC public consultation on National Frequency Allocation</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2000" b="0" u="sng" dirty="0">
                <a:hlinkClick r:id="rId2"/>
              </a:rPr>
              <a:t>http://www.btrc.gov.bd/news/public-consultation-draft-revision-national-frequency-allocation-table</a:t>
            </a:r>
            <a:endParaRPr lang="en-US" sz="2000" b="0" dirty="0"/>
          </a:p>
          <a:p>
            <a:pPr lvl="5">
              <a:buFont typeface="Arial" panose="020B0604020202020204" pitchFamily="34" charset="0"/>
              <a:buChar char="•"/>
            </a:pPr>
            <a:endParaRPr lang="en-US" sz="1200" dirty="0"/>
          </a:p>
          <a:p>
            <a:pPr>
              <a:buFont typeface="Arial" panose="020B0604020202020204" pitchFamily="34" charset="0"/>
              <a:buChar char="•"/>
            </a:pPr>
            <a:r>
              <a:rPr lang="en-US" sz="2000" b="0" dirty="0"/>
              <a:t>Bangladesh BTRC has started a public consultation on the draft revision of National Frequency Allocation.  The comment submission deadline is January 12, 2019.</a:t>
            </a:r>
          </a:p>
          <a:p>
            <a:pPr lvl="4">
              <a:buFont typeface="Arial" panose="020B0604020202020204" pitchFamily="34" charset="0"/>
              <a:buChar char="•"/>
            </a:pPr>
            <a:endParaRPr lang="en-US" sz="1200" dirty="0"/>
          </a:p>
          <a:p>
            <a:pPr>
              <a:buFont typeface="Arial" panose="020B0604020202020204" pitchFamily="34" charset="0"/>
              <a:buChar char="•"/>
            </a:pPr>
            <a:r>
              <a:rPr lang="en-US" sz="2000" b="0" dirty="0"/>
              <a:t>When compared with BTRC's notice in November 2017 that allows 2.4 GHz and 5.7 GHz for Wi-Fi, this consultation proposes to add the following bands for indoor RLAN operations:  5150-5250 MHz, 5250-5350 MHz,  5470-5570 MHz, 5570-5650 </a:t>
            </a:r>
            <a:r>
              <a:rPr lang="en-US" sz="2000" b="0" dirty="0" err="1"/>
              <a:t>MHz.</a:t>
            </a:r>
            <a:endParaRPr lang="en-US" sz="2000" b="0" dirty="0"/>
          </a:p>
          <a:p>
            <a:pPr lvl="4">
              <a:buFont typeface="Arial" panose="020B0604020202020204" pitchFamily="34" charset="0"/>
              <a:buChar char="•"/>
            </a:pPr>
            <a:endParaRPr lang="en-US" sz="1200" dirty="0"/>
          </a:p>
          <a:p>
            <a:pPr>
              <a:buFont typeface="Arial" panose="020B0604020202020204" pitchFamily="34" charset="0"/>
              <a:buChar char="•"/>
            </a:pPr>
            <a:r>
              <a:rPr lang="en-US" sz="2000" b="0" dirty="0"/>
              <a:t>For IoT operation under 1 GHz, it proposes non-IMT IoT in 915-918 MHz and non-specific short range device operation in 915-921 </a:t>
            </a:r>
            <a:r>
              <a:rPr lang="en-US" sz="2000" b="0" dirty="0" err="1"/>
              <a:t>MHz.</a:t>
            </a:r>
            <a:endParaRPr lang="en-US" sz="2000" b="0" dirty="0"/>
          </a:p>
          <a:p>
            <a:pPr lvl="4">
              <a:buFont typeface="Arial" panose="020B0604020202020204" pitchFamily="34" charset="0"/>
              <a:buChar char="•"/>
            </a:pPr>
            <a:endParaRPr lang="en-US" sz="1200" dirty="0"/>
          </a:p>
          <a:p>
            <a:pPr>
              <a:buFont typeface="Arial" panose="020B0604020202020204" pitchFamily="34" charset="0"/>
              <a:buChar char="•"/>
            </a:pPr>
            <a:r>
              <a:rPr lang="en-US" sz="2000" b="0" dirty="0"/>
              <a:t>We would need to vote on final comments next week, 03 Jan.  </a:t>
            </a:r>
          </a:p>
          <a:p>
            <a:pPr>
              <a:buFont typeface="Arial" panose="020B0604020202020204" pitchFamily="34" charset="0"/>
              <a:buChar char="•"/>
            </a:pPr>
            <a:r>
              <a:rPr lang="en-US" sz="2000" dirty="0"/>
              <a:t>Did not have any comments submitted, so have missed the deadline. </a:t>
            </a:r>
          </a:p>
          <a:p>
            <a:pPr>
              <a:buFont typeface="Arial" panose="020B0604020202020204" pitchFamily="34" charset="0"/>
              <a:buChar char="•"/>
            </a:pPr>
            <a:endParaRPr lang="en-US" sz="1800" dirty="0"/>
          </a:p>
          <a:p>
            <a:pPr>
              <a:buFont typeface="Arial" panose="020B0604020202020204" pitchFamily="34" charset="0"/>
              <a:buChar char="•"/>
            </a:pPr>
            <a:endParaRPr lang="en-US" sz="1800" b="1" dirty="0"/>
          </a:p>
          <a:p>
            <a:pPr>
              <a:buFont typeface="Arial" panose="020B0604020202020204" pitchFamily="34" charset="0"/>
              <a:buChar char="•"/>
            </a:pPr>
            <a:endParaRPr lang="en-US" sz="1800" dirty="0"/>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90275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-1 of 3</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SUMMARY: </a:t>
            </a:r>
            <a:r>
              <a:rPr lang="en-US" sz="1800" b="0" dirty="0"/>
              <a:t>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b="0" dirty="0"/>
              <a:t>Comments must be received by January 22, 2019</a:t>
            </a:r>
          </a:p>
          <a:p>
            <a:pPr>
              <a:buFont typeface="Arial" panose="020B0604020202020204" pitchFamily="34" charset="0"/>
              <a:buChar char="•"/>
            </a:pPr>
            <a:r>
              <a:rPr lang="en-US" sz="1800" b="0" dirty="0">
                <a:hlinkClick r:id="rId2"/>
              </a:rPr>
              <a:t>https://mentor.ieee.org/802.18/dcn/18/18-18-0168-00-0000-developing-a-sustainable-spectrum-strategy-for-america-s-future-ntia-request-for-comments.pdf</a:t>
            </a:r>
            <a:r>
              <a:rPr lang="en-US" sz="1800" b="0" dirty="0"/>
              <a:t>  </a:t>
            </a:r>
          </a:p>
          <a:p>
            <a:pPr>
              <a:buFont typeface="Arial" panose="020B0604020202020204" pitchFamily="34" charset="0"/>
              <a:buChar char="•"/>
            </a:pPr>
            <a:r>
              <a:rPr lang="en-US" sz="1800" b="0" dirty="0"/>
              <a:t>This is related to the presidential memorandum from November plenary: </a:t>
            </a:r>
          </a:p>
          <a:p>
            <a:pPr lvl="1">
              <a:buFont typeface="Arial" panose="020B0604020202020204" pitchFamily="34" charset="0"/>
              <a:buChar char="•"/>
            </a:pPr>
            <a:r>
              <a:rPr lang="en-US" sz="1600" dirty="0">
                <a:hlinkClick r:id="rId3"/>
              </a:rPr>
              <a:t>https://mentor.ieee.org/802.18/dcn/18/18-18-0134-00-0000-developing-a-sustainable-spectrum-strategy-for-america-s-future.docx</a:t>
            </a:r>
          </a:p>
          <a:p>
            <a:pPr lvl="1">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a:buFont typeface="Arial" panose="020B0604020202020204" pitchFamily="34" charset="0"/>
              <a:buChar char="•"/>
            </a:pPr>
            <a:r>
              <a:rPr lang="en-US" sz="1800" dirty="0"/>
              <a:t>There are 5 points and 7 questions </a:t>
            </a:r>
          </a:p>
          <a:p>
            <a:pPr>
              <a:buFont typeface="Arial" panose="020B0604020202020204" pitchFamily="34" charset="0"/>
              <a:buChar char="•"/>
            </a:pPr>
            <a:r>
              <a:rPr lang="en-US" sz="1800" dirty="0"/>
              <a:t>Have been asked to have 802.18 to review and do comments if/where appropriate.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-2 of 3</a:t>
            </a:r>
          </a:p>
        </p:txBody>
      </p:sp>
      <p:sp>
        <p:nvSpPr>
          <p:cNvPr id="3" name="Content Placeholder 2"/>
          <p:cNvSpPr>
            <a:spLocks noGrp="1"/>
          </p:cNvSpPr>
          <p:nvPr>
            <p:ph idx="1"/>
          </p:nvPr>
        </p:nvSpPr>
        <p:spPr>
          <a:xfrm>
            <a:off x="685800" y="1066800"/>
            <a:ext cx="8305800" cy="5293520"/>
          </a:xfrm>
        </p:spPr>
        <p:txBody>
          <a:bodyPr/>
          <a:lstStyle/>
          <a:p>
            <a:r>
              <a:rPr lang="en-US" sz="1600" dirty="0"/>
              <a:t>The National Spectrum Strategy is to include legislative, regulatory, or other policy recommendations to:</a:t>
            </a:r>
          </a:p>
          <a:p>
            <a:pPr>
              <a:spcAft>
                <a:spcPts val="1200"/>
              </a:spcAft>
            </a:pPr>
            <a:r>
              <a:rPr lang="en-US" sz="1600" dirty="0"/>
              <a:t>(a) Increase spectrum access for all users, including on a shared basis, through transparency of spectrum use and improved cooperation and collaboration between Federal and non- Federal spectrum stakeholders;</a:t>
            </a:r>
          </a:p>
          <a:p>
            <a:pPr>
              <a:spcAft>
                <a:spcPts val="1200"/>
              </a:spcAft>
            </a:pPr>
            <a:r>
              <a:rPr lang="en-US" sz="1600" dirty="0"/>
              <a:t>(b) Create flexible models for spectrum management, including standards, incentives, and enforcement mechanisms that promote efficient and effective spectrum use, including flexible-use spectrum licenses, while accounting for critical safety and security concerns;</a:t>
            </a:r>
          </a:p>
          <a:p>
            <a:pPr>
              <a:spcAft>
                <a:spcPts val="1200"/>
              </a:spcAft>
            </a:pPr>
            <a:r>
              <a:rPr lang="en-US" sz="1600" dirty="0"/>
              <a:t>(c) Use ongoing research, development, testing, and evaluation [RDT&amp;E] to develop advanced technologies, innovative spectrum utilization methods, and spectrum sharing tools and techniques that increase spectrum access, efficiency, and effectiveness;</a:t>
            </a:r>
          </a:p>
          <a:p>
            <a:pPr>
              <a:spcAft>
                <a:spcPts val="1200"/>
              </a:spcAft>
            </a:pPr>
            <a:r>
              <a:rPr lang="en-US" sz="1600" dirty="0"/>
              <a:t>(d) Build a secure, automated capability to facilitate assessments of spectrum use and expedite coordination of shared access among Federal and non-Federal spectrum stakeholders; and </a:t>
            </a:r>
          </a:p>
          <a:p>
            <a:pPr>
              <a:spcAft>
                <a:spcPts val="1200"/>
              </a:spcAft>
            </a:pPr>
            <a:r>
              <a:rPr lang="en-US" sz="1600" dirty="0"/>
              <a:t>(e) Improve the global competitiveness of United States terrestrial and space-related industries and augment the mission capabilities of Federal entities through spectrum policies, domestic regulations, and leadership in international forums.3</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214697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-3 of 3</a:t>
            </a:r>
          </a:p>
        </p:txBody>
      </p:sp>
      <p:sp>
        <p:nvSpPr>
          <p:cNvPr id="3" name="Content Placeholder 2"/>
          <p:cNvSpPr>
            <a:spLocks noGrp="1"/>
          </p:cNvSpPr>
          <p:nvPr>
            <p:ph idx="1"/>
          </p:nvPr>
        </p:nvSpPr>
        <p:spPr>
          <a:xfrm>
            <a:off x="685800" y="1066800"/>
            <a:ext cx="8305800" cy="5293520"/>
          </a:xfrm>
        </p:spPr>
        <p:txBody>
          <a:bodyPr/>
          <a:lstStyle/>
          <a:p>
            <a:r>
              <a:rPr lang="en-US" sz="1600" dirty="0"/>
              <a:t>NTIA invites comment on the full range of issues raised in this RFC. NTIA also seeks comment on the following specific questions:</a:t>
            </a:r>
          </a:p>
          <a:p>
            <a:r>
              <a:rPr lang="en-US" sz="1600" dirty="0"/>
              <a:t>1. In what ways could the predictability of spectrum access for all users be improved?</a:t>
            </a:r>
          </a:p>
          <a:p>
            <a:r>
              <a:rPr lang="en-US" sz="1600" dirty="0"/>
              <a:t>2. To what extent would the introduction of automation facilitate assessments of spectrum use and expedite the coordination of shared access, especially among Federal and non-Federal spectrum stakeholders?</a:t>
            </a:r>
          </a:p>
          <a:p>
            <a:r>
              <a:rPr lang="en-US" sz="1600" dirty="0"/>
              <a:t>3. What is the practical extent of applying standards, incentives, and enforcement mechanisms to promote efficient and effective spectrum use? </a:t>
            </a:r>
          </a:p>
          <a:p>
            <a:r>
              <a:rPr lang="en-US" sz="1600" dirty="0"/>
              <a:t>4. How might investment in RDT&amp;E improve spectrum-utilization methods, and spectrum-sharing tools and techniques?</a:t>
            </a:r>
          </a:p>
          <a:p>
            <a:r>
              <a:rPr lang="en-US" sz="1600" dirty="0"/>
              <a:t>5. What are the risks, if any, to the global competitiveness of U.S. industries associated with spectrum management and policy actions?</a:t>
            </a:r>
          </a:p>
          <a:p>
            <a:r>
              <a:rPr lang="en-US" sz="1600" dirty="0"/>
              <a:t>6. How could a spectrum management paradigm be structured such that it satisfies the needs of commercial interests while preserving the spectrum access necessary to satisfy the mission requirements and operations of Federal entities?</a:t>
            </a:r>
          </a:p>
          <a:p>
            <a:r>
              <a:rPr lang="en-US" sz="1600" dirty="0"/>
              <a:t>7. What are the likely future needs of spectrum users, both terrestrially and for space-based applications, within the next 15 years? In particular, are present allocations of spectrum sufficient to provide next generation services like Fifth Generation (5G) cellular services and emerging space-based applications?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175998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4</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2000" dirty="0"/>
              <a:t>SUMMARY: </a:t>
            </a:r>
            <a:r>
              <a:rPr lang="en-US" sz="20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2000" dirty="0"/>
              <a:t>DATES</a:t>
            </a:r>
            <a:r>
              <a:rPr lang="en-US" sz="2000" b="0" dirty="0"/>
              <a:t>: You should submit your comments within 30 days after the date of publication in the Federal Register </a:t>
            </a:r>
          </a:p>
          <a:p>
            <a:pPr marL="365760" indent="-365760">
              <a:spcBef>
                <a:spcPts val="0"/>
              </a:spcBef>
              <a:buFont typeface="Arial" panose="020B0604020202020204" pitchFamily="34" charset="0"/>
              <a:buChar char="•"/>
            </a:pPr>
            <a:endParaRPr lang="en-US" sz="2000" b="0" dirty="0">
              <a:hlinkClick r:id="rId2"/>
            </a:endParaRPr>
          </a:p>
          <a:p>
            <a:pPr marL="365760" indent="-365760">
              <a:spcBef>
                <a:spcPts val="0"/>
              </a:spcBef>
              <a:buFont typeface="Arial" panose="020B0604020202020204" pitchFamily="34" charset="0"/>
              <a:buChar char="•"/>
            </a:pPr>
            <a:r>
              <a:rPr lang="en-US" sz="2000" dirty="0"/>
              <a:t>Was published in the Federal Register on 26 Dec, add 30 days:</a:t>
            </a:r>
          </a:p>
          <a:p>
            <a:pPr marL="365760" indent="-365760">
              <a:spcBef>
                <a:spcPts val="0"/>
              </a:spcBef>
              <a:buFont typeface="Arial" panose="020B0604020202020204" pitchFamily="34" charset="0"/>
              <a:buChar char="•"/>
            </a:pPr>
            <a:r>
              <a:rPr lang="en-US" sz="2000" dirty="0"/>
              <a:t>Comments due 25 Jan 19. </a:t>
            </a:r>
          </a:p>
          <a:p>
            <a:pPr lvl="1">
              <a:spcBef>
                <a:spcPts val="0"/>
              </a:spcBef>
              <a:buFont typeface="Arial" panose="020B0604020202020204" pitchFamily="34" charset="0"/>
              <a:buChar char="•"/>
            </a:pPr>
            <a:r>
              <a:rPr lang="en-US" sz="1600" b="0" dirty="0">
                <a:hlinkClick r:id="rId2"/>
              </a:rPr>
              <a:t>https://www.federalregister.gov/documents/2018/12/26/2018-27785/notice-of-request-for-comments-v2x-communications?utm_campaign=subscription%20mailing%20list&amp;utm_source=federalregister.gov&amp;utm_medium=email</a:t>
            </a:r>
            <a:r>
              <a:rPr lang="en-US" sz="1600" b="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There are 9 basic questions.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Do we want to comment and if so which questions?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a:pPr>
            <a:r>
              <a:rPr lang="en-US" sz="1800" dirty="0"/>
              <a:t>Please provide information on what existing or future technologies could be used for V2X communications,. …</a:t>
            </a:r>
          </a:p>
          <a:p>
            <a:pPr marL="457200" lvl="0" indent="-457200">
              <a:spcAft>
                <a:spcPts val="1200"/>
              </a:spcAft>
              <a:buFont typeface="+mj-lt"/>
              <a:buAutoNum type="arabicPeriod"/>
            </a:pPr>
            <a:r>
              <a:rPr lang="en-US" sz="1800" dirty="0"/>
              <a:t>… at present only DSRC is permitted to be used in the 5.9 GHz spectrum band for transportation applications. If that allocation were to be changed to allow any communication technology for transportation applications, could DSRC and other technologies operate in the same spectrum band or even the same channel without interference?</a:t>
            </a:r>
          </a:p>
          <a:p>
            <a:pPr marL="457200" lvl="0" indent="-457200">
              <a:spcAft>
                <a:spcPts val="1200"/>
              </a:spcAft>
              <a:buFont typeface="+mj-lt"/>
              <a:buAutoNum type="arabicPeriod"/>
            </a:pPr>
            <a:r>
              <a:rPr lang="en-US" sz="1800" dirty="0"/>
              <a:t>To what extent is it technically feasible for multiple V2X communications technologies and protocols to be interoperable with one another? </a:t>
            </a:r>
          </a:p>
          <a:p>
            <a:pPr marL="457200" lvl="0" indent="-457200">
              <a:spcAft>
                <a:spcPts val="1200"/>
              </a:spcAft>
              <a:buFont typeface="+mj-lt"/>
              <a:buAutoNum type="arabicPeriod"/>
            </a:pPr>
            <a:r>
              <a:rPr lang="en-US" sz="1800" dirty="0"/>
              <a:t>To what extent is it technically feasible for different generations of the same V2X communications technologies and protocols to be interoperable with one another? </a:t>
            </a:r>
          </a:p>
          <a:p>
            <a:pPr marL="457200" lvl="0" indent="-457200">
              <a:spcAft>
                <a:spcPts val="1200"/>
              </a:spcAft>
              <a:buFont typeface="+mj-lt"/>
              <a:buAutoNum type="arabicPeriod"/>
            </a:pPr>
            <a:r>
              <a:rPr lang="en-US" sz="1800" dirty="0"/>
              <a:t>Even if they are interoperable across different technologies and generations of the same technology, would there be advantages if a single communications protocol were to be used for V2V safety communications?</a:t>
            </a:r>
          </a:p>
          <a:p>
            <a:pPr marL="0" indent="0">
              <a:spcBef>
                <a:spcPts val="0"/>
              </a:spcBef>
              <a:spcAft>
                <a:spcPts val="1200"/>
              </a:spcAft>
            </a:pPr>
            <a:endParaRPr lang="en-US" altLang="en-US" sz="12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0519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-4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startAt="6"/>
            </a:pPr>
            <a:r>
              <a:rPr lang="en-US" sz="1800" dirty="0"/>
              <a:t>How would the development of alternative communication technologies affect other V2I and V2P communications, such as those supporting mobility or environmental applications?</a:t>
            </a:r>
          </a:p>
          <a:p>
            <a:pPr marL="457200" lvl="0" indent="-457200">
              <a:spcAft>
                <a:spcPts val="1200"/>
              </a:spcAft>
              <a:buFont typeface="+mj-lt"/>
              <a:buAutoNum type="arabicPeriod" startAt="6"/>
            </a:pPr>
            <a:r>
              <a:rPr lang="en-US" sz="1800" dirty="0"/>
              <a:t>Do different communication technologies present different issues concerning physical security, message security, or other issues such as cybersecurity or privacy? </a:t>
            </a:r>
          </a:p>
          <a:p>
            <a:pPr marL="457200" lvl="0" indent="-457200">
              <a:spcAft>
                <a:spcPts val="1200"/>
              </a:spcAft>
              <a:buFont typeface="+mj-lt"/>
              <a:buAutoNum type="arabicPeriod" startAt="6"/>
            </a:pPr>
            <a:r>
              <a:rPr lang="en-US" sz="1800" dirty="0"/>
              <a:t>How could communications technologies (DSRC, C-V2X, 5G or some other technology) be leveraged to support current and emerging automated vehicle applications?</a:t>
            </a:r>
          </a:p>
          <a:p>
            <a:pPr marL="457200" lvl="0" indent="-457200">
              <a:spcAft>
                <a:spcPts val="1200"/>
              </a:spcAft>
              <a:buFont typeface="+mj-lt"/>
              <a:buAutoNum type="arabicPeriod" startAt="6"/>
            </a:pPr>
            <a:r>
              <a:rPr lang="en-US" sz="1800" dirty="0"/>
              <a:t>How could deployments, both existing and planned, assess communications needs and determine which technologies are most appropriate and whether and how interoperability could be achieved?</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2017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400" dirty="0"/>
              <a:t>ACMA - Proposed updates to class licensing arrangements supporting 5G and other technology innovations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03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5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Some members are working on some comments. </a:t>
            </a:r>
            <a:endParaRPr lang="en-US" sz="16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marL="285750" indent="-285750">
              <a:spcBef>
                <a:spcPts val="0"/>
              </a:spcBef>
              <a:buFont typeface="Arial" panose="020B0604020202020204" pitchFamily="34" charset="0"/>
              <a:buChar char="•"/>
            </a:pPr>
            <a:r>
              <a:rPr lang="en-US" sz="1800" dirty="0"/>
              <a:t>The U.S. Senate confirmed Geoffrey Starks as an FCC Commissioner and Commissioner Brendan Carr for a full term.</a:t>
            </a:r>
            <a:r>
              <a:rPr lang="en-US" sz="1800" dirty="0">
                <a:solidFill>
                  <a:schemeClr val="tx1"/>
                </a:solidFill>
              </a:rPr>
              <a:t> </a:t>
            </a:r>
            <a:endParaRPr lang="en-US" sz="1800" dirty="0">
              <a:solidFill>
                <a:schemeClr val="bg1">
                  <a:lumMod val="75000"/>
                </a:schemeClr>
              </a:solidFill>
            </a:endParaRP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The US comms watchdog on Monday granted a March 2018 petition from Google, allowing the Chocolate Factory to certify and market Soli sensors running with peak transmitter conducted output power of +10 dBm, rather than -10 dBm (Section 15.255(c)(3)), peak effective radiated power of +13 dBm, rather than +10 dBm, and +13 dBm/MHz power spectral density.  </a:t>
            </a:r>
          </a:p>
          <a:p>
            <a:pPr lvl="1">
              <a:buFont typeface="Arial" panose="020B0604020202020204" pitchFamily="34" charset="0"/>
              <a:buChar char="•"/>
            </a:pPr>
            <a:r>
              <a:rPr lang="en-US" sz="1800" dirty="0">
                <a:hlinkClick r:id="rId2"/>
              </a:rPr>
              <a:t>https://www.fcc.gov/ecfs/search/filings?proceedings_name=18-70&amp;sort=date_disseminated,DESC</a:t>
            </a:r>
            <a:r>
              <a:rPr lang="en-US" sz="1800" dirty="0"/>
              <a:t> </a:t>
            </a:r>
          </a:p>
          <a:p>
            <a:pPr lvl="1">
              <a:spcBef>
                <a:spcPts val="0"/>
              </a:spcBef>
              <a:buFont typeface="Arial" panose="020B0604020202020204" pitchFamily="34" charset="0"/>
              <a:buChar char="•"/>
            </a:pPr>
            <a:r>
              <a:rPr lang="en-US" altLang="en-US" sz="1800" dirty="0">
                <a:hlinkClick r:id="rId3"/>
              </a:rPr>
              <a:t>https://mentor.ieee.org/802.18/dcn/19/18-19-0001-00-0000-r-and-o-on-google-waiver-da-18-1308a1-pdf.pdf</a:t>
            </a:r>
            <a:r>
              <a:rPr lang="en-US" alt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r>
              <a:rPr lang="en-US" sz="2000" dirty="0"/>
              <a:t>5GAA Waiver to Allow ITS C-V2X , is out for comments. </a:t>
            </a:r>
            <a:endParaRPr lang="en-US" sz="1600" dirty="0">
              <a:solidFill>
                <a:schemeClr val="tx1"/>
              </a:solidFill>
            </a:endParaRPr>
          </a:p>
          <a:p>
            <a:pPr lvl="1">
              <a:buFont typeface="Arial" panose="020B0604020202020204" pitchFamily="34" charset="0"/>
              <a:buChar char="•"/>
            </a:pPr>
            <a:r>
              <a:rPr lang="en-US" sz="1800" b="1" dirty="0">
                <a:solidFill>
                  <a:srgbClr val="00B0F0"/>
                </a:solidFill>
              </a:rPr>
              <a:t>All, please provide comment text for IEEE 802 comments to the chair or the list server.  </a:t>
            </a:r>
          </a:p>
          <a:p>
            <a:pPr lvl="1">
              <a:buFont typeface="Arial" panose="020B0604020202020204" pitchFamily="34" charset="0"/>
              <a:buChar char="•"/>
            </a:pPr>
            <a:r>
              <a:rPr lang="en-US" sz="1800" b="1" dirty="0">
                <a:solidFill>
                  <a:srgbClr val="00B0F0"/>
                </a:solidFill>
              </a:rPr>
              <a:t>See document 18-18/0159 for draft comments. </a:t>
            </a:r>
          </a:p>
          <a:p>
            <a:pPr lvl="1">
              <a:buFont typeface="Arial" panose="020B0604020202020204" pitchFamily="34" charset="0"/>
              <a:buChar char="•"/>
            </a:pPr>
            <a:endParaRPr lang="en-US" sz="1800" dirty="0">
              <a:solidFill>
                <a:srgbClr val="00B0F0"/>
              </a:solidFill>
            </a:endParaRPr>
          </a:p>
          <a:p>
            <a:pPr lvl="1">
              <a:buFont typeface="Arial" panose="020B0604020202020204" pitchFamily="34" charset="0"/>
              <a:buChar char="•"/>
            </a:pPr>
            <a:r>
              <a:rPr lang="en-US" sz="1800" b="1" dirty="0">
                <a:solidFill>
                  <a:srgbClr val="7030A0"/>
                </a:solidFill>
              </a:rPr>
              <a:t>Goal we must vote on it next week, 10 Jan, to meet comments due by 18 January </a:t>
            </a:r>
            <a:r>
              <a:rPr lang="en-US" sz="1800" dirty="0">
                <a:solidFill>
                  <a:schemeClr val="tx1"/>
                </a:solidFill>
              </a:rPr>
              <a:t>(the back up, by 05 February they would still be accepted.)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Send in comment text for NTIA’s RFC on spectrum strategy.</a:t>
            </a:r>
          </a:p>
          <a:p>
            <a:pPr>
              <a:buFont typeface="Arial" panose="020B0604020202020204" pitchFamily="34" charset="0"/>
              <a:buChar char="•"/>
            </a:pPr>
            <a:r>
              <a:rPr lang="en-US" sz="2000" dirty="0"/>
              <a:t>Send in comment text on DOT’s Request For Comments on V2X. </a:t>
            </a:r>
          </a:p>
          <a:p>
            <a:pPr>
              <a:buFont typeface="Arial" panose="020B0604020202020204" pitchFamily="34" charset="0"/>
              <a:buChar char="•"/>
            </a:pPr>
            <a:r>
              <a:rPr lang="en-US" sz="2000" dirty="0"/>
              <a:t>Be thinking about ACMA consultation that had 60GHz.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75000"/>
                  </a:schemeClr>
                </a:solidFill>
              </a:rPr>
              <a:t> </a:t>
            </a: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03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10 Jan 2019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a:t>
            </a:r>
            <a:r>
              <a:rPr lang="en-US" altLang="en-US" sz="1800" b="1" i="1" u="sng"/>
              <a:t>new call in </a:t>
            </a:r>
            <a:r>
              <a:rPr lang="en-US" altLang="en-US" sz="1800" b="1" i="1" u="sng" dirty="0"/>
              <a:t>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15:55ET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03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03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03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Waiver to Allow ITS C-V2X</a:t>
            </a:r>
            <a:endParaRPr lang="en-US" altLang="en-US" sz="1400" dirty="0">
              <a:solidFill>
                <a:schemeClr val="tx1"/>
              </a:solidFill>
            </a:endParaRPr>
          </a:p>
          <a:p>
            <a:pPr lvl="1">
              <a:buFont typeface="Arial" panose="020B0604020202020204" pitchFamily="34" charset="0"/>
              <a:buChar char="•"/>
            </a:pPr>
            <a:r>
              <a:rPr lang="en-US" sz="1400" dirty="0"/>
              <a:t>BTRC consultation Freq. Allocation</a:t>
            </a: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err="1"/>
              <a:t>U.S.DoT</a:t>
            </a:r>
            <a:r>
              <a:rPr lang="en-US" sz="1400" dirty="0"/>
              <a:t> RFC on V2X Communications</a:t>
            </a:r>
          </a:p>
          <a:p>
            <a:pPr lvl="1">
              <a:buFont typeface="Arial" panose="020B0604020202020204" pitchFamily="34" charset="0"/>
              <a:buChar char="•"/>
            </a:pPr>
            <a:r>
              <a:rPr lang="en-US" altLang="en-US" sz="1400" dirty="0"/>
              <a:t>ACMA consultation for 5G and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comments and anything new.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5GAA Waiver to Allow ITS C-V2X</a:t>
            </a:r>
          </a:p>
          <a:p>
            <a:pPr lvl="1">
              <a:spcBef>
                <a:spcPts val="0"/>
              </a:spcBef>
              <a:buFont typeface="Arial" panose="020B0604020202020204" pitchFamily="34" charset="0"/>
              <a:buChar char="•"/>
            </a:pPr>
            <a:r>
              <a:rPr lang="en-US" altLang="en-US" sz="1400" kern="0" dirty="0"/>
              <a:t>Revised Comments 18 Jan; Replies 05 Feb</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Bangladesh BTRC public consultation on revision of National Frequency Allocation. </a:t>
            </a:r>
          </a:p>
          <a:p>
            <a:pPr lvl="1">
              <a:spcBef>
                <a:spcPts val="0"/>
              </a:spcBef>
              <a:buFont typeface="Arial" panose="020B0604020202020204" pitchFamily="34" charset="0"/>
              <a:buChar char="•"/>
            </a:pPr>
            <a:r>
              <a:rPr lang="en-US" sz="1400" dirty="0"/>
              <a:t>Comments due 12 Jan. </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Commissioners </a:t>
            </a:r>
          </a:p>
          <a:p>
            <a:pPr lvl="1">
              <a:spcBef>
                <a:spcPts val="0"/>
              </a:spcBef>
              <a:buFont typeface="Arial" panose="020B0604020202020204" pitchFamily="34" charset="0"/>
              <a:buChar char="•"/>
            </a:pPr>
            <a:r>
              <a:rPr lang="en-US" sz="1400" dirty="0"/>
              <a:t>Google</a:t>
            </a:r>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After 01 Jan,  we are in need of a secretary, is there anyone than can help? ________</a:t>
            </a:r>
          </a:p>
          <a:p>
            <a:pPr>
              <a:buFont typeface="Arial" panose="020B0604020202020204" pitchFamily="34" charset="0"/>
              <a:buChar char="•"/>
            </a:pPr>
            <a:r>
              <a:rPr lang="en-US" altLang="en-US" sz="1600" dirty="0">
                <a:solidFill>
                  <a:srgbClr val="7030A0"/>
                </a:solidFill>
              </a:rPr>
              <a:t>And/or at least can anyone help out in St. Louis to be a recording secretary? ________</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Peter Ecclesine</a:t>
            </a:r>
          </a:p>
          <a:p>
            <a:r>
              <a:rPr lang="en-US" altLang="en-US" sz="1600" b="1" dirty="0">
                <a:solidFill>
                  <a:schemeClr val="tx1"/>
                </a:solidFill>
              </a:rPr>
              <a:t>		Seconded by:	Jay Holcomb</a:t>
            </a:r>
            <a:endParaRPr lang="en-US" altLang="en-US" sz="1600" dirty="0">
              <a:solidFill>
                <a:schemeClr val="tx1"/>
              </a:solidFill>
            </a:endParaRPr>
          </a:p>
          <a:p>
            <a:pPr lvl="1"/>
            <a:r>
              <a:rPr lang="en-US" altLang="en-US" sz="1600" b="1" dirty="0"/>
              <a:t>Discussion?  </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a:t>
            </a:r>
            <a:r>
              <a:rPr lang="en-US" altLang="en-US" sz="1600" dirty="0">
                <a:highlight>
                  <a:srgbClr val="FFFF00"/>
                </a:highlight>
              </a:rPr>
              <a:t>20</a:t>
            </a:r>
            <a:r>
              <a:rPr lang="en-US" altLang="en-US" sz="1600" dirty="0"/>
              <a:t> December 2018 in document: </a:t>
            </a:r>
            <a:r>
              <a:rPr lang="en-US" altLang="en-US" sz="1600" dirty="0">
                <a:hlinkClick r:id="rId2"/>
              </a:rPr>
              <a:t>https://mentor.ieee.org/802.18/dcn/18/18-18-0167-00-0000-minutes-20dec18-rr-tag-teleconference.doc</a:t>
            </a:r>
            <a:r>
              <a:rPr lang="en-US" altLang="en-US" sz="1600" dirty="0"/>
              <a:t>       </a:t>
            </a:r>
            <a:r>
              <a:rPr lang="en-US" altLang="en-US" sz="1600" b="1" dirty="0"/>
              <a:t>Posted</a:t>
            </a:r>
            <a:r>
              <a:rPr lang="en-US" altLang="en-US" sz="1600" dirty="0"/>
              <a:t>:   </a:t>
            </a:r>
            <a:r>
              <a:rPr lang="en-US" sz="1600" b="0" dirty="0"/>
              <a:t>26-Dec-2018 23:38:04 ET</a:t>
            </a:r>
            <a:r>
              <a:rPr lang="en-US" altLang="en-US" sz="1600" dirty="0"/>
              <a:t> </a:t>
            </a:r>
            <a:endParaRPr lang="en-US" sz="1600" dirty="0"/>
          </a:p>
          <a:p>
            <a:r>
              <a:rPr lang="en-US" altLang="en-US" sz="1600" b="0" dirty="0"/>
              <a:t>	</a:t>
            </a:r>
            <a:r>
              <a:rPr lang="en-US" altLang="en-US" sz="1600" dirty="0">
                <a:solidFill>
                  <a:schemeClr val="tx1"/>
                </a:solidFill>
              </a:rPr>
              <a:t>Moved by:  								</a:t>
            </a:r>
            <a:r>
              <a:rPr lang="en-US" altLang="en-US" sz="1600" dirty="0" err="1">
                <a:solidFill>
                  <a:schemeClr val="bg1">
                    <a:lumMod val="95000"/>
                  </a:schemeClr>
                </a:solidFill>
              </a:rPr>
              <a:t>TimH</a:t>
            </a:r>
            <a:r>
              <a:rPr lang="en-US" altLang="en-US" sz="1600" dirty="0">
                <a:solidFill>
                  <a:schemeClr val="bg1">
                    <a:lumMod val="95000"/>
                  </a:schemeClr>
                </a:solidFill>
              </a:rPr>
              <a:t>, </a:t>
            </a:r>
            <a:r>
              <a:rPr lang="en-US" altLang="en-US" sz="1600" dirty="0" err="1">
                <a:solidFill>
                  <a:schemeClr val="bg1">
                    <a:lumMod val="95000"/>
                  </a:schemeClr>
                </a:solidFill>
              </a:rPr>
              <a:t>TimJ</a:t>
            </a:r>
            <a:r>
              <a:rPr lang="en-US" altLang="en-US" sz="1600" dirty="0">
                <a:solidFill>
                  <a:schemeClr val="bg1">
                    <a:lumMod val="95000"/>
                  </a:schemeClr>
                </a:solidFill>
              </a:rPr>
              <a:t>, Carl, jay, Allan</a:t>
            </a:r>
          </a:p>
          <a:p>
            <a:r>
              <a:rPr lang="en-US" altLang="en-US" sz="1600" dirty="0">
                <a:solidFill>
                  <a:schemeClr val="tx1"/>
                </a:solidFill>
              </a:rPr>
              <a:t>	Seconded by: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endParaRPr lang="en-US" altLang="en-US" dirty="0">
              <a:solidFill>
                <a:srgbClr val="C00000"/>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03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27 December 2018 in document: </a:t>
            </a:r>
            <a:r>
              <a:rPr lang="en-US" altLang="en-US" sz="1600" dirty="0">
                <a:hlinkClick r:id="rId2"/>
              </a:rPr>
              <a:t>https://mentor.ieee.org/802.18/dcn/18/18-18-0172-00-0000-minutes-27dec18-rr-tag-teleconference.docx</a:t>
            </a:r>
            <a:r>
              <a:rPr lang="en-US" altLang="en-US" sz="1600" dirty="0"/>
              <a:t>      </a:t>
            </a:r>
            <a:r>
              <a:rPr lang="en-US" altLang="en-US" sz="1600" b="1" dirty="0"/>
              <a:t>Posted</a:t>
            </a:r>
            <a:r>
              <a:rPr lang="en-US" altLang="en-US" sz="1600" dirty="0"/>
              <a:t>:   </a:t>
            </a:r>
            <a:r>
              <a:rPr lang="en-US" sz="1600" b="0" dirty="0"/>
              <a:t>28-Dec-2018 22:48:43 ET</a:t>
            </a:r>
            <a:endParaRPr lang="en-US" sz="1600" dirty="0"/>
          </a:p>
          <a:p>
            <a:r>
              <a:rPr lang="en-US" altLang="en-US" sz="1600" b="0" dirty="0"/>
              <a:t>	</a:t>
            </a:r>
            <a:r>
              <a:rPr lang="en-US" altLang="en-US" sz="1600" dirty="0">
                <a:solidFill>
                  <a:schemeClr val="tx1"/>
                </a:solidFill>
              </a:rPr>
              <a:t>Moved by:  	Jay Holcomb</a:t>
            </a:r>
          </a:p>
          <a:p>
            <a:r>
              <a:rPr lang="en-US" altLang="en-US" sz="1600" dirty="0">
                <a:solidFill>
                  <a:schemeClr val="tx1"/>
                </a:solidFill>
              </a:rPr>
              <a:t>	Seconded by:	Mike Lynch</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endParaRPr lang="en-US" altLang="en-US" dirty="0">
              <a:solidFill>
                <a:schemeClr val="tx1"/>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03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1247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#100 - 17-20 Dec. 2018, Sophia Antipolis</a:t>
            </a:r>
          </a:p>
          <a:p>
            <a:pPr lvl="1">
              <a:spcBef>
                <a:spcPts val="0"/>
              </a:spcBef>
              <a:buFont typeface="Arial" panose="020B0604020202020204" pitchFamily="34" charset="0"/>
              <a:buChar char="•"/>
            </a:pPr>
            <a:r>
              <a:rPr lang="en-US" sz="1600" dirty="0">
                <a:solidFill>
                  <a:schemeClr val="tx1"/>
                </a:solidFill>
              </a:rPr>
              <a:t>Nothing reported this week.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endParaRPr lang="en-US" sz="1600" b="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f2f  #7 in ECO, Copenhagen, 24 - 25 April 2019</a:t>
            </a:r>
          </a:p>
          <a:p>
            <a:pPr lvl="1">
              <a:buFont typeface="Arial" panose="020B0604020202020204" pitchFamily="34" charset="0"/>
              <a:buChar char="•"/>
            </a:pPr>
            <a:r>
              <a:rPr lang="en-US" sz="1800" dirty="0">
                <a:solidFill>
                  <a:schemeClr val="tx1"/>
                </a:solidFill>
              </a:rPr>
              <a:t>Nothing reported this week.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3"/>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4"/>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600" b="0" dirty="0"/>
              <a:t> </a:t>
            </a:r>
            <a:r>
              <a:rPr lang="en-US" sz="1600" dirty="0"/>
              <a:t>web meeting #4.1  28 January 2019 </a:t>
            </a:r>
          </a:p>
          <a:p>
            <a:pPr lvl="1">
              <a:buFont typeface="Arial" panose="020B0604020202020204" pitchFamily="34" charset="0"/>
              <a:buChar char="•"/>
            </a:pPr>
            <a:r>
              <a:rPr lang="en-US" sz="1800" dirty="0">
                <a:solidFill>
                  <a:schemeClr val="tx1"/>
                </a:solidFill>
              </a:rPr>
              <a:t>Nothing reported this week.  </a:t>
            </a:r>
          </a:p>
          <a:p>
            <a:pPr lvl="1">
              <a:buFont typeface="Arial" panose="020B0604020202020204" pitchFamily="34" charset="0"/>
              <a:buChar char="•"/>
            </a:pPr>
            <a:r>
              <a:rPr lang="en-US" sz="1800" dirty="0"/>
              <a:t>Watch for minutes from last meeting.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31707</TotalTime>
  <Words>5575</Words>
  <Application>Microsoft Office PowerPoint</Application>
  <PresentationFormat>On-screen Show (4:3)</PresentationFormat>
  <Paragraphs>607</Paragraphs>
  <Slides>37</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5"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Administrative – Motions and more</vt:lpstr>
      <vt:lpstr>EU items to share </vt:lpstr>
      <vt:lpstr>EU items -2 </vt:lpstr>
      <vt:lpstr>5GAA Waiver to Allow ITS C-V2X</vt:lpstr>
      <vt:lpstr>BTRC public consultation on National Frequency Allocation</vt:lpstr>
      <vt:lpstr>NTIA soliciting comments on National Spectrum Strategy -1 of 3</vt:lpstr>
      <vt:lpstr>NTIA soliciting comments on National Spectrum Strategy -2 of 3</vt:lpstr>
      <vt:lpstr>NTIA soliciting comments on National Spectrum Strategy -3 of 3</vt:lpstr>
      <vt:lpstr>U.S. DoT Releases RFC on V2X Communications -1 of 4</vt:lpstr>
      <vt:lpstr>U.S. DoT Releases RFC on V2X Communications -2 of 4</vt:lpstr>
      <vt:lpstr>U.S. DoT Releases RFC on V2X Communications -3 of 4</vt:lpstr>
      <vt:lpstr>U.S. DoT Releases RFC on V2X Communications -4 of 4</vt:lpstr>
      <vt:lpstr>ACMA - Proposed updates to class licensing arrangements supporting 5G and other technology innovations -1 of 2 </vt:lpstr>
      <vt:lpstr>ACMA - Proposed updates to class licensing arrangements supporting 5G and other technology innovations -2 of 2 </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Jay Holcomb</cp:lastModifiedBy>
  <cp:revision>1106</cp:revision>
  <cp:lastPrinted>1601-01-01T00:00:00Z</cp:lastPrinted>
  <dcterms:created xsi:type="dcterms:W3CDTF">2016-03-03T14:54:45Z</dcterms:created>
  <dcterms:modified xsi:type="dcterms:W3CDTF">2019-01-04T14:02:06Z</dcterms:modified>
</cp:coreProperties>
</file>