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516" r:id="rId6"/>
    <p:sldId id="331" r:id="rId7"/>
    <p:sldId id="539" r:id="rId8"/>
    <p:sldId id="517" r:id="rId9"/>
    <p:sldId id="486" r:id="rId10"/>
    <p:sldId id="528" r:id="rId11"/>
    <p:sldId id="538" r:id="rId12"/>
    <p:sldId id="536" r:id="rId13"/>
    <p:sldId id="541" r:id="rId14"/>
    <p:sldId id="543" r:id="rId15"/>
    <p:sldId id="533" r:id="rId16"/>
    <p:sldId id="537" r:id="rId17"/>
    <p:sldId id="540" r:id="rId18"/>
    <p:sldId id="542" r:id="rId19"/>
    <p:sldId id="530" r:id="rId20"/>
    <p:sldId id="532" r:id="rId21"/>
    <p:sldId id="535" r:id="rId22"/>
    <p:sldId id="524" r:id="rId23"/>
    <p:sldId id="498" r:id="rId24"/>
    <p:sldId id="402" r:id="rId25"/>
    <p:sldId id="403" r:id="rId26"/>
    <p:sldId id="531" r:id="rId27"/>
    <p:sldId id="525" r:id="rId28"/>
    <p:sldId id="529" r:id="rId29"/>
    <p:sldId id="513" r:id="rId30"/>
    <p:sldId id="527" r:id="rId31"/>
    <p:sldId id="477" r:id="rId32"/>
    <p:sldId id="522" r:id="rId33"/>
    <p:sldId id="509" r:id="rId34"/>
    <p:sldId id="523" r:id="rId35"/>
    <p:sldId id="514"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2" autoAdjust="0"/>
    <p:restoredTop sz="96182" autoAdjust="0"/>
  </p:normalViewPr>
  <p:slideViewPr>
    <p:cSldViewPr>
      <p:cViewPr varScale="1">
        <p:scale>
          <a:sx n="112" d="100"/>
          <a:sy n="112" d="100"/>
        </p:scale>
        <p:origin x="606"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802.18-18/0171r00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6" Type="http://schemas.openxmlformats.org/officeDocument/2006/relationships/hyperlink" Target="https://docs.fcc.gov/public/attachments/DA-18-1310A1.pdf" TargetMode="Externa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btrc.gov.bd/news/public-consultation-draft-revision-national-frequency-allocation-tabl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166-00-0000-usdot-v2x-communciations-request-for-comments.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72-00-0000-minutes-27dec18-rr-tag-teleconferenc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4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b="0" dirty="0">
                <a:hlinkClick r:id="rId2"/>
              </a:rPr>
              <a:t>https://mentor.ieee.org/802.18/dcn/18/18-18-0152-01-0000-5gaa-waiver-to-allow-its-cellular-vehicle-to-everything-c-v2x.docx</a:t>
            </a:r>
            <a:r>
              <a:rPr lang="en-US" sz="1800" b="0" dirty="0"/>
              <a:t> </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b="0" dirty="0">
                <a:hlinkClick r:id="rId3"/>
              </a:rPr>
              <a:t>https://www.fcc.gov/ecfs/search/filings?proceedings_name=18-357&amp;sort=date_disseminated,DESC</a:t>
            </a:r>
            <a:r>
              <a:rPr lang="en-US" sz="1800" b="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b="1" dirty="0">
                <a:hlinkClick r:id="rId6"/>
              </a:rPr>
              <a:t>https://docs.fcc.gov/public/attachments/DA-18-1310A1.pdf</a:t>
            </a:r>
            <a:endParaRPr lang="en-US" sz="1800" b="1" dirty="0"/>
          </a:p>
          <a:p>
            <a:pPr lvl="1">
              <a:buFont typeface="Arial" panose="020B0604020202020204" pitchFamily="34" charset="0"/>
              <a:buChar char="•"/>
            </a:pPr>
            <a:r>
              <a:rPr lang="en-US" sz="1800" b="1" dirty="0">
                <a:solidFill>
                  <a:srgbClr val="00B050"/>
                </a:solidFill>
              </a:rPr>
              <a:t>Revised Comment Date: January 18, 2019</a:t>
            </a:r>
          </a:p>
          <a:p>
            <a:pPr lvl="1">
              <a:buFont typeface="Arial" panose="020B0604020202020204" pitchFamily="34" charset="0"/>
              <a:buChar char="•"/>
            </a:pPr>
            <a:r>
              <a:rPr lang="en-US" sz="1800" b="1" dirty="0"/>
              <a:t>Revised Reply Comment Date: February 5, 2019 </a:t>
            </a:r>
          </a:p>
          <a:p>
            <a:pPr lvl="1">
              <a:buFont typeface="Arial" panose="020B0604020202020204" pitchFamily="34" charset="0"/>
              <a:buChar char="•"/>
            </a:pPr>
            <a:r>
              <a:rPr lang="en-US" sz="1800" b="1" dirty="0"/>
              <a:t>No extension unless FCC shutdown is still on the 18</a:t>
            </a:r>
            <a:r>
              <a:rPr lang="en-US" sz="1800" b="1" baseline="30000" dirty="0"/>
              <a:t>th</a:t>
            </a:r>
            <a:r>
              <a:rPr lang="en-US" sz="1800" b="1" dirty="0"/>
              <a:t>. </a:t>
            </a:r>
          </a:p>
          <a:p>
            <a:pPr lvl="7">
              <a:buFont typeface="Arial" panose="020B0604020202020204" pitchFamily="34" charset="0"/>
              <a:buChar char="•"/>
            </a:pPr>
            <a:endParaRPr lang="en-US" sz="1200" dirty="0"/>
          </a:p>
          <a:p>
            <a:pPr>
              <a:buFont typeface="Arial" panose="020B0604020202020204" pitchFamily="34" charset="0"/>
              <a:buChar char="•"/>
            </a:pPr>
            <a:r>
              <a:rPr lang="en-US" sz="2000" dirty="0"/>
              <a:t>Will continue to work on comments with emails, etc. </a:t>
            </a:r>
          </a:p>
          <a:p>
            <a:pPr lvl="1">
              <a:buFont typeface="Arial" panose="020B0604020202020204" pitchFamily="34" charset="0"/>
              <a:buChar char="•"/>
            </a:pPr>
            <a:r>
              <a:rPr lang="en-US" sz="1800" b="1" dirty="0"/>
              <a:t>Moving forward will use 18-18/0159 for the comments them selves.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77200" cy="450850"/>
          </a:xfrm>
        </p:spPr>
        <p:txBody>
          <a:bodyPr/>
          <a:lstStyle/>
          <a:p>
            <a:r>
              <a:rPr lang="en-US" sz="2400" dirty="0"/>
              <a:t>BTRC public consultation on National Frequency Allocation</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2000" u="sng" dirty="0">
                <a:hlinkClick r:id="rId2"/>
              </a:rPr>
              <a:t>http://www.btrc.gov.bd/news/public-consultation-draft-revision-national-frequency-allocation-table</a:t>
            </a:r>
            <a:endParaRPr lang="en-US" sz="2000" dirty="0"/>
          </a:p>
          <a:p>
            <a:pPr lvl="4">
              <a:buFont typeface="Arial" panose="020B0604020202020204" pitchFamily="34" charset="0"/>
              <a:buChar char="•"/>
            </a:pPr>
            <a:endParaRPr lang="en-US" sz="1200" dirty="0"/>
          </a:p>
          <a:p>
            <a:pPr>
              <a:buFont typeface="Arial" panose="020B0604020202020204" pitchFamily="34" charset="0"/>
              <a:buChar char="•"/>
            </a:pPr>
            <a:r>
              <a:rPr lang="en-US" sz="2000" dirty="0"/>
              <a:t>Bangladesh BTRC has started a public consultation on the draft revision of National Frequency Allocation.  The comment submission deadline is January 12, 2019.</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When compared with BTRC's notice in November 2017 that allows 2.4 GHz and 5.7 GHz for Wi-Fi, this consultation proposes to add the following bands for indoor RLAN operations:  5150-5250 MHz, 5250-5350 MHz,  5470-5570 MHz, 5570-5650 </a:t>
            </a:r>
            <a:r>
              <a:rPr lang="en-US" sz="2000" dirty="0" err="1"/>
              <a:t>MHz.</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For IoT operation under 1 GHz, it proposes non-IMT IoT in 915-918 MHz and non-specific short range device operation in 915-921 </a:t>
            </a:r>
            <a:r>
              <a:rPr lang="en-US" sz="2000" dirty="0" err="1"/>
              <a:t>MHz.</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We would need to vote on final comments next week, 03 Jan.  </a:t>
            </a:r>
          </a:p>
          <a:p>
            <a:pPr>
              <a:buFont typeface="Arial" panose="020B0604020202020204" pitchFamily="34" charset="0"/>
              <a:buChar char="•"/>
            </a:pPr>
            <a:endParaRPr lang="en-US" sz="1800" dirty="0"/>
          </a:p>
          <a:p>
            <a:pPr>
              <a:buFont typeface="Arial" panose="020B0604020202020204" pitchFamily="34" charset="0"/>
              <a:buChar char="•"/>
            </a:pPr>
            <a:endParaRPr lang="en-US" sz="1800" b="1" dirty="0"/>
          </a:p>
          <a:p>
            <a:pPr>
              <a:buFont typeface="Arial" panose="020B0604020202020204" pitchFamily="34" charset="0"/>
              <a:buChar char="•"/>
            </a:pPr>
            <a:endParaRPr lang="en-US" sz="180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9027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dirty="0"/>
              <a:t>Comments must be received by January 22, 2019</a:t>
            </a:r>
          </a:p>
          <a:p>
            <a:pPr>
              <a:buFont typeface="Arial" panose="020B0604020202020204" pitchFamily="34" charset="0"/>
              <a:buChar char="•"/>
            </a:pPr>
            <a:r>
              <a:rPr lang="en-US" sz="1800" dirty="0">
                <a:hlinkClick r:id="rId2"/>
              </a:rPr>
              <a:t>https://mentor.ieee.org/802.18/dcn/18/18-18-0168-00-0000-developing-a-sustainable-spectrum-strategy-for-america-s-future-ntia-request-for-comments.pdf</a:t>
            </a:r>
            <a:r>
              <a:rPr lang="en-US" sz="1800" dirty="0"/>
              <a:t>  </a:t>
            </a:r>
          </a:p>
          <a:p>
            <a:pPr>
              <a:buFont typeface="Arial" panose="020B0604020202020204" pitchFamily="34" charset="0"/>
              <a:buChar char="•"/>
            </a:pPr>
            <a:r>
              <a:rPr lang="en-US" sz="1800" dirty="0"/>
              <a:t>This is related to the presidential memorandum from November plenary: </a:t>
            </a:r>
          </a:p>
          <a:p>
            <a:pPr lvl="1">
              <a:buFont typeface="Arial" panose="020B0604020202020204" pitchFamily="34" charset="0"/>
              <a:buChar char="•"/>
            </a:pPr>
            <a:r>
              <a:rPr lang="en-US" sz="1600" b="1" dirty="0">
                <a:hlinkClick r:id="rId3"/>
              </a:rPr>
              <a:t>https://mentor.ieee.org/802.18/dcn/18/18-18-0134-00-0000-developing-a-sustainable-spectrum-strategy-for-america-s-future.docx</a:t>
            </a:r>
          </a:p>
          <a:p>
            <a:pPr lvl="1">
              <a:buFont typeface="Arial" panose="020B0604020202020204" pitchFamily="34" charset="0"/>
              <a:buChar char="•"/>
            </a:pPr>
            <a:r>
              <a:rPr lang="en-US" sz="1600" b="1" dirty="0">
                <a:hlinkClick r:id="rId3"/>
              </a:rPr>
              <a:t>https://mentor.ieee.org/802.18/dcn/18/18-18-0147-00-0000-ieee-802-draft-press-release-supporting-us-spectrum-strategy.docx</a:t>
            </a:r>
            <a:r>
              <a:rPr lang="en-US" sz="1600" b="1"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u="sng" dirty="0">
                <a:hlinkClick r:id="rId2"/>
              </a:rPr>
              <a:t>https://www.nhtsa.gov/press-releases/us-department-transportation-releases-request-comment-rfc-vehicle-everything-v2x</a:t>
            </a:r>
            <a:r>
              <a:rPr lang="en-US" sz="1800" dirty="0"/>
              <a:t> </a:t>
            </a:r>
          </a:p>
          <a:p>
            <a:pPr>
              <a:buFont typeface="Arial" panose="020B0604020202020204" pitchFamily="34" charset="0"/>
              <a:buChar char="•"/>
            </a:pPr>
            <a:r>
              <a:rPr lang="en-US" sz="1800" dirty="0"/>
              <a:t>The RFC can be found at </a:t>
            </a:r>
            <a:r>
              <a:rPr lang="en-US" sz="1800" u="sng" dirty="0">
                <a:hlinkClick r:id="rId3"/>
              </a:rPr>
              <a:t>www.transportation.gov/v2x</a:t>
            </a:r>
            <a:endParaRPr lang="en-US" sz="1800" dirty="0"/>
          </a:p>
          <a:p>
            <a:pPr marL="365760" indent="-365760">
              <a:spcBef>
                <a:spcPts val="0"/>
              </a:spcBef>
              <a:buFont typeface="Arial" panose="020B0604020202020204" pitchFamily="34" charset="0"/>
              <a:buChar char="•"/>
            </a:pPr>
            <a:r>
              <a:rPr lang="en-US" sz="1800" dirty="0"/>
              <a:t>Or in Mentor:  </a:t>
            </a:r>
            <a:r>
              <a:rPr lang="en-US" sz="1800" dirty="0">
                <a:hlinkClick r:id="rId4"/>
              </a:rPr>
              <a:t>https://mentor.ieee.org/802.18/dcn/18/18-18-0166-00-0000-usdot-v2x-communciations-request-for-comments.docx</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2000" dirty="0"/>
              <a:t>SUMMARY: 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DATES</a:t>
            </a:r>
            <a:r>
              <a:rPr lang="en-US" sz="2000" b="0" dirty="0"/>
              <a:t>: You should submit your comments within 30 days after the date of publication in the Federal Register </a:t>
            </a:r>
          </a:p>
          <a:p>
            <a:pPr marL="365760" indent="-365760">
              <a:spcBef>
                <a:spcPts val="0"/>
              </a:spcBef>
              <a:buFont typeface="Arial" panose="020B0604020202020204" pitchFamily="34" charset="0"/>
              <a:buChar char="•"/>
            </a:pPr>
            <a:endParaRPr lang="en-US" sz="2000" b="0" dirty="0">
              <a:hlinkClick r:id="rId2"/>
            </a:endParaRPr>
          </a:p>
          <a:p>
            <a:pPr marL="365760" indent="-365760">
              <a:spcBef>
                <a:spcPts val="0"/>
              </a:spcBef>
              <a:buFont typeface="Arial" panose="020B0604020202020204" pitchFamily="34" charset="0"/>
              <a:buChar char="•"/>
            </a:pPr>
            <a:r>
              <a:rPr lang="en-US" sz="2000" dirty="0"/>
              <a:t>Was published in the Federal Register on 26 Dec, add 30 days:</a:t>
            </a:r>
          </a:p>
          <a:p>
            <a:pPr marL="365760" indent="-365760">
              <a:spcBef>
                <a:spcPts val="0"/>
              </a:spcBef>
              <a:buFont typeface="Arial" panose="020B0604020202020204" pitchFamily="34" charset="0"/>
              <a:buChar char="•"/>
            </a:pPr>
            <a:r>
              <a:rPr lang="en-US" sz="2000" dirty="0"/>
              <a:t>Comments due 25 Jan 19. </a:t>
            </a:r>
          </a:p>
          <a:p>
            <a:pPr lvl="1">
              <a:spcBef>
                <a:spcPts val="0"/>
              </a:spcBef>
              <a:buFont typeface="Arial" panose="020B0604020202020204" pitchFamily="34" charset="0"/>
              <a:buChar char="•"/>
            </a:pPr>
            <a:r>
              <a:rPr lang="en-US" sz="1600" b="0" dirty="0">
                <a:hlinkClick r:id="rId2"/>
              </a:rPr>
              <a:t>https://www.federalregister.gov/documents/2018/12/26/2018-27785/notice-of-request-for-comments-v2x-communications?utm_campaign=subscription%20mailing%20list&amp;utm_source=federalregister.gov&amp;utm_medium=email</a:t>
            </a:r>
            <a:r>
              <a:rPr lang="en-US" sz="1600" b="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t>
            </a:r>
          </a:p>
          <a:p>
            <a:pPr>
              <a:spcBef>
                <a:spcPts val="0"/>
              </a:spcBef>
              <a:buFont typeface="Arial" panose="020B0604020202020204" pitchFamily="34" charset="0"/>
              <a:buChar char="•"/>
            </a:pPr>
            <a:r>
              <a:rPr lang="en-US" altLang="en-US" sz="2000" dirty="0">
                <a:solidFill>
                  <a:schemeClr val="tx1"/>
                </a:solidFill>
              </a:rPr>
              <a:t>Do we want to comment and if so which questions?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4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Some members are working on some comments. </a:t>
            </a:r>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  </a:t>
            </a: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comment text for IEEE 802 comments to the chair or the list server.  </a:t>
            </a:r>
          </a:p>
          <a:p>
            <a:pPr lvl="1">
              <a:buFont typeface="Arial" panose="020B0604020202020204" pitchFamily="34" charset="0"/>
              <a:buChar char="•"/>
            </a:pPr>
            <a:r>
              <a:rPr lang="en-US" sz="1800" b="1" dirty="0">
                <a:solidFill>
                  <a:srgbClr val="00B0F0"/>
                </a:solidFill>
              </a:rPr>
              <a:t>See document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rgbClr val="7030A0"/>
                </a:solidFill>
              </a:rPr>
              <a:t>Goal we must vote on it next week, 10 Jan, to meet comments due by 18 January </a:t>
            </a:r>
            <a:r>
              <a:rPr lang="en-US" sz="1800" dirty="0">
                <a:solidFill>
                  <a:schemeClr val="tx1"/>
                </a:solidFill>
              </a:rPr>
              <a:t>(the back up, by 05 February they would still be accepted.)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Send in comment text for NTIA’s RFC on spectrum strategy.</a:t>
            </a:r>
          </a:p>
          <a:p>
            <a:pPr>
              <a:buFont typeface="Arial" panose="020B0604020202020204" pitchFamily="34" charset="0"/>
              <a:buChar char="•"/>
            </a:pPr>
            <a:r>
              <a:rPr lang="en-US" sz="2000" dirty="0"/>
              <a:t>Send in comment text on DOT’s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03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 </a:t>
            </a: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10 Jan 2019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03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03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BTRC consultation Freq. Allocation</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err="1"/>
              <a:t>U.S.DoT</a:t>
            </a:r>
            <a:r>
              <a:rPr lang="en-US" sz="1400" dirty="0"/>
              <a:t> RFC on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and anything new.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Revised Comments 18 Jan; Replies 05 Feb</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Bangladesh BTRC public consultation on revision of National Frequency Allocation. </a:t>
            </a:r>
          </a:p>
          <a:p>
            <a:pPr lvl="1">
              <a:spcBef>
                <a:spcPts val="0"/>
              </a:spcBef>
              <a:buFont typeface="Arial" panose="020B0604020202020204" pitchFamily="34" charset="0"/>
              <a:buChar char="•"/>
            </a:pPr>
            <a:r>
              <a:rPr lang="en-US" sz="1400" dirty="0"/>
              <a:t>Comments due 12 Jan. </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And/or at least can anyone help out in St. Louis to be a recording secretary? ________</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r>
              <a:rPr lang="en-US" altLang="en-US" sz="1600" dirty="0">
                <a:solidFill>
                  <a:schemeClr val="bg1">
                    <a:lumMod val="75000"/>
                  </a:schemeClr>
                </a:solidFill>
              </a:rPr>
              <a:t>Mike Lynch</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a:t>
            </a:r>
            <a:r>
              <a:rPr lang="en-US" altLang="en-US" sz="1600" b="1" dirty="0"/>
              <a:t>Posted</a:t>
            </a:r>
            <a:r>
              <a:rPr lang="en-US" altLang="en-US" sz="1600" dirty="0"/>
              <a:t>: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03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27 December 2018 in document: </a:t>
            </a:r>
            <a:r>
              <a:rPr lang="en-US" altLang="en-US" sz="1600" dirty="0">
                <a:hlinkClick r:id="rId2"/>
              </a:rPr>
              <a:t>https://mentor.ieee.org/802.18/dcn/18/18-18-0172-00-0000-minutes-27dec18-rr-tag-teleconference.docx</a:t>
            </a:r>
            <a:r>
              <a:rPr lang="en-US" altLang="en-US" sz="1600" dirty="0"/>
              <a:t>      </a:t>
            </a:r>
            <a:r>
              <a:rPr lang="en-US" altLang="en-US" sz="1600" b="1" dirty="0"/>
              <a:t>Posted</a:t>
            </a:r>
            <a:r>
              <a:rPr lang="en-US" altLang="en-US" sz="1600" dirty="0"/>
              <a:t>:   </a:t>
            </a:r>
            <a:r>
              <a:rPr lang="en-US" sz="1600" b="0" dirty="0"/>
              <a:t>28-Dec-2018 22:48:43 ET</a:t>
            </a:r>
            <a:endParaRPr lang="en-US" sz="1600" dirty="0"/>
          </a:p>
          <a:p>
            <a:r>
              <a:rPr lang="en-US" altLang="en-US" sz="1600" b="0" dirty="0"/>
              <a:t>	</a:t>
            </a:r>
            <a:r>
              <a:rPr lang="en-US" altLang="en-US" sz="1600" dirty="0">
                <a:solidFill>
                  <a:schemeClr val="tx1"/>
                </a:solidFill>
              </a:rPr>
              <a:t>Moved by:  	</a:t>
            </a:r>
            <a:r>
              <a:rPr lang="en-US" altLang="en-US" sz="1600" dirty="0">
                <a:solidFill>
                  <a:schemeClr val="bg1">
                    <a:lumMod val="75000"/>
                  </a:schemeClr>
                </a:solidFill>
              </a:rPr>
              <a:t>Jay Holcomb</a:t>
            </a:r>
          </a:p>
          <a:p>
            <a:r>
              <a:rPr lang="en-US" altLang="en-US" sz="1600" dirty="0">
                <a:solidFill>
                  <a:schemeClr val="tx1"/>
                </a:solidFill>
              </a:rPr>
              <a:t>	Seconded by:	</a:t>
            </a:r>
            <a:r>
              <a:rPr lang="en-US" altLang="en-US" sz="1600" dirty="0">
                <a:solidFill>
                  <a:schemeClr val="bg1">
                    <a:lumMod val="75000"/>
                  </a:schemeClr>
                </a:solidFill>
              </a:rPr>
              <a:t>Mike Lynch</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03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lvl="1">
              <a:buFont typeface="Arial" panose="020B0604020202020204" pitchFamily="34" charset="0"/>
              <a:buChar char="•"/>
            </a:pPr>
            <a:r>
              <a:rPr lang="en-US" sz="1800" dirty="0">
                <a:solidFill>
                  <a:schemeClr val="tx1"/>
                </a:solidFill>
              </a:rPr>
              <a:t>General EU news?</a:t>
            </a:r>
            <a:r>
              <a:rPr lang="en-US" altLang="en-US" sz="1400" dirty="0"/>
              <a:t> </a:t>
            </a:r>
            <a:r>
              <a:rPr lang="en-US" altLang="en-US" sz="1400" dirty="0">
                <a:hlinkClick r:id="rId2"/>
              </a:rPr>
              <a:t>&lt;</a:t>
            </a:r>
            <a:r>
              <a:rPr lang="en-US" altLang="en-US" sz="1400" dirty="0" err="1">
                <a:hlinkClick r:id="rId2"/>
              </a:rPr>
              <a:t>ojeu</a:t>
            </a:r>
            <a:r>
              <a:rPr lang="en-US" altLang="en-US" sz="1400" dirty="0">
                <a:hlinkClick r:id="rId2"/>
              </a:rPr>
              <a:t>&gt;</a:t>
            </a:r>
            <a:r>
              <a:rPr lang="en-US" altLang="en-US" sz="1400" dirty="0"/>
              <a:t>   </a:t>
            </a:r>
            <a:r>
              <a:rPr lang="en-US" altLang="en-US" sz="1400" dirty="0">
                <a:hlinkClick r:id="rId3"/>
              </a:rPr>
              <a:t>&lt;</a:t>
            </a:r>
            <a:r>
              <a:rPr lang="en-US" altLang="en-US" sz="1400" dirty="0" err="1">
                <a:hlinkClick r:id="rId3"/>
              </a:rPr>
              <a:t>HStds</a:t>
            </a:r>
            <a:r>
              <a:rPr lang="en-US" altLang="en-US" sz="1400" dirty="0">
                <a:hlinkClick r:id="rId3"/>
              </a:rPr>
              <a:t>&gt;</a:t>
            </a:r>
            <a:r>
              <a:rPr lang="en-US" altLang="en-US" sz="1400" dirty="0"/>
              <a:t>   </a:t>
            </a:r>
            <a:endParaRPr lang="en-US" altLang="en-US" sz="1600" dirty="0"/>
          </a:p>
          <a:p>
            <a:pPr>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reported this week.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sz="1800" dirty="0">
                <a:solidFill>
                  <a:schemeClr val="tx1"/>
                </a:solidFill>
                <a:hlinkClick r:id="rId6"/>
              </a:rPr>
              <a:t>&lt;TG-UWB&gt;</a:t>
            </a:r>
            <a:r>
              <a:rPr lang="en-US" sz="1800" dirty="0">
                <a:solidFill>
                  <a:schemeClr val="tx1"/>
                </a:solidFill>
              </a:rPr>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dirty="0">
                <a:hlinkClick r:id="rId2"/>
              </a:rPr>
              <a:t>&lt;SE45&gt;</a:t>
            </a:r>
            <a:r>
              <a:rPr lang="en-US" altLang="en-US" sz="1800" dirty="0"/>
              <a:t> </a:t>
            </a:r>
            <a:r>
              <a:rPr lang="en-US" altLang="en-US" sz="1600" dirty="0"/>
              <a:t> </a:t>
            </a:r>
            <a:r>
              <a:rPr lang="en-US" sz="1600" dirty="0"/>
              <a:t>f2f  #7 in ECO, Copenhagen, 24 - 25 April 2019</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dirty="0">
                <a:hlinkClick r:id="rId5"/>
              </a:rPr>
              <a:t>&lt;FM57&gt;</a:t>
            </a:r>
            <a:r>
              <a:rPr lang="en-US" altLang="en-US" sz="1800" dirty="0"/>
              <a:t> </a:t>
            </a:r>
            <a:r>
              <a:rPr lang="en-US" altLang="en-US" sz="1600" dirty="0"/>
              <a:t> </a:t>
            </a:r>
            <a:r>
              <a:rPr lang="en-US" sz="1600" dirty="0"/>
              <a:t>web meeting #4.1  28 January 2019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this week.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31613</TotalTime>
  <Words>5429</Words>
  <Application>Microsoft Office PowerPoint</Application>
  <PresentationFormat>On-screen Show (4:3)</PresentationFormat>
  <Paragraphs>608</Paragraphs>
  <Slides>37</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vt:lpstr>
      <vt:lpstr>EU items -2 </vt:lpstr>
      <vt:lpstr>5GAA Waiver to Allow ITS C-V2X</vt:lpstr>
      <vt:lpstr>BTRC public consultation on National Frequency Allocation</vt:lpstr>
      <vt:lpstr>NTIA soliciting comments on National Spectrum Strategy -1 of 3</vt:lpstr>
      <vt:lpstr>NTIA soliciting comments on National Spectrum Strategy -2 of 3</vt:lpstr>
      <vt:lpstr>NTIA soliciting comments on National Spectrum Strategy -3 of 3</vt:lpstr>
      <vt:lpstr>U.S. DoT Releases RFC on V2X Communications -1 of 4</vt:lpstr>
      <vt:lpstr>U.S. DoT Releases RFC on V2X Communications -2 of 4</vt:lpstr>
      <vt:lpstr>U.S. DoT Releases RFC on V2X Communications -3 of 4</vt:lpstr>
      <vt:lpstr>U.S. DoT Releases RFC on V2X Communications -4 of 4</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1098</cp:revision>
  <cp:lastPrinted>1601-01-01T00:00:00Z</cp:lastPrinted>
  <dcterms:created xsi:type="dcterms:W3CDTF">2016-03-03T14:54:45Z</dcterms:created>
  <dcterms:modified xsi:type="dcterms:W3CDTF">2019-01-03T01:02:57Z</dcterms:modified>
</cp:coreProperties>
</file>