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341" r:id="rId3"/>
    <p:sldId id="329" r:id="rId4"/>
    <p:sldId id="330" r:id="rId5"/>
    <p:sldId id="516" r:id="rId6"/>
    <p:sldId id="331" r:id="rId7"/>
    <p:sldId id="517" r:id="rId8"/>
    <p:sldId id="486" r:id="rId9"/>
    <p:sldId id="528" r:id="rId10"/>
    <p:sldId id="538" r:id="rId11"/>
    <p:sldId id="536" r:id="rId12"/>
    <p:sldId id="533" r:id="rId13"/>
    <p:sldId id="537" r:id="rId14"/>
    <p:sldId id="530" r:id="rId15"/>
    <p:sldId id="532" r:id="rId16"/>
    <p:sldId id="535" r:id="rId17"/>
    <p:sldId id="524" r:id="rId18"/>
    <p:sldId id="498" r:id="rId19"/>
    <p:sldId id="402" r:id="rId20"/>
    <p:sldId id="403" r:id="rId21"/>
    <p:sldId id="531" r:id="rId22"/>
    <p:sldId id="525" r:id="rId23"/>
    <p:sldId id="529" r:id="rId24"/>
    <p:sldId id="513" r:id="rId25"/>
    <p:sldId id="527" r:id="rId26"/>
    <p:sldId id="477" r:id="rId27"/>
    <p:sldId id="522" r:id="rId28"/>
    <p:sldId id="509" r:id="rId29"/>
    <p:sldId id="523" r:id="rId30"/>
    <p:sldId id="514" r:id="rId31"/>
    <p:sldId id="429" r:id="rId32"/>
    <p:sldId id="399"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32" autoAdjust="0"/>
    <p:restoredTop sz="96182" autoAdjust="0"/>
  </p:normalViewPr>
  <p:slideViewPr>
    <p:cSldViewPr>
      <p:cViewPr varScale="1">
        <p:scale>
          <a:sx n="104" d="100"/>
          <a:sy n="104" d="100"/>
        </p:scale>
        <p:origin x="624"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27-Dec-18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57125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 December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27 December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 December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802.18-18/0169r01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www.btrc.gov.bd/news/public-consultation-draft-revision-national-frequency-allocation-table"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hyperlink" Target="https://mentor.ieee.org/802.18/dcn/18/18-18-0168-00-0000-developing-a-sustainable-spectrum-strategy-for-america-s-future-ntia-request-for-comments.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4" Type="http://schemas.openxmlformats.org/officeDocument/2006/relationships/hyperlink" Target="https://mentor.ieee.org/802.18/dcn/18/18-18-0166-00-0000-usdot-v2x-communciations-request-for-comments.docx"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federalregister.gov/documents/2018/12/26/2018-27785/notice-of-request-for-comments-v2x-communications?utm_campaign=subscription%20mailing%20list&amp;utm_source=federalregister.gov&amp;utm_medium=email"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8/18-18-0163-00-0000-consultation-paper-proposed-updates-to-class-licensing-arrangements-supporting-5g-and-other-technology-innovations.docx" TargetMode="External"/><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65-00-0000-notice-under-subsection-136-radiocommunications-act-1992-proposed-variation-of-lipd-class-licence-2015.docx" TargetMode="External"/><Relationship Id="rId4" Type="http://schemas.openxmlformats.org/officeDocument/2006/relationships/hyperlink" Target="https://mentor.ieee.org/802.18/dcn/18/18-18-0164-00-0000-draft-radiocommunications-low-interference-potential-devices-class-licence-variation-2019-no-1.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8/11-18-1945-01-0ngv-work-breakdown-for-p802-11bd.ppt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18/18-18-0152-01-0000-5gaa-waiver-to-allow-its-cellular-vehicle-to-everything-c-v2x.docx" TargetMode="External"/><Relationship Id="rId2" Type="http://schemas.openxmlformats.org/officeDocument/2006/relationships/hyperlink" Target="https://ecfsapi.fcc.gov/file/11212224101742/5GAA%20Petition%20for%20Waiver%20-%20Final%2011.21.2018.pdf"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8/18-18-0129-00-0000-fresh-look-ex-parte-10-15-18-et-13-49-dsrc.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fcc.gov/document/commissioner-rosenworcel-statement-59-ghz-band" TargetMode="External"/><Relationship Id="rId5" Type="http://schemas.openxmlformats.org/officeDocument/2006/relationships/hyperlink" Target="https://www.fcc.gov/document/commissioner-orielly-statement-ncta-59-ghz-letter" TargetMode="External"/><Relationship Id="rId4" Type="http://schemas.openxmlformats.org/officeDocument/2006/relationships/hyperlink" Target="https://www.fcc.gov/ecfs/search/filings?proceedings_name=13-49&amp;sort=date_disseminated,DESC"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67-00-0000-minutes-20dec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cept.org/Documents/se-45/48449/se45-18-123_draft-minutes-of-se456-meeting" TargetMode="External"/><Relationship Id="rId2" Type="http://schemas.openxmlformats.org/officeDocument/2006/relationships/hyperlink" Target="https://cept.org/Documents/se-45/48447/se45-18-123a1_draft-ecc-report-rlan-in-6-ghz"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fcc.gov/ecfs/search/filings?proceedings_name=18-357&amp;sort=date_disseminated,DESC" TargetMode="External"/><Relationship Id="rId2" Type="http://schemas.openxmlformats.org/officeDocument/2006/relationships/hyperlink" Target="https://mentor.ieee.org/802.18/dcn/18/18-18-0152-01-0000-5gaa-waiver-to-allow-its-cellular-vehicle-to-everything-c-v2x.docx"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58-00-0000-fcc-gn-18-357-5gaa-waiver-request-for-comments.pdf" TargetMode="External"/><Relationship Id="rId4" Type="http://schemas.openxmlformats.org/officeDocument/2006/relationships/hyperlink" Target="https://docs.fcc.gov/public/attachments/DA-18-1231A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27 December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27 December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4032"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77200" cy="450850"/>
          </a:xfrm>
        </p:spPr>
        <p:txBody>
          <a:bodyPr/>
          <a:lstStyle/>
          <a:p>
            <a:r>
              <a:rPr lang="en-US" sz="2400" dirty="0"/>
              <a:t>BTRC public consultation on National Frequency Allocation</a:t>
            </a:r>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2000" u="sng" dirty="0">
                <a:hlinkClick r:id="rId2"/>
              </a:rPr>
              <a:t>http://www.btrc.gov.bd/news/public-consultation-draft-revision-national-frequency-allocation-table</a:t>
            </a:r>
            <a:endParaRPr lang="en-US" sz="2000" dirty="0"/>
          </a:p>
          <a:p>
            <a:pPr lvl="4">
              <a:buFont typeface="Arial" panose="020B0604020202020204" pitchFamily="34" charset="0"/>
              <a:buChar char="•"/>
            </a:pPr>
            <a:endParaRPr lang="en-US" sz="1200" dirty="0"/>
          </a:p>
          <a:p>
            <a:pPr>
              <a:buFont typeface="Arial" panose="020B0604020202020204" pitchFamily="34" charset="0"/>
              <a:buChar char="•"/>
            </a:pPr>
            <a:r>
              <a:rPr lang="en-US" sz="2000" dirty="0"/>
              <a:t>Bangladesh BTRC has started a public consultation on the draft revision of National Frequency Allocation.  The comment submission deadline is January 12, 2019.</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When compared with BTRC's notice in November 2017 that allows 2.4 GHz and 5.7 GHz for Wi-Fi, this consultation proposes to add the following bands for indoor RLAN operations:  5150-5250 MHz, 5250-5350 MHz,  5470-5570 MHz, 5570-5650 </a:t>
            </a:r>
            <a:r>
              <a:rPr lang="en-US" sz="2000" dirty="0" err="1"/>
              <a:t>MHz.</a:t>
            </a:r>
            <a:endParaRPr lang="en-US" sz="2000" dirty="0"/>
          </a:p>
          <a:p>
            <a:pPr lvl="2">
              <a:buFont typeface="Arial" panose="020B0604020202020204" pitchFamily="34" charset="0"/>
              <a:buChar char="•"/>
            </a:pPr>
            <a:endParaRPr lang="en-US" sz="1400" dirty="0"/>
          </a:p>
          <a:p>
            <a:pPr>
              <a:buFont typeface="Arial" panose="020B0604020202020204" pitchFamily="34" charset="0"/>
              <a:buChar char="•"/>
            </a:pPr>
            <a:r>
              <a:rPr lang="en-US" sz="2000" dirty="0"/>
              <a:t>For IoT operation under 1 GHz, it proposes non-IMT IoT in 915-918 MHz and non-specific short range device operation in 915-921 </a:t>
            </a:r>
            <a:r>
              <a:rPr lang="en-US" sz="2000" dirty="0" err="1"/>
              <a:t>MHz.</a:t>
            </a:r>
            <a:endParaRPr lang="en-US" sz="2000" dirty="0"/>
          </a:p>
          <a:p>
            <a:pPr lvl="2">
              <a:buFont typeface="Arial" panose="020B0604020202020204" pitchFamily="34" charset="0"/>
              <a:buChar char="•"/>
            </a:pPr>
            <a:endParaRPr lang="en-US" sz="1400" dirty="0"/>
          </a:p>
          <a:p>
            <a:pPr>
              <a:buFont typeface="Arial" panose="020B0604020202020204" pitchFamily="34" charset="0"/>
              <a:buChar char="•"/>
            </a:pPr>
            <a:r>
              <a:rPr lang="en-US" sz="2000" dirty="0"/>
              <a:t>We would need to vote on final comments next week, 03 Jan.  </a:t>
            </a:r>
          </a:p>
          <a:p>
            <a:pPr>
              <a:buFont typeface="Arial" panose="020B0604020202020204" pitchFamily="34" charset="0"/>
              <a:buChar char="•"/>
            </a:pPr>
            <a:endParaRPr lang="en-US" sz="1800" dirty="0"/>
          </a:p>
          <a:p>
            <a:pPr>
              <a:buFont typeface="Arial" panose="020B0604020202020204" pitchFamily="34" charset="0"/>
              <a:buChar char="•"/>
            </a:pPr>
            <a:endParaRPr lang="en-US" sz="1800" b="1" dirty="0"/>
          </a:p>
          <a:p>
            <a:pPr>
              <a:buFont typeface="Arial" panose="020B0604020202020204" pitchFamily="34" charset="0"/>
              <a:buChar char="•"/>
            </a:pPr>
            <a:endParaRPr lang="en-US" sz="1800" dirty="0"/>
          </a:p>
          <a:p>
            <a:pPr>
              <a:buFont typeface="Arial" panose="020B0604020202020204" pitchFamily="34" charset="0"/>
              <a:buChar char="•"/>
            </a:pPr>
            <a:endParaRPr lang="en-US" sz="2200" b="1" dirty="0"/>
          </a:p>
          <a:p>
            <a:r>
              <a:rPr lang="en-US" sz="1800" dirty="0"/>
              <a:t>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90275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pPr>
              <a:spcBef>
                <a:spcPts val="0"/>
              </a:spcBef>
            </a:pPr>
            <a:r>
              <a:rPr lang="en-US" sz="2400" dirty="0"/>
              <a:t>NTIA soliciting comments on National Spectrum Strategy</a:t>
            </a:r>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t>SUMMARY: On behalf of the U.S. Secretary of Commerce, the National Telecommunications and Information Administration (NTIA) requests comments from interested parties with regard to development of a comprehensive, long-term national spectrum strategy. NTIA seeks broad input from interested stakeholders, including private industry, academia, civil society, and other experts.</a:t>
            </a:r>
          </a:p>
          <a:p>
            <a:pPr>
              <a:buFont typeface="Arial" panose="020B0604020202020204" pitchFamily="34" charset="0"/>
              <a:buChar char="•"/>
            </a:pPr>
            <a:r>
              <a:rPr lang="en-US" sz="1800" dirty="0"/>
              <a:t>Comments must be received by January 22, 2019</a:t>
            </a:r>
          </a:p>
          <a:p>
            <a:pPr>
              <a:buFont typeface="Arial" panose="020B0604020202020204" pitchFamily="34" charset="0"/>
              <a:buChar char="•"/>
            </a:pPr>
            <a:r>
              <a:rPr lang="en-US" sz="1800" dirty="0">
                <a:hlinkClick r:id="rId2"/>
              </a:rPr>
              <a:t>https://mentor.ieee.org/802.18/dcn/18/18-18-0168-00-0000-developing-a-sustainable-spectrum-strategy-for-america-s-future-ntia-request-for-comments.pdf</a:t>
            </a:r>
            <a:r>
              <a:rPr lang="en-US" sz="1800" dirty="0"/>
              <a:t>  </a:t>
            </a:r>
          </a:p>
          <a:p>
            <a:pPr>
              <a:buFont typeface="Arial" panose="020B0604020202020204" pitchFamily="34" charset="0"/>
              <a:buChar char="•"/>
            </a:pPr>
            <a:r>
              <a:rPr lang="en-US" sz="1800" dirty="0"/>
              <a:t>This is related to the presidential memorandum from November plenary: </a:t>
            </a:r>
          </a:p>
          <a:p>
            <a:pPr lvl="1">
              <a:buFont typeface="Arial" panose="020B0604020202020204" pitchFamily="34" charset="0"/>
              <a:buChar char="•"/>
            </a:pPr>
            <a:r>
              <a:rPr lang="en-US" sz="1600" b="1" dirty="0">
                <a:hlinkClick r:id="rId3"/>
              </a:rPr>
              <a:t>https://mentor.ieee.org/802.18/dcn/18/18-18-0134-00-0000-developing-a-sustainable-spectrum-strategy-for-america-s-future.docx</a:t>
            </a:r>
          </a:p>
          <a:p>
            <a:pPr lvl="1">
              <a:buFont typeface="Arial" panose="020B0604020202020204" pitchFamily="34" charset="0"/>
              <a:buChar char="•"/>
            </a:pPr>
            <a:r>
              <a:rPr lang="en-US" sz="1600" b="1" dirty="0">
                <a:hlinkClick r:id="rId3"/>
              </a:rPr>
              <a:t>https://mentor.ieee.org/802.18/dcn/18/18-18-0147-00-0000-ieee-802-draft-press-release-supporting-us-spectrum-strategy.docx</a:t>
            </a:r>
            <a:r>
              <a:rPr lang="en-US" sz="1600" b="1" dirty="0"/>
              <a:t> </a:t>
            </a:r>
          </a:p>
          <a:p>
            <a:pPr>
              <a:buFont typeface="Arial" panose="020B0604020202020204" pitchFamily="34" charset="0"/>
              <a:buChar char="•"/>
            </a:pPr>
            <a:r>
              <a:rPr lang="en-US" sz="1800" dirty="0"/>
              <a:t>There are 5 points and 9 questions </a:t>
            </a:r>
          </a:p>
          <a:p>
            <a:pPr>
              <a:buFont typeface="Arial" panose="020B0604020202020204" pitchFamily="34" charset="0"/>
              <a:buChar char="•"/>
            </a:pPr>
            <a:r>
              <a:rPr lang="en-US" sz="1800" dirty="0"/>
              <a:t>Have been asked to have 802.18 to review and do comments where appropriate. </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1745921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2</a:t>
            </a:r>
            <a:endParaRPr lang="en-US" sz="2400" dirty="0"/>
          </a:p>
        </p:txBody>
      </p:sp>
      <p:sp>
        <p:nvSpPr>
          <p:cNvPr id="3" name="Content Placeholder 2"/>
          <p:cNvSpPr>
            <a:spLocks noGrp="1"/>
          </p:cNvSpPr>
          <p:nvPr>
            <p:ph idx="1"/>
          </p:nvPr>
        </p:nvSpPr>
        <p:spPr>
          <a:xfrm>
            <a:off x="688952" y="1166549"/>
            <a:ext cx="8150031" cy="5059552"/>
          </a:xfrm>
        </p:spPr>
        <p:txBody>
          <a:bodyPr/>
          <a:lstStyle/>
          <a:p>
            <a:pPr>
              <a:buFont typeface="Arial" panose="020B0604020202020204" pitchFamily="34" charset="0"/>
              <a:buChar char="•"/>
            </a:pPr>
            <a:r>
              <a:rPr lang="en-US" sz="1800" u="sng" dirty="0">
                <a:hlinkClick r:id="rId2"/>
              </a:rPr>
              <a:t>https://www.nhtsa.gov/press-releases/us-department-transportation-releases-request-comment-rfc-vehicle-everything-v2x</a:t>
            </a:r>
            <a:r>
              <a:rPr lang="en-US" sz="1800" dirty="0"/>
              <a:t> </a:t>
            </a:r>
          </a:p>
          <a:p>
            <a:pPr>
              <a:buFont typeface="Arial" panose="020B0604020202020204" pitchFamily="34" charset="0"/>
              <a:buChar char="•"/>
            </a:pPr>
            <a:r>
              <a:rPr lang="en-US" sz="1800" dirty="0"/>
              <a:t>The RFC can be found at </a:t>
            </a:r>
            <a:r>
              <a:rPr lang="en-US" sz="1800" u="sng" dirty="0">
                <a:hlinkClick r:id="rId3"/>
              </a:rPr>
              <a:t>www.transportation.gov/v2x</a:t>
            </a:r>
            <a:endParaRPr lang="en-US" sz="1800" dirty="0"/>
          </a:p>
          <a:p>
            <a:pPr marL="365760" indent="-365760">
              <a:spcBef>
                <a:spcPts val="0"/>
              </a:spcBef>
              <a:buFont typeface="Arial" panose="020B0604020202020204" pitchFamily="34" charset="0"/>
              <a:buChar char="•"/>
            </a:pPr>
            <a:r>
              <a:rPr lang="en-US" sz="1800" dirty="0"/>
              <a:t>Or in Mentor:  </a:t>
            </a:r>
            <a:r>
              <a:rPr lang="en-US" sz="1800" dirty="0">
                <a:hlinkClick r:id="rId4"/>
              </a:rPr>
              <a:t>https://mentor.ieee.org/802.18/dcn/18/18-18-0166-00-0000-usdot-v2x-communciations-request-for-comments.docx</a:t>
            </a:r>
            <a:r>
              <a:rPr lang="en-US" sz="1800" dirty="0"/>
              <a:t>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2000" dirty="0"/>
              <a:t>SUMMARY: 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a:p>
            <a:pPr marL="285750" indent="-285750">
              <a:spcBef>
                <a:spcPts val="0"/>
              </a:spcBef>
              <a:buFont typeface="Arial" panose="020B0604020202020204" pitchFamily="34" charset="0"/>
              <a:buChar char="•"/>
            </a:pPr>
            <a:endParaRPr lang="en-US" sz="2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27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-2 of 2</a:t>
            </a:r>
            <a:endParaRPr lang="en-US" sz="2400" dirty="0"/>
          </a:p>
        </p:txBody>
      </p:sp>
      <p:sp>
        <p:nvSpPr>
          <p:cNvPr id="3" name="Content Placeholder 2"/>
          <p:cNvSpPr>
            <a:spLocks noGrp="1"/>
          </p:cNvSpPr>
          <p:nvPr>
            <p:ph idx="1"/>
          </p:nvPr>
        </p:nvSpPr>
        <p:spPr>
          <a:xfrm>
            <a:off x="688952" y="1166549"/>
            <a:ext cx="8150031" cy="5059552"/>
          </a:xfrm>
        </p:spPr>
        <p:txBody>
          <a:bodyPr/>
          <a:lstStyle/>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sz="2000" dirty="0"/>
              <a:t>DATES</a:t>
            </a:r>
            <a:r>
              <a:rPr lang="en-US" sz="2000" b="0" dirty="0"/>
              <a:t>: You should submit your comments within 30 days after the date of publication in the Federal Register </a:t>
            </a:r>
          </a:p>
          <a:p>
            <a:pPr marL="365760" indent="-365760">
              <a:spcBef>
                <a:spcPts val="0"/>
              </a:spcBef>
              <a:buFont typeface="Arial" panose="020B0604020202020204" pitchFamily="34" charset="0"/>
              <a:buChar char="•"/>
            </a:pPr>
            <a:endParaRPr lang="en-US" sz="2000" b="0" dirty="0">
              <a:hlinkClick r:id="rId2"/>
            </a:endParaRPr>
          </a:p>
          <a:p>
            <a:pPr marL="365760" indent="-365760">
              <a:spcBef>
                <a:spcPts val="0"/>
              </a:spcBef>
              <a:buFont typeface="Arial" panose="020B0604020202020204" pitchFamily="34" charset="0"/>
              <a:buChar char="•"/>
            </a:pPr>
            <a:r>
              <a:rPr lang="en-US" sz="2000" dirty="0"/>
              <a:t>Was published in the Federal Register on 26 Dec, add 30 days:</a:t>
            </a:r>
          </a:p>
          <a:p>
            <a:pPr marL="365760" indent="-365760">
              <a:spcBef>
                <a:spcPts val="0"/>
              </a:spcBef>
              <a:buFont typeface="Arial" panose="020B0604020202020204" pitchFamily="34" charset="0"/>
              <a:buChar char="•"/>
            </a:pPr>
            <a:r>
              <a:rPr lang="en-US" sz="2000" dirty="0"/>
              <a:t>Comments due 25 Jan 19. </a:t>
            </a:r>
          </a:p>
          <a:p>
            <a:pPr lvl="1">
              <a:spcBef>
                <a:spcPts val="0"/>
              </a:spcBef>
              <a:buFont typeface="Arial" panose="020B0604020202020204" pitchFamily="34" charset="0"/>
              <a:buChar char="•"/>
            </a:pPr>
            <a:r>
              <a:rPr lang="en-US" sz="1600" b="0" dirty="0">
                <a:hlinkClick r:id="rId2"/>
              </a:rPr>
              <a:t>https://www.federalregister.gov/documents/2018/12/26/2018-27785/notice-of-request-for-comments-v2x-communications?utm_campaign=subscription%20mailing%20list&amp;utm_source=federalregister.gov&amp;utm_medium=email</a:t>
            </a:r>
            <a:r>
              <a:rPr lang="en-US" sz="1600" b="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There are 9 basic questions. </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Will head toward doing comments (after 5GAA).</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27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06036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0031" cy="631751"/>
          </a:xfrm>
        </p:spPr>
        <p:txBody>
          <a:bodyPr/>
          <a:lstStyle/>
          <a:p>
            <a:r>
              <a:rPr lang="en-AU" sz="2400" dirty="0"/>
              <a:t>ACMA - Proposed updates to class licensing arrangements supporting 5G and other technology innovations </a:t>
            </a:r>
            <a:r>
              <a:rPr lang="en-AU" sz="1400" dirty="0"/>
              <a:t>-1 of 2</a:t>
            </a:r>
            <a:r>
              <a:rPr lang="en-AU" sz="2400" dirty="0"/>
              <a:t> </a:t>
            </a:r>
            <a:endParaRPr lang="en-US" sz="1800" dirty="0"/>
          </a:p>
        </p:txBody>
      </p:sp>
      <p:sp>
        <p:nvSpPr>
          <p:cNvPr id="3" name="Content Placeholder 2"/>
          <p:cNvSpPr>
            <a:spLocks noGrp="1"/>
          </p:cNvSpPr>
          <p:nvPr>
            <p:ph idx="1"/>
          </p:nvPr>
        </p:nvSpPr>
        <p:spPr>
          <a:xfrm>
            <a:off x="697523" y="1415861"/>
            <a:ext cx="8302431" cy="5059552"/>
          </a:xfrm>
        </p:spPr>
        <p:txBody>
          <a:bodyPr/>
          <a:lstStyle/>
          <a:p>
            <a:pPr>
              <a:buFont typeface="Arial" panose="020B0604020202020204" pitchFamily="34" charset="0"/>
              <a:buChar char="•"/>
            </a:pPr>
            <a:r>
              <a:rPr lang="en-AU" sz="1800" dirty="0"/>
              <a:t>[1] The proposed variation considers updating and expending 60 GHz arrangements (57-66 GHz) for data communication systems, including 5G. Specifically:</a:t>
            </a:r>
            <a:endParaRPr lang="en-US" sz="1800" dirty="0"/>
          </a:p>
          <a:p>
            <a:pPr lvl="1">
              <a:buFont typeface="Arial" panose="020B0604020202020204" pitchFamily="34" charset="0"/>
              <a:buChar char="•"/>
            </a:pPr>
            <a:r>
              <a:rPr lang="en-AU" sz="1600" b="1" dirty="0"/>
              <a:t>adding 66-71 GHz frequency band</a:t>
            </a:r>
            <a:endParaRPr lang="en-US" sz="1600" b="1" dirty="0"/>
          </a:p>
          <a:p>
            <a:pPr lvl="1">
              <a:buFont typeface="Arial" panose="020B0604020202020204" pitchFamily="34" charset="0"/>
              <a:buChar char="•"/>
            </a:pPr>
            <a:r>
              <a:rPr lang="en-AU" sz="1600" b="1" dirty="0"/>
              <a:t>updating existing arrangement in 57-66 GHz regarding indoor and outdoor data communication systems.</a:t>
            </a:r>
            <a:endParaRPr lang="en-US" sz="1600" b="1" dirty="0"/>
          </a:p>
          <a:p>
            <a:pPr>
              <a:buFont typeface="Arial" panose="020B0604020202020204" pitchFamily="34" charset="0"/>
              <a:buChar char="•"/>
            </a:pPr>
            <a:r>
              <a:rPr lang="en-AU" sz="1800" dirty="0"/>
              <a:t>For more details see </a:t>
            </a:r>
            <a:r>
              <a:rPr lang="en-US" sz="1800" u="sng" dirty="0">
                <a:hlinkClick r:id="rId2"/>
              </a:rPr>
              <a:t>IFC 45/2018 Class licensing updates: Supporting 5G and other technology innovations</a:t>
            </a:r>
            <a:r>
              <a:rPr lang="en-US" sz="1800" dirty="0"/>
              <a:t>  (18 December 2018, closes 22 February 2019).</a:t>
            </a:r>
          </a:p>
          <a:p>
            <a:pPr>
              <a:buFont typeface="Arial" panose="020B0604020202020204" pitchFamily="34" charset="0"/>
              <a:buChar char="•"/>
            </a:pPr>
            <a:endParaRPr lang="en-US" sz="1800" dirty="0"/>
          </a:p>
          <a:p>
            <a:pPr>
              <a:buFont typeface="Arial" panose="020B0604020202020204" pitchFamily="34" charset="0"/>
              <a:buChar char="•"/>
            </a:pPr>
            <a:r>
              <a:rPr lang="en-US" sz="1800" dirty="0"/>
              <a:t>The three documents are on Mentor: </a:t>
            </a:r>
          </a:p>
          <a:p>
            <a:pPr>
              <a:buFont typeface="Arial" panose="020B0604020202020204" pitchFamily="34" charset="0"/>
              <a:buChar char="•"/>
            </a:pPr>
            <a:r>
              <a:rPr lang="en-US" sz="1600" dirty="0">
                <a:hlinkClick r:id="rId3"/>
              </a:rPr>
              <a:t>https://mentor.ieee.org/802.18/dcn/18/18-18-0163-00-0000-consultation-paper-proposed-updates-to-class-licensing-arrangements-supporting-5g-and-other-technology-innovations.docx</a:t>
            </a:r>
            <a:r>
              <a:rPr lang="en-US" sz="1600" dirty="0"/>
              <a:t> </a:t>
            </a:r>
          </a:p>
          <a:p>
            <a:pPr>
              <a:buFont typeface="Arial" panose="020B0604020202020204" pitchFamily="34" charset="0"/>
              <a:buChar char="•"/>
            </a:pPr>
            <a:r>
              <a:rPr lang="en-US" sz="1600" dirty="0">
                <a:hlinkClick r:id="rId4"/>
              </a:rPr>
              <a:t>https://mentor.ieee.org/802.18/dcn/18/18-18-0164-00-0000-draft-radiocommunications-low-interference-potential-devices-class-licence-variation-2019-no-1.docx</a:t>
            </a:r>
            <a:r>
              <a:rPr lang="en-US" sz="1600" dirty="0"/>
              <a:t> </a:t>
            </a:r>
          </a:p>
          <a:p>
            <a:pPr>
              <a:buFont typeface="Arial" panose="020B0604020202020204" pitchFamily="34" charset="0"/>
              <a:buChar char="•"/>
            </a:pPr>
            <a:r>
              <a:rPr lang="en-US" sz="1600" dirty="0">
                <a:hlinkClick r:id="rId5"/>
              </a:rPr>
              <a:t>https://mentor.ieee.org/802.18/dcn/18/18-18-0165-00-0000-notice-under-subsection-136-radiocommunications-act-1992-proposed-variation-of-lipd-class-licence-2015.docx</a:t>
            </a:r>
            <a:r>
              <a:rPr lang="en-US" sz="1600" dirty="0"/>
              <a:t> </a:t>
            </a: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27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2520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000" dirty="0"/>
              <a:t>ACMA - Proposed updates to class licensing arrangements supporting 5G and other technology innovations </a:t>
            </a:r>
            <a:r>
              <a:rPr lang="en-AU" sz="1200" dirty="0"/>
              <a:t>-2 of 2</a:t>
            </a:r>
            <a:r>
              <a:rPr lang="en-AU" sz="2000" dirty="0"/>
              <a:t> </a:t>
            </a:r>
            <a:endParaRPr lang="en-US" sz="20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sz="1600" u="sng" dirty="0"/>
              <a:t>Additional from what was sent to 802.18 list server: </a:t>
            </a:r>
          </a:p>
          <a:p>
            <a:r>
              <a:rPr lang="en-US" sz="1600" dirty="0"/>
              <a:t>[2] adding new arrangements for "All transmitters" in the 57-64 GHz band.</a:t>
            </a:r>
          </a:p>
          <a:p>
            <a:r>
              <a:rPr lang="en-US" sz="1600" dirty="0"/>
              <a:t>[3] revising arrangements for underground transmitters in certain bands supporting fixed and mobile services between 70-520 </a:t>
            </a:r>
            <a:r>
              <a:rPr lang="en-US" sz="1600" dirty="0" err="1"/>
              <a:t>MHz.</a:t>
            </a:r>
            <a:endParaRPr lang="en-US" sz="1600" dirty="0"/>
          </a:p>
          <a:p>
            <a:r>
              <a:rPr lang="en-US" sz="1600" dirty="0"/>
              <a:t>[4] adding support for higher power radiodetermination transmitters i.e. radars operating in the 76-77 GHz frequency band [5] adding support for ground and wall penetration radar as adjunct to current apparatus </a:t>
            </a:r>
            <a:r>
              <a:rPr lang="en-US" sz="1600" dirty="0" err="1"/>
              <a:t>licence</a:t>
            </a:r>
            <a:r>
              <a:rPr lang="en-US" sz="1600" dirty="0"/>
              <a:t> arrangements (30-12400 MHz) [6] aligning existing arrangements for ultra-wideband devices with US and European arrangements for generic (indoor and hand-held) devices (3100-3400 MHz  and 8500-9000 MHz) and aircraft applications (6000-8500 MHz).</a:t>
            </a:r>
          </a:p>
          <a:p>
            <a:pPr>
              <a:buFont typeface="Arial" panose="020B0604020202020204" pitchFamily="34" charset="0"/>
              <a:buChar char="•"/>
            </a:pPr>
            <a:r>
              <a:rPr lang="en-US" sz="1600" u="sng" dirty="0"/>
              <a:t>And further inputs from members:</a:t>
            </a:r>
          </a:p>
          <a:p>
            <a:pPr lvl="1">
              <a:buFont typeface="Arial" panose="020B0604020202020204" pitchFamily="34" charset="0"/>
              <a:buChar char="•"/>
            </a:pPr>
            <a:r>
              <a:rPr lang="en-US" sz="1600" b="1" dirty="0"/>
              <a:t>Proposed UWB rules look to be positive.</a:t>
            </a:r>
          </a:p>
          <a:p>
            <a:pPr lvl="1">
              <a:buFont typeface="Arial" panose="020B0604020202020204" pitchFamily="34" charset="0"/>
              <a:buChar char="•"/>
            </a:pPr>
            <a:r>
              <a:rPr lang="en-US" sz="1600" b="1" dirty="0"/>
              <a:t>Supporting the </a:t>
            </a:r>
            <a:r>
              <a:rPr lang="en-US" sz="1600" b="1" dirty="0" err="1"/>
              <a:t>mmWave</a:t>
            </a:r>
            <a:r>
              <a:rPr lang="en-US" sz="1600" b="1" dirty="0"/>
              <a:t> band expansion, considering both 802.11 and </a:t>
            </a:r>
            <a:br>
              <a:rPr lang="en-US" sz="1600" b="1" dirty="0"/>
            </a:br>
            <a:r>
              <a:rPr lang="en-US" sz="1600" b="1" dirty="0"/>
              <a:t>802.15.3 systems are being implemented and deployed which the expanded </a:t>
            </a:r>
            <a:br>
              <a:rPr lang="en-US" sz="1600" b="1" dirty="0"/>
            </a:br>
            <a:r>
              <a:rPr lang="en-US" sz="1600" b="1" dirty="0"/>
              <a:t>60 GHz band.</a:t>
            </a:r>
          </a:p>
          <a:p>
            <a:pPr lvl="1">
              <a:buFont typeface="Arial" panose="020B0604020202020204" pitchFamily="34" charset="0"/>
              <a:buChar char="•"/>
            </a:pPr>
            <a:r>
              <a:rPr lang="en-US" sz="1600" b="1" dirty="0"/>
              <a:t>May also want to look at [2] above to see if there are any negative impacts on the 802.11 and 802.15.3 </a:t>
            </a:r>
            <a:r>
              <a:rPr lang="en-US" sz="1600" b="1" dirty="0" err="1"/>
              <a:t>mmWave</a:t>
            </a:r>
            <a:r>
              <a:rPr lang="en-US" sz="1600" b="1" dirty="0"/>
              <a:t> based systems.</a:t>
            </a:r>
          </a:p>
          <a:p>
            <a:pPr lvl="4">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Didn’t have time to discuss in detail, though will continue to consider doing comments. </a:t>
            </a:r>
            <a:endParaRPr lang="en-US" altLang="en-US" sz="1600" b="1" dirty="0">
              <a:solidFill>
                <a:schemeClr val="tx1"/>
              </a:solidFill>
            </a:endParaRPr>
          </a:p>
          <a:p>
            <a:pPr lvl="1"/>
            <a:endParaRPr lang="en-US" sz="1600" b="1" dirty="0"/>
          </a:p>
          <a:p>
            <a:pPr>
              <a:spcBef>
                <a:spcPts val="0"/>
              </a:spcBef>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27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604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9169" y="1265048"/>
            <a:ext cx="8150031" cy="5059552"/>
          </a:xfrm>
        </p:spPr>
        <p:txBody>
          <a:bodyPr/>
          <a:lstStyle/>
          <a:p>
            <a:pPr marL="285750" indent="-285750">
              <a:spcBef>
                <a:spcPts val="0"/>
              </a:spcBef>
              <a:buFont typeface="Arial" panose="020B0604020202020204" pitchFamily="34" charset="0"/>
              <a:buChar char="•"/>
            </a:pPr>
            <a:r>
              <a:rPr lang="en-US" sz="1800" dirty="0"/>
              <a:t>  </a:t>
            </a: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27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r>
              <a:rPr lang="en-US" altLang="en-US" sz="1800" dirty="0">
                <a:solidFill>
                  <a:schemeClr val="accent2">
                    <a:lumMod val="40000"/>
                    <a:lumOff val="60000"/>
                  </a:schemeClr>
                </a:solidFill>
              </a:rPr>
              <a:t> </a:t>
            </a:r>
            <a:r>
              <a:rPr lang="en-US" sz="2000" dirty="0"/>
              <a:t>5GAA Waiver to Allow ITS C-V2X , is out for comments. </a:t>
            </a:r>
            <a:endParaRPr lang="en-US" sz="1600" dirty="0">
              <a:solidFill>
                <a:schemeClr val="tx1"/>
              </a:solidFill>
            </a:endParaRPr>
          </a:p>
          <a:p>
            <a:pPr lvl="1">
              <a:buFont typeface="Arial" panose="020B0604020202020204" pitchFamily="34" charset="0"/>
              <a:buChar char="•"/>
            </a:pPr>
            <a:r>
              <a:rPr lang="en-US" sz="1800" b="1" dirty="0">
                <a:solidFill>
                  <a:srgbClr val="00B0F0"/>
                </a:solidFill>
              </a:rPr>
              <a:t>All, please provide comment text for IEEE 802 comments to the chair or the list server.  </a:t>
            </a:r>
          </a:p>
          <a:p>
            <a:pPr lvl="1">
              <a:buFont typeface="Arial" panose="020B0604020202020204" pitchFamily="34" charset="0"/>
              <a:buChar char="•"/>
            </a:pPr>
            <a:r>
              <a:rPr lang="en-US" sz="1800" b="1" dirty="0">
                <a:solidFill>
                  <a:srgbClr val="00B0F0"/>
                </a:solidFill>
              </a:rPr>
              <a:t>See document 18-18/0159 for draft comments. </a:t>
            </a:r>
          </a:p>
          <a:p>
            <a:pPr lvl="1">
              <a:buFont typeface="Arial" panose="020B0604020202020204" pitchFamily="34" charset="0"/>
              <a:buChar char="•"/>
            </a:pPr>
            <a:endParaRPr lang="en-US" sz="1800" dirty="0">
              <a:solidFill>
                <a:srgbClr val="00B0F0"/>
              </a:solidFill>
            </a:endParaRPr>
          </a:p>
          <a:p>
            <a:pPr lvl="1">
              <a:buFont typeface="Arial" panose="020B0604020202020204" pitchFamily="34" charset="0"/>
              <a:buChar char="•"/>
            </a:pPr>
            <a:r>
              <a:rPr lang="en-US" sz="1800" b="1" dirty="0">
                <a:solidFill>
                  <a:srgbClr val="7030A0"/>
                </a:solidFill>
              </a:rPr>
              <a:t>Goal we must vote on it next week, 03 Jan, to meet comments due by 11 January </a:t>
            </a:r>
            <a:r>
              <a:rPr lang="en-US" sz="1800" dirty="0">
                <a:solidFill>
                  <a:schemeClr val="tx1"/>
                </a:solidFill>
              </a:rPr>
              <a:t>(the back up, by 28 January they would still be accepted.) </a:t>
            </a:r>
          </a:p>
          <a:p>
            <a:pPr lvl="4">
              <a:buFont typeface="Arial" panose="020B0604020202020204" pitchFamily="34" charset="0"/>
              <a:buChar char="•"/>
            </a:pPr>
            <a:endParaRPr lang="en-US" sz="1200" dirty="0"/>
          </a:p>
          <a:p>
            <a:pPr>
              <a:buFont typeface="Arial" panose="020B0604020202020204" pitchFamily="34" charset="0"/>
              <a:buChar char="•"/>
            </a:pPr>
            <a:r>
              <a:rPr lang="en-US" sz="2000" dirty="0">
                <a:solidFill>
                  <a:srgbClr val="00B0F0"/>
                </a:solidFill>
              </a:rPr>
              <a:t>Send in comment text for the BTRC consultation on Freq. Allocations</a:t>
            </a:r>
          </a:p>
          <a:p>
            <a:pPr>
              <a:buFont typeface="Arial" panose="020B0604020202020204" pitchFamily="34" charset="0"/>
              <a:buChar char="•"/>
            </a:pPr>
            <a:r>
              <a:rPr lang="en-US" sz="2000" dirty="0"/>
              <a:t>Send in comment text for NTIA’s RFC on spectrum strategy.</a:t>
            </a:r>
          </a:p>
          <a:p>
            <a:pPr>
              <a:buFont typeface="Arial" panose="020B0604020202020204" pitchFamily="34" charset="0"/>
              <a:buChar char="•"/>
            </a:pPr>
            <a:r>
              <a:rPr lang="en-US" sz="2000" dirty="0"/>
              <a:t>Send in comment text on DOT’s Request For Comments on V2X. </a:t>
            </a:r>
          </a:p>
          <a:p>
            <a:pPr>
              <a:buFont typeface="Arial" panose="020B0604020202020204" pitchFamily="34" charset="0"/>
              <a:buChar char="•"/>
            </a:pPr>
            <a:r>
              <a:rPr lang="en-US" sz="2000" dirty="0"/>
              <a:t>Be thinking about ACMA consultation that had 60GHz. </a:t>
            </a:r>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a:t>
            </a:r>
            <a:r>
              <a:rPr lang="en-US" sz="1400" u="sng" dirty="0">
                <a:hlinkClick r:id="rId2"/>
              </a:rPr>
              <a:t>https://www.cisco.com/c/en/us/solutions/collateral/service-provider/visual-networking-index-vni/white-paper-c11-741490.pdf</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27 December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2000" dirty="0">
                <a:solidFill>
                  <a:schemeClr val="tx1"/>
                </a:solidFill>
              </a:rPr>
              <a:t> </a:t>
            </a:r>
            <a:endParaRPr lang="en-US" sz="1800" dirty="0">
              <a:solidFill>
                <a:schemeClr val="bg1">
                  <a:lumMod val="75000"/>
                </a:schemeClr>
              </a:solidFill>
            </a:endParaRPr>
          </a:p>
          <a:p>
            <a:pPr>
              <a:buFont typeface="Arial" panose="020B0604020202020204" pitchFamily="34" charset="0"/>
              <a:buChar char="•"/>
            </a:pPr>
            <a:endParaRPr lang="en-US" sz="1800" dirty="0">
              <a:solidFill>
                <a:schemeClr val="bg1">
                  <a:lumMod val="75000"/>
                </a:schemeClr>
              </a:solidFill>
            </a:endParaRPr>
          </a:p>
          <a:p>
            <a:pPr marL="0" indent="0"/>
            <a:r>
              <a:rPr lang="en-US" sz="1800" dirty="0"/>
              <a:t> </a:t>
            </a:r>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27 December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03 Jan 2019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r>
              <a:rPr lang="en-US" sz="1800" b="1" dirty="0">
                <a:solidFill>
                  <a:srgbClr val="7030A0"/>
                </a:solidFill>
              </a:rPr>
              <a:t>Note:  starting 03 January 2019 new call in, see 18-16/0038r11.</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15:25ET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13-18 January19 the Wireless Interim in St. Louis, MO, USA at the Hilton St Louis at the Ballpark.</a:t>
            </a:r>
          </a:p>
          <a:p>
            <a:pPr lvl="1">
              <a:buFont typeface="Arial" panose="020B0604020202020204" pitchFamily="34" charset="0"/>
              <a:buChar char="•"/>
            </a:pPr>
            <a:r>
              <a:rPr lang="en-US" sz="1600" dirty="0"/>
              <a:t>Time slots, Tuesday AM2 and Thursday AM1</a:t>
            </a: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 until 01 Jan 19. </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2;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sz="1400" dirty="0">
                <a:solidFill>
                  <a:schemeClr val="bg1"/>
                </a:solidFill>
              </a:rPr>
              <a:t>With teleconferences approval on 12 July 2018, quorum is met. After aug31,  after 12 July 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27 December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934"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 December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 reference</a:t>
            </a:r>
            <a:endParaRPr lang="en-US" sz="2400" dirty="0"/>
          </a:p>
        </p:txBody>
      </p:sp>
      <p:sp>
        <p:nvSpPr>
          <p:cNvPr id="3" name="Content Placeholder 2"/>
          <p:cNvSpPr>
            <a:spLocks noGrp="1"/>
          </p:cNvSpPr>
          <p:nvPr>
            <p:ph idx="1"/>
          </p:nvPr>
        </p:nvSpPr>
        <p:spPr>
          <a:xfrm>
            <a:off x="685800" y="841375"/>
            <a:ext cx="8305800" cy="5293520"/>
          </a:xfrm>
        </p:spPr>
        <p:txBody>
          <a:bodyPr/>
          <a:lstStyle/>
          <a:p>
            <a:pPr marL="1828800" lvl="4" indent="0"/>
            <a:r>
              <a:rPr lang="en-US" sz="900" dirty="0">
                <a:solidFill>
                  <a:schemeClr val="tx1"/>
                </a:solidFill>
              </a:rPr>
              <a:t>2</a:t>
            </a:r>
          </a:p>
          <a:p>
            <a:pPr>
              <a:buFont typeface="Arial" panose="020B0604020202020204" pitchFamily="34" charset="0"/>
              <a:buChar char="•"/>
            </a:pPr>
            <a:r>
              <a:rPr lang="en-US" sz="1600" dirty="0"/>
              <a:t>Thinking potential comments, any specific points we should consider?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There are 20 comments from phase 1 testing; most say to not divide the spectrum, where the waiver is asking for a division.  </a:t>
            </a:r>
          </a:p>
          <a:p>
            <a:pPr>
              <a:buFont typeface="Arial" panose="020B0604020202020204" pitchFamily="34" charset="0"/>
              <a:buChar char="•"/>
            </a:pPr>
            <a:r>
              <a:rPr lang="en-US" sz="1800" dirty="0"/>
              <a:t>Is this a waiver or petition to start a rule making?  </a:t>
            </a:r>
          </a:p>
          <a:p>
            <a:pPr lvl="1">
              <a:buFont typeface="Arial" panose="020B0604020202020204" pitchFamily="34" charset="0"/>
              <a:buChar char="•"/>
            </a:pPr>
            <a:r>
              <a:rPr lang="en-US" sz="1400" dirty="0"/>
              <a:t>Some are questioning this approach.    </a:t>
            </a:r>
          </a:p>
          <a:p>
            <a:pPr lvl="1">
              <a:buFont typeface="Arial" panose="020B0604020202020204" pitchFamily="34" charset="0"/>
              <a:buChar char="•"/>
            </a:pPr>
            <a:r>
              <a:rPr lang="en-US" sz="1400" dirty="0"/>
              <a:t>Where it asks incumbents like DSRC to vacate this band is not a (normal) waiver.</a:t>
            </a:r>
          </a:p>
          <a:p>
            <a:pPr lvl="1">
              <a:buFont typeface="Arial" panose="020B0604020202020204" pitchFamily="34" charset="0"/>
              <a:buChar char="•"/>
            </a:pPr>
            <a:r>
              <a:rPr lang="en-US" sz="1400" dirty="0"/>
              <a:t>Could it be followed by a more aggressive waiver request with further disruptions? </a:t>
            </a:r>
          </a:p>
          <a:p>
            <a:pPr>
              <a:buFont typeface="Arial" panose="020B0604020202020204" pitchFamily="34" charset="0"/>
              <a:buChar char="•"/>
            </a:pPr>
            <a:r>
              <a:rPr lang="en-US" sz="1800" dirty="0"/>
              <a:t>802.11 – WiFi  access to the band. </a:t>
            </a:r>
          </a:p>
          <a:p>
            <a:pPr lvl="1">
              <a:buFont typeface="Arial" panose="020B0604020202020204" pitchFamily="34" charset="0"/>
              <a:buChar char="•"/>
            </a:pPr>
            <a:r>
              <a:rPr lang="en-US" sz="1400" dirty="0"/>
              <a:t>Disruptive to both approaches, detect and vacate and re-channelization.</a:t>
            </a:r>
          </a:p>
          <a:p>
            <a:pPr lvl="1">
              <a:buFont typeface="Arial" panose="020B0604020202020204" pitchFamily="34" charset="0"/>
              <a:buChar char="•"/>
            </a:pPr>
            <a:r>
              <a:rPr lang="en-US" sz="1400" dirty="0"/>
              <a:t>Also would hinder other V-C2X technologies that are being development.</a:t>
            </a:r>
          </a:p>
          <a:p>
            <a:pPr>
              <a:buFont typeface="Arial" panose="020B0604020202020204" pitchFamily="34" charset="0"/>
              <a:buChar char="•"/>
            </a:pPr>
            <a:r>
              <a:rPr lang="en-US" sz="1800" dirty="0"/>
              <a:t>TG 802.11bd,  is relevant to this and has Pros on sharing in the band better than C-V2X. </a:t>
            </a:r>
            <a:r>
              <a:rPr lang="en-US" sz="1400" dirty="0"/>
              <a:t>(They are not meeting between now 11 Jan.) </a:t>
            </a:r>
            <a:endParaRPr lang="en-US" sz="1800" dirty="0"/>
          </a:p>
          <a:p>
            <a:pPr lvl="1">
              <a:buFont typeface="Arial" panose="020B0604020202020204" pitchFamily="34" charset="0"/>
              <a:buChar char="•"/>
            </a:pPr>
            <a:r>
              <a:rPr lang="en-US" sz="1400" dirty="0"/>
              <a:t>James </a:t>
            </a:r>
            <a:r>
              <a:rPr lang="en-US" sz="1400" dirty="0" err="1"/>
              <a:t>Lepp</a:t>
            </a:r>
            <a:r>
              <a:rPr lang="en-US" sz="1400" dirty="0"/>
              <a:t> has a document with 4 main parts/areas moving forward, </a:t>
            </a:r>
          </a:p>
          <a:p>
            <a:pPr lvl="2">
              <a:buFont typeface="Arial" panose="020B0604020202020204" pitchFamily="34" charset="0"/>
              <a:buChar char="•"/>
            </a:pPr>
            <a:r>
              <a:rPr lang="en-US" sz="1200" dirty="0">
                <a:hlinkClick r:id="rId2"/>
              </a:rPr>
              <a:t>https://mentor.ieee.org/802.11/dcn/18/11-18-1945-01-0ngv-work-breakdown-for-p802-11bd.pptx</a:t>
            </a:r>
            <a:r>
              <a:rPr lang="en-US" sz="12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Why can’t the experimental license accomplish their need? </a:t>
            </a:r>
          </a:p>
          <a:p>
            <a:pPr lvl="1">
              <a:buFont typeface="Arial" panose="020B0604020202020204" pitchFamily="34" charset="0"/>
              <a:buChar char="•"/>
            </a:pPr>
            <a:r>
              <a:rPr lang="en-US" sz="1800" dirty="0"/>
              <a:t>No input from anyone to comment on this, so will hold for now. </a:t>
            </a:r>
          </a:p>
          <a:p>
            <a:pPr lvl="1">
              <a:buFont typeface="Arial" panose="020B0604020202020204" pitchFamily="34" charset="0"/>
              <a:buChar char="•"/>
            </a:pP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4038738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600" dirty="0"/>
              <a:t>-1 of 2</a:t>
            </a:r>
            <a:endParaRPr lang="en-US" sz="2400" dirty="0"/>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hlinkClick r:id="rId2"/>
              </a:rPr>
              <a:t>https://ecfsapi.fcc.gov/file/11212224101742/5GAA%20Petition%20for%20Waiver%20-%20Final%2011.21.2018.pdf</a:t>
            </a:r>
            <a:r>
              <a:rPr lang="en-US" sz="1800" dirty="0"/>
              <a:t> </a:t>
            </a:r>
          </a:p>
          <a:p>
            <a:pPr>
              <a:buFont typeface="Arial" panose="020B0604020202020204" pitchFamily="34" charset="0"/>
              <a:buChar char="•"/>
            </a:pPr>
            <a:r>
              <a:rPr lang="en-US" sz="1800" dirty="0">
                <a:hlinkClick r:id="rId3"/>
              </a:rPr>
              <a:t>https://mentor.ieee.org/802.18/dcn/18/18-18-0152-01-0000-5gaa-waiver-to-allow-its-cellular-vehicle-to-everything-c-v2x.docx</a:t>
            </a:r>
            <a:r>
              <a:rPr lang="en-US" sz="1800" dirty="0"/>
              <a:t>  (link added in Annex D) </a:t>
            </a:r>
          </a:p>
          <a:p>
            <a:pPr>
              <a:buFont typeface="Arial" panose="020B0604020202020204" pitchFamily="34" charset="0"/>
              <a:buChar char="•"/>
            </a:pPr>
            <a:r>
              <a:rPr lang="en-US" sz="1800" dirty="0"/>
              <a:t>The Current Rules Prohibit Use of C-V2X in the 5.9 GHz Band </a:t>
            </a:r>
            <a:endParaRPr lang="en-US" sz="1800" dirty="0">
              <a:solidFill>
                <a:schemeClr val="tx1"/>
              </a:solidFill>
            </a:endParaRPr>
          </a:p>
          <a:p>
            <a:pPr>
              <a:buFont typeface="Arial" panose="020B0604020202020204" pitchFamily="34" charset="0"/>
              <a:buChar char="•"/>
            </a:pPr>
            <a:r>
              <a:rPr lang="en-US" sz="1800" dirty="0"/>
              <a:t>C-V2X Offers Capabilities Today that are Superior to Those of Other Technologies – Enabling Safety and Other Benefits </a:t>
            </a:r>
            <a:r>
              <a:rPr lang="en-US" sz="1800" dirty="0">
                <a:solidFill>
                  <a:schemeClr val="tx1"/>
                </a:solidFill>
              </a:rPr>
              <a:t> </a:t>
            </a:r>
          </a:p>
          <a:p>
            <a:pPr>
              <a:buFont typeface="Arial" panose="020B0604020202020204" pitchFamily="34" charset="0"/>
              <a:buChar char="•"/>
            </a:pPr>
            <a:r>
              <a:rPr lang="en-US" sz="1800" dirty="0"/>
              <a:t>C-V2X is a Modern, Standards-Based Technology Designed to Meet Today’s Transportation Challenges as Well as the Evolving Demands of Tomorrow’s 5G Connected Transportation Ecosystem </a:t>
            </a:r>
            <a:endParaRPr lang="en-US" sz="1800" dirty="0">
              <a:solidFill>
                <a:schemeClr val="tx1"/>
              </a:solidFill>
            </a:endParaRPr>
          </a:p>
          <a:p>
            <a:pPr lvl="1">
              <a:buFont typeface="Arial" panose="020B0604020202020204" pitchFamily="34" charset="0"/>
              <a:buChar char="•"/>
            </a:pPr>
            <a:r>
              <a:rPr lang="en-US" sz="1600" dirty="0"/>
              <a:t>C-V2X Offers Capabilities Today that are Superior to Those of Other Technologies – Enabling Safety and Other Benefits </a:t>
            </a:r>
          </a:p>
          <a:p>
            <a:pPr lvl="1">
              <a:buFont typeface="Arial" panose="020B0604020202020204" pitchFamily="34" charset="0"/>
              <a:buChar char="•"/>
            </a:pPr>
            <a:r>
              <a:rPr lang="en-US" sz="1600" dirty="0"/>
              <a:t>C-V2X’s Evolutionary Path to 5G and Subsequent Wireless Generations Will Help to Amplify and Expand Upon the Safety and Other Benefits Enabled by C-V2X Services  </a:t>
            </a:r>
          </a:p>
          <a:p>
            <a:pPr lvl="1">
              <a:buFont typeface="Arial" panose="020B0604020202020204" pitchFamily="34" charset="0"/>
              <a:buChar char="•"/>
            </a:pPr>
            <a:r>
              <a:rPr lang="en-US" sz="1600" dirty="0"/>
              <a:t> C-V2X’s Unique Cost Efficiency Supports an Accelerated Timeline for Deployment </a:t>
            </a:r>
          </a:p>
          <a:p>
            <a:pPr>
              <a:buFont typeface="Arial" panose="020B0604020202020204" pitchFamily="34" charset="0"/>
              <a:buChar char="•"/>
            </a:pPr>
            <a:r>
              <a:rPr lang="en-US" sz="1800" dirty="0"/>
              <a:t>The Commission Should Grant a Waiver of Its Rules to Expedite the Deployment of C-V2X</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2139307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-2 of 3</a:t>
            </a:r>
            <a:endParaRPr lang="en-US" sz="2400" dirty="0"/>
          </a:p>
        </p:txBody>
      </p:sp>
      <p:sp>
        <p:nvSpPr>
          <p:cNvPr id="3" name="Content Placeholder 2"/>
          <p:cNvSpPr>
            <a:spLocks noGrp="1"/>
          </p:cNvSpPr>
          <p:nvPr>
            <p:ph idx="1"/>
          </p:nvPr>
        </p:nvSpPr>
        <p:spPr>
          <a:xfrm>
            <a:off x="679010" y="1336651"/>
            <a:ext cx="8305800" cy="5293520"/>
          </a:xfrm>
        </p:spPr>
        <p:txBody>
          <a:bodyPr/>
          <a:lstStyle/>
          <a:p>
            <a:pPr>
              <a:buFont typeface="Arial" panose="020B0604020202020204" pitchFamily="34" charset="0"/>
              <a:buChar char="•"/>
            </a:pPr>
            <a:r>
              <a:rPr lang="en-US" sz="2000" dirty="0">
                <a:solidFill>
                  <a:schemeClr val="tx1"/>
                </a:solidFill>
              </a:rPr>
              <a:t>From last week: </a:t>
            </a:r>
          </a:p>
          <a:p>
            <a:pPr lvl="1">
              <a:buFont typeface="Arial" panose="020B0604020202020204" pitchFamily="34" charset="0"/>
              <a:buChar char="•"/>
            </a:pPr>
            <a:r>
              <a:rPr lang="en-US" sz="1800" dirty="0">
                <a:solidFill>
                  <a:schemeClr val="tx1"/>
                </a:solidFill>
              </a:rPr>
              <a:t>Look at footnotes of 47&amp;48, why this is a wavier, not cont. as exp. license or a rule making.  </a:t>
            </a:r>
          </a:p>
          <a:p>
            <a:pPr lvl="1">
              <a:buFont typeface="Arial" panose="020B0604020202020204" pitchFamily="34" charset="0"/>
              <a:buChar char="•"/>
            </a:pPr>
            <a:r>
              <a:rPr lang="en-US" sz="1800" dirty="0">
                <a:solidFill>
                  <a:schemeClr val="tx1"/>
                </a:solidFill>
              </a:rPr>
              <a:t>There is a test report from 5GAA, and their summary is they are doing better than DSRC.  </a:t>
            </a:r>
          </a:p>
          <a:p>
            <a:pPr lvl="1">
              <a:buFont typeface="Arial" panose="020B0604020202020204" pitchFamily="34" charset="0"/>
              <a:buChar char="•"/>
            </a:pPr>
            <a:r>
              <a:rPr lang="en-US" sz="1800" dirty="0">
                <a:solidFill>
                  <a:schemeClr val="tx1"/>
                </a:solidFill>
              </a:rPr>
              <a:t>Annex D has the their test results (link added in 18-18/0152r01) </a:t>
            </a:r>
          </a:p>
          <a:p>
            <a:pPr lvl="1">
              <a:buFont typeface="Arial" panose="020B0604020202020204" pitchFamily="34" charset="0"/>
              <a:buChar char="•"/>
            </a:pPr>
            <a:r>
              <a:rPr lang="en-US" sz="1800" dirty="0">
                <a:solidFill>
                  <a:schemeClr val="tx1"/>
                </a:solidFill>
              </a:rPr>
              <a:t>Appendix C  has summary of most all tests that are going on. </a:t>
            </a:r>
          </a:p>
          <a:p>
            <a:pPr lvl="1">
              <a:buFont typeface="Arial" panose="020B0604020202020204" pitchFamily="34" charset="0"/>
              <a:buChar char="•"/>
            </a:pPr>
            <a:r>
              <a:rPr lang="en-US" sz="1800" dirty="0">
                <a:solidFill>
                  <a:schemeClr val="tx1"/>
                </a:solidFill>
              </a:rPr>
              <a:t>Appendix D, these should be they rules for the wavier;  e.g. 5925-5975 for C-V2X  only.</a:t>
            </a:r>
          </a:p>
          <a:p>
            <a:pPr lvl="1">
              <a:buFont typeface="Arial" panose="020B0604020202020204" pitchFamily="34" charset="0"/>
              <a:buChar char="•"/>
            </a:pPr>
            <a:r>
              <a:rPr lang="en-US" sz="1800" dirty="0">
                <a:solidFill>
                  <a:schemeClr val="tx1"/>
                </a:solidFill>
              </a:rPr>
              <a:t>In the long term there is no sharing.  </a:t>
            </a:r>
          </a:p>
          <a:p>
            <a:pPr lvl="1">
              <a:buFont typeface="Arial" panose="020B0604020202020204" pitchFamily="34" charset="0"/>
              <a:buChar char="•"/>
            </a:pPr>
            <a:r>
              <a:rPr lang="en-US" sz="1800" dirty="0">
                <a:solidFill>
                  <a:schemeClr val="tx1"/>
                </a:solidFill>
              </a:rPr>
              <a:t>Seems DOT has a connection in some of these test sites. </a:t>
            </a:r>
          </a:p>
          <a:p>
            <a:pPr lvl="4">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675268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01151"/>
            <a:ext cx="8153400" cy="5174262"/>
          </a:xfrm>
        </p:spPr>
        <p:txBody>
          <a:bodyPr/>
          <a:lstStyle/>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hlinkClick r:id="rId3"/>
              </a:rPr>
              <a:t>https://mentor.ieee.org/802.18/dcn/18/18-18-0134-00-0000-developing-a-sustainable-spectrum-strategy-for-america-s-future.docx</a:t>
            </a:r>
            <a:r>
              <a:rPr lang="en-US" sz="1800" dirty="0"/>
              <a: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8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8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800" dirty="0"/>
              <a:t>… create flexible models for spectrum management, including standards, incentives, and enforcement mechanisms that promote efficient and effective spectrum use, including flexible-use spectrum licenses, while accounting for critical safety and security concerns; </a:t>
            </a:r>
          </a:p>
          <a:p>
            <a:pPr lvl="1">
              <a:spcBef>
                <a:spcPts val="0"/>
              </a:spcBef>
              <a:buFont typeface="Arial" panose="020B0604020202020204" pitchFamily="34" charset="0"/>
              <a:buChar char="•"/>
            </a:pPr>
            <a:r>
              <a:rPr lang="en-US" sz="1800" dirty="0"/>
              <a:t>There are more.</a:t>
            </a:r>
          </a:p>
          <a:p>
            <a:pPr lvl="5">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
        <p:nvSpPr>
          <p:cNvPr id="9" name="Title 1">
            <a:extLst>
              <a:ext uri="{FF2B5EF4-FFF2-40B4-BE49-F238E27FC236}">
                <a16:creationId xmlns:a16="http://schemas.microsoft.com/office/drawing/2014/main" id="{725F1CDC-84E7-42B8-8680-153ADDEABE68}"/>
              </a:ext>
            </a:extLst>
          </p:cNvPr>
          <p:cNvSpPr txBox="1">
            <a:spLocks/>
          </p:cNvSpPr>
          <p:nvPr/>
        </p:nvSpPr>
        <p:spPr bwMode="auto">
          <a:xfrm>
            <a:off x="685800" y="615950"/>
            <a:ext cx="8153400" cy="67945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Presidential Memorandum on </a:t>
            </a:r>
            <a:br>
              <a:rPr lang="en-US" sz="2000" kern="0" dirty="0"/>
            </a:br>
            <a:r>
              <a:rPr lang="en-US" sz="2000" kern="0" dirty="0"/>
              <a:t>Developing a Sustainable Spectrum Strategy for America's Future </a:t>
            </a:r>
            <a:r>
              <a:rPr lang="en-US" sz="1400" kern="0" dirty="0"/>
              <a:t>-1 of 2</a:t>
            </a:r>
            <a:endParaRPr lang="en-US" sz="2000" kern="0" dirty="0"/>
          </a:p>
        </p:txBody>
      </p:sp>
    </p:spTree>
    <p:extLst>
      <p:ext uri="{BB962C8B-B14F-4D97-AF65-F5344CB8AC3E}">
        <p14:creationId xmlns:p14="http://schemas.microsoft.com/office/powerpoint/2010/main" val="2965767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53400" cy="679450"/>
          </a:xfrm>
        </p:spPr>
        <p:txBody>
          <a:bodyPr/>
          <a:lstStyle/>
          <a:p>
            <a:r>
              <a:rPr lang="en-US" sz="2000" dirty="0"/>
              <a:t>Presidential Memorandum on </a:t>
            </a:r>
            <a:br>
              <a:rPr lang="en-US" sz="2000" dirty="0"/>
            </a:br>
            <a:r>
              <a:rPr lang="en-US" sz="2000" dirty="0"/>
              <a:t>Developing a Sustainable Spectrum Strategy for America's Future </a:t>
            </a:r>
            <a:r>
              <a:rPr lang="en-US" sz="1400" dirty="0"/>
              <a:t>-2 of 2</a:t>
            </a:r>
            <a:endParaRPr lang="en-US" sz="2000" dirty="0"/>
          </a:p>
        </p:txBody>
      </p:sp>
      <p:sp>
        <p:nvSpPr>
          <p:cNvPr id="3" name="Content Placeholder 2"/>
          <p:cNvSpPr>
            <a:spLocks noGrp="1"/>
          </p:cNvSpPr>
          <p:nvPr>
            <p:ph idx="1"/>
          </p:nvPr>
        </p:nvSpPr>
        <p:spPr>
          <a:xfrm>
            <a:off x="685800" y="1084054"/>
            <a:ext cx="8153400" cy="5391360"/>
          </a:xfrm>
        </p:spPr>
        <p:txBody>
          <a:bodyPr/>
          <a:lstStyle/>
          <a:p>
            <a:pPr lvl="4">
              <a:spcBef>
                <a:spcPts val="0"/>
              </a:spcBef>
              <a:buFont typeface="Arial" panose="020B0604020202020204" pitchFamily="34" charset="0"/>
              <a:buChar char="•"/>
            </a:pPr>
            <a:endParaRPr lang="en-US" sz="1200" dirty="0"/>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1" dirty="0"/>
              <a:t>How can we support this policy? </a:t>
            </a:r>
          </a:p>
          <a:p>
            <a:pPr lvl="1">
              <a:spcBef>
                <a:spcPts val="0"/>
              </a:spcBef>
              <a:buFont typeface="Arial" panose="020B0604020202020204" pitchFamily="34" charset="0"/>
              <a:buChar char="•"/>
            </a:pPr>
            <a:r>
              <a:rPr lang="en-US" sz="1600" dirty="0"/>
              <a:t>From plenary: Members were not seeing it from 802.18, though asked to review later. </a:t>
            </a:r>
          </a:p>
          <a:p>
            <a:pPr lvl="2">
              <a:spcBef>
                <a:spcPts val="0"/>
              </a:spcBef>
              <a:buFont typeface="Arial" panose="020B0604020202020204" pitchFamily="34" charset="0"/>
              <a:buChar char="•"/>
            </a:pPr>
            <a:r>
              <a:rPr lang="en-US" sz="1600" dirty="0"/>
              <a:t>Also, maybe the EC could do a Press Release on some of the topics.</a:t>
            </a:r>
          </a:p>
          <a:p>
            <a:pPr lvl="2">
              <a:spcBef>
                <a:spcPts val="0"/>
              </a:spcBef>
              <a:buFont typeface="Arial" panose="020B0604020202020204" pitchFamily="34" charset="0"/>
              <a:buChar char="•"/>
            </a:pPr>
            <a:endParaRPr lang="en-US" sz="1600" b="1" dirty="0"/>
          </a:p>
          <a:p>
            <a:pPr lvl="1">
              <a:spcBef>
                <a:spcPts val="0"/>
              </a:spcBef>
              <a:buFont typeface="Arial" panose="020B0604020202020204" pitchFamily="34" charset="0"/>
              <a:buChar char="•"/>
            </a:pPr>
            <a:r>
              <a:rPr lang="en-US" sz="1600" b="1" dirty="0"/>
              <a:t>Here is a start of a response leveraging from IEEE SA Spectrum Statement.</a:t>
            </a:r>
            <a:endParaRPr lang="en-US" sz="1600" dirty="0"/>
          </a:p>
          <a:p>
            <a:pPr lvl="1">
              <a:spcBef>
                <a:spcPts val="0"/>
              </a:spcBef>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802.18 discussed in some depth and still not seeing anything from 802.18.  </a:t>
            </a:r>
          </a:p>
          <a:p>
            <a:pPr lvl="1">
              <a:spcBef>
                <a:spcPts val="0"/>
              </a:spcBef>
              <a:buFont typeface="Arial" panose="020B0604020202020204" pitchFamily="34" charset="0"/>
              <a:buChar char="•"/>
            </a:pPr>
            <a:r>
              <a:rPr lang="en-US" sz="1600" dirty="0"/>
              <a:t>This is not like a public comment solicitation that .18 would normally respond to. </a:t>
            </a:r>
          </a:p>
          <a:p>
            <a:pPr lvl="1">
              <a:spcBef>
                <a:spcPts val="0"/>
              </a:spcBef>
              <a:buFont typeface="Arial" panose="020B0604020202020204" pitchFamily="34" charset="0"/>
              <a:buChar char="•"/>
            </a:pPr>
            <a:r>
              <a:rPr lang="en-US" sz="1600" dirty="0"/>
              <a:t>Question asked, what value will we add to the process,  as we are not part of the executive branches being asked for input?  We agree there is a critical need.  </a:t>
            </a:r>
          </a:p>
          <a:p>
            <a:pPr lvl="1">
              <a:spcBef>
                <a:spcPts val="0"/>
              </a:spcBef>
              <a:buFont typeface="Arial" panose="020B0604020202020204" pitchFamily="34" charset="0"/>
              <a:buChar char="•"/>
            </a:pPr>
            <a:r>
              <a:rPr lang="en-US" sz="1600" dirty="0"/>
              <a:t>This is something we should keep our eyes on. May not have immediate impact, but could go off the rail some time.</a:t>
            </a:r>
          </a:p>
          <a:p>
            <a:pPr lvl="1">
              <a:spcBef>
                <a:spcPts val="0"/>
              </a:spcBef>
              <a:buFont typeface="Arial" panose="020B0604020202020204" pitchFamily="34" charset="0"/>
              <a:buChar char="•"/>
            </a:pPr>
            <a:r>
              <a:rPr lang="en-US" sz="1600" dirty="0"/>
              <a:t>It does have some connection to the IEEE SA position statement they just released on unlicensed spectrum allocation and management.  Should a response come from IEEE SA or even IEEE USA? </a:t>
            </a:r>
          </a:p>
          <a:p>
            <a:pPr lvl="1">
              <a:spcBef>
                <a:spcPts val="0"/>
              </a:spcBef>
              <a:buFont typeface="Arial" panose="020B0604020202020204" pitchFamily="34" charset="0"/>
              <a:buChar char="•"/>
            </a:pPr>
            <a:r>
              <a:rPr lang="en-US" sz="1600" dirty="0"/>
              <a:t>This could be an opportunity for us to remind people that we need a balance between license and unlicensed spectrum allocation.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3479850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400" dirty="0"/>
              <a:t>-3 of 6</a:t>
            </a:r>
            <a:endParaRPr lang="en-US" sz="2400" dirty="0"/>
          </a:p>
        </p:txBody>
      </p:sp>
      <p:sp>
        <p:nvSpPr>
          <p:cNvPr id="3" name="Content Placeholder 2"/>
          <p:cNvSpPr>
            <a:spLocks noGrp="1"/>
          </p:cNvSpPr>
          <p:nvPr>
            <p:ph idx="1"/>
          </p:nvPr>
        </p:nvSpPr>
        <p:spPr>
          <a:xfrm>
            <a:off x="685800" y="1143000"/>
            <a:ext cx="8153400" cy="5332413"/>
          </a:xfrm>
        </p:spPr>
        <p:txBody>
          <a:bodyPr/>
          <a:lstStyle/>
          <a:p>
            <a:pPr>
              <a:spcBef>
                <a:spcPts val="0"/>
              </a:spcBef>
              <a:buFont typeface="Arial" panose="020B0604020202020204" pitchFamily="34" charset="0"/>
              <a:buChar char="•"/>
            </a:pPr>
            <a:r>
              <a:rPr lang="en-US" sz="1800" dirty="0"/>
              <a:t>DSRC ex </a:t>
            </a:r>
            <a:r>
              <a:rPr lang="en-US" sz="1800" dirty="0" err="1"/>
              <a:t>parte</a:t>
            </a:r>
            <a:r>
              <a:rPr lang="en-US" sz="1800" dirty="0"/>
              <a:t> from NCTA </a:t>
            </a:r>
          </a:p>
          <a:p>
            <a:pPr>
              <a:spcBef>
                <a:spcPts val="0"/>
              </a:spcBef>
              <a:buFont typeface="Arial" panose="020B0604020202020204" pitchFamily="34" charset="0"/>
              <a:buChar char="•"/>
            </a:pPr>
            <a:r>
              <a:rPr lang="en-US" sz="1400" dirty="0">
                <a:hlinkClick r:id="rId3"/>
              </a:rPr>
              <a:t>https://mentor.ieee.org/802.18/dcn/18/18-18-0129-00-0000-fresh-look-ex-parte-10-15-18-et-13-49-dsrc.pdf</a:t>
            </a:r>
            <a:endParaRPr lang="en-US" sz="1400" dirty="0"/>
          </a:p>
          <a:p>
            <a:pPr>
              <a:spcBef>
                <a:spcPts val="0"/>
              </a:spcBef>
              <a:buFont typeface="Arial" panose="020B0604020202020204" pitchFamily="34" charset="0"/>
              <a:buChar char="•"/>
            </a:pPr>
            <a:r>
              <a:rPr lang="en-US" sz="1400" dirty="0">
                <a:hlinkClick r:id="rId4"/>
              </a:rPr>
              <a:t>https://www.fcc.gov/ecfs/search/filings?proceedings_name=13-49&amp;sort=date_disseminated,DESC</a:t>
            </a:r>
            <a:r>
              <a:rPr lang="en-US" sz="1400" dirty="0"/>
              <a:t> </a:t>
            </a:r>
          </a:p>
          <a:p>
            <a:pPr>
              <a:spcBef>
                <a:spcPts val="0"/>
              </a:spcBef>
              <a:buFont typeface="Arial" panose="020B0604020202020204" pitchFamily="34" charset="0"/>
              <a:buChar char="•"/>
            </a:pPr>
            <a:r>
              <a:rPr lang="en-US" sz="1400" dirty="0">
                <a:hlinkClick r:id="rId5"/>
              </a:rPr>
              <a:t>https://www.fcc.gov/document/commissioner-orielly-statement-ncta-59-ghz-letter</a:t>
            </a:r>
            <a:endParaRPr lang="en-US" sz="1400" dirty="0"/>
          </a:p>
          <a:p>
            <a:pPr algn="ctr">
              <a:spcBef>
                <a:spcPts val="0"/>
              </a:spcBef>
            </a:pPr>
            <a:r>
              <a:rPr lang="en-US" sz="1400" cap="all" dirty="0"/>
              <a:t>STATEMENT OF Commissioner MICHAEL </a:t>
            </a:r>
            <a:r>
              <a:rPr lang="en-US" sz="1400" cap="all" dirty="0" err="1"/>
              <a:t>O’Rielly</a:t>
            </a:r>
            <a:r>
              <a:rPr lang="en-US" sz="1400" cap="all" dirty="0"/>
              <a:t> </a:t>
            </a:r>
            <a:endParaRPr lang="en-US" sz="1400" dirty="0"/>
          </a:p>
          <a:p>
            <a:pPr>
              <a:spcBef>
                <a:spcPts val="0"/>
              </a:spcBef>
            </a:pPr>
            <a:r>
              <a:rPr lang="en-US" sz="1400" i="1" cap="all" dirty="0"/>
              <a:t>	</a:t>
            </a:r>
            <a:r>
              <a:rPr lang="en-US" sz="1200" dirty="0"/>
              <a:t>WASHINGTON, October 16, 2018. – “It is pure folly to believe that DSRC will ever work as envisioned, as time and technology advancements elsewhere have undermined previous use cases.  As NCTA correctly seeks in today’s ex </a:t>
            </a:r>
            <a:r>
              <a:rPr lang="en-US" sz="1200" dirty="0" err="1"/>
              <a:t>parte</a:t>
            </a:r>
            <a:r>
              <a:rPr lang="en-US" sz="1200" dirty="0"/>
              <a:t> letter, the Commission should quickly reexamine the 5.9 GHz band for repurposing.  Once concluded, I am confident that at least 45 megahertz can be reallocated for unlicensed services without jeopardizing automobile safety.”</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DOT has had this spectrum for nearly 20 years and still not getting to done.  </a:t>
            </a:r>
          </a:p>
          <a:p>
            <a:pPr>
              <a:spcBef>
                <a:spcPts val="0"/>
              </a:spcBef>
              <a:buFont typeface="Arial" panose="020B0604020202020204" pitchFamily="34" charset="0"/>
              <a:buChar char="•"/>
            </a:pPr>
            <a:r>
              <a:rPr lang="en-US" sz="1600" b="0" dirty="0"/>
              <a:t>We tried before  (11p, …) and not looking we could get single voice out of .11 now, e.g. NGV etc. </a:t>
            </a:r>
          </a:p>
          <a:p>
            <a:pPr>
              <a:spcBef>
                <a:spcPts val="0"/>
              </a:spcBef>
              <a:buFont typeface="Arial" panose="020B0604020202020204" pitchFamily="34" charset="0"/>
              <a:buChar char="•"/>
            </a:pPr>
            <a:r>
              <a:rPr lang="en-US" sz="1600" dirty="0"/>
              <a:t>At the teleconferences, decided to hold and see what happens.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Additional:</a:t>
            </a:r>
          </a:p>
          <a:p>
            <a:pPr>
              <a:spcBef>
                <a:spcPts val="0"/>
              </a:spcBef>
              <a:buFont typeface="Arial" panose="020B0604020202020204" pitchFamily="34" charset="0"/>
              <a:buChar char="•"/>
            </a:pPr>
            <a:r>
              <a:rPr lang="en-US" sz="1600" dirty="0">
                <a:hlinkClick r:id="rId6"/>
              </a:rPr>
              <a:t>https://www.fcc.gov/document/commissioner-rosenworcel-statement-59-ghz-band</a:t>
            </a:r>
            <a:r>
              <a:rPr lang="en-US" sz="1600" dirty="0"/>
              <a:t> </a:t>
            </a:r>
          </a:p>
          <a:p>
            <a:pPr marL="0" indent="0" algn="ctr">
              <a:spcBef>
                <a:spcPts val="0"/>
              </a:spcBef>
            </a:pPr>
            <a:r>
              <a:rPr lang="en-US" sz="1400" dirty="0"/>
              <a:t>STATEMENT OF COMMISSIONER JESSICA ROSENWORCEL </a:t>
            </a:r>
          </a:p>
          <a:p>
            <a:pPr marL="0" indent="0">
              <a:spcBef>
                <a:spcPts val="0"/>
              </a:spcBef>
            </a:pPr>
            <a:r>
              <a:rPr lang="en-US" sz="1200" dirty="0"/>
              <a:t>	“I continue to support efforts to facilitate safe, unlicensed access to the 5.9 GHz band.  In the nearly twenty years 	since the FCC allocated this spectrum, autonomous and connected vehicles have largely moved beyond dedicated 	short range communications technology to newer, market-driven alternatives.  It is time to take a fresh look at this 	band to allow a broader range of uses.  By taking these steps now, we can support automobile safety, increase 	spectrum for Wi-Fi, and grow our wireless economy.”</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4271171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err="1"/>
              <a:t>O’Reily’s</a:t>
            </a:r>
            <a:r>
              <a:rPr lang="en-US" sz="1800" b="0" dirty="0"/>
              <a:t>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27 December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27 December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27 December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bg1"/>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ill 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5GAA Waiver to Allow ITS C-V2X</a:t>
            </a:r>
            <a:endParaRPr lang="en-US" altLang="en-US" sz="1400" dirty="0">
              <a:solidFill>
                <a:schemeClr val="tx1"/>
              </a:solidFill>
            </a:endParaRPr>
          </a:p>
          <a:p>
            <a:pPr lvl="1">
              <a:buFont typeface="Arial" panose="020B0604020202020204" pitchFamily="34" charset="0"/>
              <a:buChar char="•"/>
            </a:pPr>
            <a:r>
              <a:rPr lang="en-US" sz="1400" dirty="0"/>
              <a:t>BTRC consultation Freq. Allocation</a:t>
            </a:r>
          </a:p>
          <a:p>
            <a:pPr lvl="1">
              <a:buFont typeface="Arial" panose="020B0604020202020204" pitchFamily="34" charset="0"/>
              <a:buChar char="•"/>
            </a:pPr>
            <a:r>
              <a:rPr lang="en-US" sz="1400" dirty="0"/>
              <a:t>NTIA National Spectrum Strategy </a:t>
            </a:r>
          </a:p>
          <a:p>
            <a:pPr lvl="1">
              <a:buFont typeface="Arial" panose="020B0604020202020204" pitchFamily="34" charset="0"/>
              <a:buChar char="•"/>
            </a:pPr>
            <a:r>
              <a:rPr lang="en-US" sz="1400" dirty="0" err="1"/>
              <a:t>U.S.DoT</a:t>
            </a:r>
            <a:r>
              <a:rPr lang="en-US" sz="1400" dirty="0"/>
              <a:t> RFC on V2X Communications</a:t>
            </a:r>
          </a:p>
          <a:p>
            <a:pPr lvl="1">
              <a:buFont typeface="Arial" panose="020B0604020202020204" pitchFamily="34" charset="0"/>
              <a:buChar char="•"/>
            </a:pPr>
            <a:r>
              <a:rPr lang="en-US" altLang="en-US" sz="1400" dirty="0"/>
              <a:t>ACMA consultation for 5G and 60GHz band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5GAA comments and anything new. </a:t>
            </a:r>
          </a:p>
          <a:p>
            <a:pPr lvl="1">
              <a:buFont typeface="Arial" panose="020B0604020202020204" pitchFamily="34" charset="0"/>
              <a:buChar char="•"/>
            </a:pPr>
            <a:r>
              <a:rPr lang="en-US" altLang="en-US" sz="1400" dirty="0">
                <a:solidFill>
                  <a:schemeClr val="tx1"/>
                </a:solidFill>
              </a:rPr>
              <a:t>BTRC if we do comments</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Discussion items, few more details:  </a:t>
            </a:r>
            <a:endParaRPr lang="en-US" sz="1800" b="0" dirty="0">
              <a:solidFill>
                <a:schemeClr val="tx1"/>
              </a:solidFill>
            </a:endParaRPr>
          </a:p>
          <a:p>
            <a:pPr lvl="1">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5GAA Waiver to Allow ITS C-V2X</a:t>
            </a:r>
          </a:p>
          <a:p>
            <a:pPr lvl="1">
              <a:spcBef>
                <a:spcPts val="0"/>
              </a:spcBef>
              <a:buFont typeface="Arial" panose="020B0604020202020204" pitchFamily="34" charset="0"/>
              <a:buChar char="•"/>
            </a:pPr>
            <a:r>
              <a:rPr lang="en-US" altLang="en-US" sz="1400" kern="0" dirty="0"/>
              <a:t>Comments 11 Jan; Replies 28 Jan</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Bangladesh BTRC public consultation on revision of National Frequency Allocation. </a:t>
            </a:r>
          </a:p>
          <a:p>
            <a:pPr lvl="1">
              <a:spcBef>
                <a:spcPts val="0"/>
              </a:spcBef>
              <a:buFont typeface="Arial" panose="020B0604020202020204" pitchFamily="34" charset="0"/>
              <a:buChar char="•"/>
            </a:pPr>
            <a:r>
              <a:rPr lang="en-US" sz="1400" dirty="0"/>
              <a:t>Comments due 12 Jan. </a:t>
            </a:r>
            <a:endParaRPr lang="en-US" sz="1400" b="0" dirty="0"/>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NTIA soliciting comments on National Spectrum Strategy</a:t>
            </a:r>
          </a:p>
          <a:p>
            <a:pPr lvl="1">
              <a:spcBef>
                <a:spcPts val="0"/>
              </a:spcBef>
              <a:buFont typeface="Arial" panose="020B0604020202020204" pitchFamily="34" charset="0"/>
              <a:buChar char="•"/>
            </a:pPr>
            <a:r>
              <a:rPr lang="en-US" altLang="en-US" sz="1400" dirty="0"/>
              <a:t>Comments due 22 Jan </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U.S. DoT Releases Request for Comment (RFC) on Vehicle-to-Everything (V2X) Communications</a:t>
            </a:r>
          </a:p>
          <a:p>
            <a:pPr lvl="1">
              <a:spcBef>
                <a:spcPts val="0"/>
              </a:spcBef>
              <a:buFont typeface="Arial" panose="020B0604020202020204" pitchFamily="34" charset="0"/>
              <a:buChar char="•"/>
            </a:pPr>
            <a:r>
              <a:rPr lang="en-US" altLang="en-US" sz="1400" b="0" kern="0" dirty="0"/>
              <a:t> Comments due 25 Jan</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ACMA consultation for 5G and 60GHz band.</a:t>
            </a:r>
          </a:p>
          <a:p>
            <a:pPr lvl="1">
              <a:spcBef>
                <a:spcPts val="0"/>
              </a:spcBef>
              <a:buFont typeface="Arial" panose="020B0604020202020204" pitchFamily="34" charset="0"/>
              <a:buChar char="•"/>
            </a:pPr>
            <a:r>
              <a:rPr lang="en-US" altLang="en-US" sz="1400" kern="0" dirty="0"/>
              <a:t>Comments due 22 Feb  </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 </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After 01 Jan,  will need to find a secretary, is there anyone than can help?</a:t>
            </a:r>
            <a:endParaRPr lang="en-US" altLang="en-US" sz="700" dirty="0">
              <a:solidFill>
                <a:schemeClr val="tx1"/>
              </a:solidFill>
            </a:endParaRPr>
          </a:p>
          <a:p>
            <a:pPr>
              <a:buFont typeface="Arial" panose="020B0604020202020204" pitchFamily="34" charset="0"/>
              <a:buChar char="•"/>
            </a:pPr>
            <a:r>
              <a:rPr lang="en-US" altLang="en-US" sz="1600" dirty="0">
                <a:solidFill>
                  <a:srgbClr val="7030A0"/>
                </a:solidFill>
              </a:rPr>
              <a:t>And/or at least can anyone help out in St. Louis to be a recording secretary?</a:t>
            </a:r>
          </a:p>
          <a:p>
            <a:pPr>
              <a:buFont typeface="Arial" panose="020B0604020202020204" pitchFamily="34" charset="0"/>
              <a:buChar char="•"/>
            </a:pPr>
            <a:r>
              <a:rPr lang="en-US" altLang="en-US" sz="1600" dirty="0">
                <a:solidFill>
                  <a:schemeClr val="tx1"/>
                </a:solidFill>
              </a:rPr>
              <a:t>For today Ben R will be recording secretary. </a:t>
            </a: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Jay Holcomb</a:t>
            </a:r>
          </a:p>
          <a:p>
            <a:r>
              <a:rPr lang="en-US" altLang="en-US" sz="1600" b="1" dirty="0">
                <a:solidFill>
                  <a:schemeClr val="tx1"/>
                </a:solidFill>
              </a:rPr>
              <a:t>		Seconded by:	</a:t>
            </a:r>
            <a:r>
              <a:rPr lang="en-US" altLang="en-US" sz="1600" dirty="0">
                <a:solidFill>
                  <a:schemeClr val="tx1"/>
                </a:solidFill>
              </a:rPr>
              <a:t>Mike Lynch</a:t>
            </a:r>
          </a:p>
          <a:p>
            <a:pPr lvl="1"/>
            <a:r>
              <a:rPr lang="en-US" altLang="en-US" sz="1600" b="1" dirty="0"/>
              <a:t>Discussion?  </a:t>
            </a:r>
          </a:p>
          <a:p>
            <a:pPr lvl="1"/>
            <a:r>
              <a:rPr lang="en-US" altLang="en-US" sz="1600" b="1" dirty="0">
                <a:solidFill>
                  <a:schemeClr val="tx1"/>
                </a:solidFill>
              </a:rPr>
              <a:t>Vote:  Unanimous consent</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20 December 2018 in document: </a:t>
            </a:r>
            <a:r>
              <a:rPr lang="en-US" altLang="en-US" sz="1600" dirty="0">
                <a:hlinkClick r:id="rId2"/>
              </a:rPr>
              <a:t>https://mentor.ieee.org/802.18/dcn/18/18-18-0167-00-0000-minutes-20dec18-rr-tag-teleconference.doc</a:t>
            </a:r>
            <a:r>
              <a:rPr lang="en-US" altLang="en-US" sz="1600" dirty="0"/>
              <a:t>       </a:t>
            </a:r>
            <a:r>
              <a:rPr lang="en-US" altLang="en-US" sz="1600" b="1" dirty="0"/>
              <a:t>Posted</a:t>
            </a:r>
            <a:r>
              <a:rPr lang="en-US" altLang="en-US" sz="1600" dirty="0"/>
              <a:t>:   </a:t>
            </a:r>
            <a:r>
              <a:rPr lang="en-US" sz="1800" b="0" dirty="0"/>
              <a:t>26-Dec-2018 23:38:04 ET</a:t>
            </a:r>
            <a:r>
              <a:rPr lang="en-US" altLang="en-US" sz="1800" dirty="0"/>
              <a:t> </a:t>
            </a:r>
            <a:endParaRPr lang="en-US" sz="1800" dirty="0"/>
          </a:p>
          <a:p>
            <a:r>
              <a:rPr lang="en-US" altLang="en-US" sz="1600" b="0" dirty="0"/>
              <a:t>	</a:t>
            </a:r>
            <a:r>
              <a:rPr lang="en-US" altLang="en-US" sz="1600" dirty="0">
                <a:solidFill>
                  <a:schemeClr val="tx1"/>
                </a:solidFill>
              </a:rPr>
              <a:t>Moved by:  	Jay Holcomb</a:t>
            </a:r>
          </a:p>
          <a:p>
            <a:r>
              <a:rPr lang="en-US" altLang="en-US" sz="1600" dirty="0">
                <a:solidFill>
                  <a:schemeClr val="tx1"/>
                </a:solidFill>
              </a:rPr>
              <a:t>		Seconded by:	__________			hold till another meeting. </a:t>
            </a:r>
          </a:p>
          <a:p>
            <a:r>
              <a:rPr lang="en-US" altLang="en-US" sz="1600" b="1" dirty="0">
                <a:solidFill>
                  <a:schemeClr val="tx1"/>
                </a:solidFill>
              </a:rPr>
              <a:t>	</a:t>
            </a:r>
            <a:r>
              <a:rPr lang="en-US" altLang="en-US" sz="1600" b="1" dirty="0"/>
              <a:t>Discussion?  </a:t>
            </a:r>
          </a:p>
          <a:p>
            <a:pPr lvl="1"/>
            <a:r>
              <a:rPr lang="en-US" altLang="en-US" sz="1600" b="1" dirty="0">
                <a:solidFill>
                  <a:schemeClr val="tx1"/>
                </a:solidFill>
              </a:rPr>
              <a:t>Vote:</a:t>
            </a:r>
          </a:p>
          <a:p>
            <a:pPr lvl="3">
              <a:buFont typeface="Arial" panose="020B0604020202020204" pitchFamily="34" charset="0"/>
              <a:buChar char="•"/>
            </a:pPr>
            <a:endParaRPr lang="en-US" altLang="en-US" sz="700" dirty="0">
              <a:solidFill>
                <a:schemeClr val="bg1"/>
              </a:solidFill>
            </a:endParaRPr>
          </a:p>
          <a:p>
            <a:pPr>
              <a:buFont typeface="Arial" panose="020B0604020202020204" pitchFamily="34" charset="0"/>
              <a:buChar char="•"/>
            </a:pPr>
            <a:r>
              <a:rPr lang="en-US" altLang="en-US" sz="1100" dirty="0">
                <a:solidFill>
                  <a:schemeClr val="bg1"/>
                </a:solidFill>
              </a:rPr>
              <a:t>Does anyone have an interest in being the 802.18 Vice-Chair? </a:t>
            </a:r>
          </a:p>
          <a:p>
            <a:pPr lvl="1">
              <a:buFont typeface="Arial" panose="020B0604020202020204" pitchFamily="34" charset="0"/>
              <a:buChar char="•"/>
            </a:pPr>
            <a:r>
              <a:rPr lang="en-US" altLang="en-US" sz="1100" b="1" dirty="0">
                <a:solidFill>
                  <a:schemeClr val="bg1"/>
                </a:solidFill>
              </a:rPr>
              <a:t>Needs to be a member of the IEEE and also the SA, needs a declaration of term commitment and affiliation letters to the EC. </a:t>
            </a:r>
            <a:r>
              <a:rPr lang="en-US" altLang="en-US" sz="11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27 December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a:t>
            </a:r>
          </a:p>
          <a:p>
            <a:pPr lvl="1">
              <a:spcBef>
                <a:spcPts val="0"/>
              </a:spcBef>
              <a:buFont typeface="Arial" panose="020B0604020202020204" pitchFamily="34" charset="0"/>
              <a:buChar char="•"/>
            </a:pPr>
            <a:r>
              <a:rPr lang="en-US" sz="1600" dirty="0">
                <a:solidFill>
                  <a:schemeClr val="tx1"/>
                </a:solidFill>
              </a:rPr>
              <a:t>Nothing reported this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next meeting #100 - 17-20 Dec. 2018, Sophia Antipolis</a:t>
            </a:r>
          </a:p>
          <a:p>
            <a:pPr lvl="1">
              <a:spcBef>
                <a:spcPts val="0"/>
              </a:spcBef>
              <a:buFont typeface="Arial" panose="020B0604020202020204" pitchFamily="34" charset="0"/>
              <a:buChar char="•"/>
            </a:pPr>
            <a:r>
              <a:rPr lang="en-US" sz="1600" dirty="0">
                <a:solidFill>
                  <a:schemeClr val="tx1"/>
                </a:solidFill>
              </a:rPr>
              <a:t> Nothing reported this week.  </a:t>
            </a: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next meeting # 55 - 08-11 Apr 2019, Sophia Antipolis</a:t>
            </a:r>
          </a:p>
          <a:p>
            <a:pPr lvl="1">
              <a:spcBef>
                <a:spcPts val="0"/>
              </a:spcBef>
              <a:buFont typeface="Arial" panose="020B0604020202020204" pitchFamily="34" charset="0"/>
              <a:buChar char="•"/>
            </a:pPr>
            <a:r>
              <a:rPr lang="en-US" sz="1600" dirty="0">
                <a:solidFill>
                  <a:schemeClr val="tx1"/>
                </a:solidFill>
              </a:rPr>
              <a:t> Nothing reported this week.  </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TG-UWB </a:t>
            </a:r>
            <a:endParaRPr lang="en-US" sz="14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 this week.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f2f  #7 in ECO, Copenhagen, 24 - 25 April 2019</a:t>
            </a:r>
          </a:p>
          <a:p>
            <a:pPr lvl="1">
              <a:buFont typeface="Arial" panose="020B0604020202020204" pitchFamily="34" charset="0"/>
              <a:buChar char="•"/>
            </a:pPr>
            <a:r>
              <a:rPr lang="en-US" sz="1800" dirty="0">
                <a:solidFill>
                  <a:schemeClr val="tx1"/>
                </a:solidFill>
              </a:rPr>
              <a:t> Nothing reported this week.  </a:t>
            </a:r>
          </a:p>
          <a:p>
            <a:pPr lvl="1">
              <a:buFont typeface="Arial" panose="020B0604020202020204" pitchFamily="34" charset="0"/>
              <a:buChar char="•"/>
            </a:pPr>
            <a:r>
              <a:rPr lang="en-US" sz="1800" dirty="0">
                <a:solidFill>
                  <a:schemeClr val="tx1"/>
                </a:solidFill>
              </a:rPr>
              <a:t>From before:</a:t>
            </a:r>
          </a:p>
          <a:p>
            <a:pPr lvl="1">
              <a:buFont typeface="Arial" panose="020B0604020202020204" pitchFamily="34" charset="0"/>
              <a:buChar char="•"/>
            </a:pPr>
            <a:r>
              <a:rPr lang="en-US" sz="1800" dirty="0"/>
              <a:t>Did complete the draft report, </a:t>
            </a:r>
            <a:r>
              <a:rPr lang="en-GB" sz="1600" u="sng" dirty="0">
                <a:hlinkClick r:id="rId2"/>
              </a:rPr>
              <a:t>SE45(18)123A1</a:t>
            </a:r>
            <a:r>
              <a:rPr lang="en-US" dirty="0"/>
              <a:t>. </a:t>
            </a:r>
            <a:r>
              <a:rPr lang="en-US" sz="1400" dirty="0"/>
              <a:t>(it looks to be a larger doc…) </a:t>
            </a:r>
            <a:endParaRPr lang="en-US" sz="1800" dirty="0"/>
          </a:p>
          <a:p>
            <a:pPr lvl="2">
              <a:buFont typeface="Arial" panose="020B0604020202020204" pitchFamily="34" charset="0"/>
              <a:buChar char="•"/>
            </a:pPr>
            <a:r>
              <a:rPr lang="en-US" dirty="0"/>
              <a:t>Included all the inputs from all parties, FSS, Astronomy, UWB, etc.  </a:t>
            </a:r>
          </a:p>
          <a:p>
            <a:pPr lvl="1">
              <a:buFont typeface="Arial" panose="020B0604020202020204" pitchFamily="34" charset="0"/>
              <a:buChar char="•"/>
            </a:pPr>
            <a:r>
              <a:rPr lang="en-US" sz="1800" dirty="0"/>
              <a:t>Watch for minutes, actually draft is already out, </a:t>
            </a:r>
            <a:r>
              <a:rPr lang="en-US" sz="1600" dirty="0">
                <a:hlinkClick r:id="rId3"/>
              </a:rPr>
              <a:t>SE45(18)123</a:t>
            </a:r>
            <a:r>
              <a:rPr lang="en-US" sz="1600" dirty="0"/>
              <a:t> .</a:t>
            </a: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web meeting #4.1  28 January 2019 </a:t>
            </a:r>
          </a:p>
          <a:p>
            <a:pPr lvl="1">
              <a:buFont typeface="Arial" panose="020B0604020202020204" pitchFamily="34" charset="0"/>
              <a:buChar char="•"/>
            </a:pPr>
            <a:r>
              <a:rPr lang="en-US" sz="1800" dirty="0">
                <a:solidFill>
                  <a:schemeClr val="tx1"/>
                </a:solidFill>
              </a:rPr>
              <a:t>Nothing reported this week.  </a:t>
            </a:r>
          </a:p>
          <a:p>
            <a:pPr lvl="1">
              <a:buFont typeface="Arial" panose="020B0604020202020204" pitchFamily="34" charset="0"/>
              <a:buChar char="•"/>
            </a:pPr>
            <a:r>
              <a:rPr lang="en-US" sz="1800" dirty="0"/>
              <a:t>Watch for minutes from last meeting. </a:t>
            </a:r>
          </a:p>
          <a:p>
            <a:pPr marL="457200" lvl="1"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a:t>
            </a:r>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t>Waiver:  </a:t>
            </a:r>
            <a:r>
              <a:rPr lang="en-US" sz="1800" dirty="0">
                <a:hlinkClick r:id="rId2"/>
              </a:rPr>
              <a:t>https://mentor.ieee.org/802.18/dcn/18/18-18-0152-01-0000-5gaa-waiver-to-allow-its-cellular-vehicle-to-everything-c-v2x.docx</a:t>
            </a:r>
            <a:r>
              <a:rPr lang="en-US" sz="1800" dirty="0"/>
              <a:t>  (link added in Annex D)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ECFS:  </a:t>
            </a:r>
            <a:r>
              <a:rPr lang="en-US" sz="1800" dirty="0">
                <a:hlinkClick r:id="rId3"/>
              </a:rPr>
              <a:t>https://www.fcc.gov/ecfs/search/filings?proceedings_name=18-357&amp;sort=date_disseminated,DESC</a:t>
            </a:r>
            <a:r>
              <a:rPr lang="en-US" sz="1800" dirty="0"/>
              <a:t>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Request for Comments is out: </a:t>
            </a:r>
          </a:p>
          <a:p>
            <a:pPr lvl="1">
              <a:buFont typeface="Arial" panose="020B0604020202020204" pitchFamily="34" charset="0"/>
              <a:buChar char="•"/>
            </a:pPr>
            <a:r>
              <a:rPr lang="en-US" sz="1600" u="sng" dirty="0">
                <a:hlinkClick r:id="rId4"/>
              </a:rPr>
              <a:t>https://docs.fcc.gov/public/attachments/DA-18-1231A1.pdf</a:t>
            </a:r>
            <a:endParaRPr lang="en-US" sz="1600" u="sng" dirty="0"/>
          </a:p>
          <a:p>
            <a:pPr lvl="1">
              <a:buFont typeface="Arial" panose="020B0604020202020204" pitchFamily="34" charset="0"/>
              <a:buChar char="•"/>
            </a:pPr>
            <a:r>
              <a:rPr lang="en-US" sz="1600" dirty="0">
                <a:hlinkClick r:id="rId5"/>
              </a:rPr>
              <a:t>https://mentor.ieee.org/802.18/dcn/18/18-18-0158-00-0000-fcc-gn-18-357-5gaa-waiver-request-for-comments.pdf</a:t>
            </a:r>
            <a:r>
              <a:rPr lang="en-US" sz="1600" dirty="0"/>
              <a:t> </a:t>
            </a:r>
          </a:p>
          <a:p>
            <a:pPr lvl="1">
              <a:buFont typeface="Arial" panose="020B0604020202020204" pitchFamily="34" charset="0"/>
              <a:buChar char="•"/>
            </a:pPr>
            <a:r>
              <a:rPr lang="en-US" sz="1800" b="1" dirty="0"/>
              <a:t>Comment Date: January 11, 2019</a:t>
            </a:r>
          </a:p>
          <a:p>
            <a:pPr lvl="1">
              <a:buFont typeface="Arial" panose="020B0604020202020204" pitchFamily="34" charset="0"/>
              <a:buChar char="•"/>
            </a:pPr>
            <a:r>
              <a:rPr lang="en-US" sz="1800" b="1" dirty="0"/>
              <a:t>Reply Comment Date: January 28, 2019 </a:t>
            </a:r>
          </a:p>
          <a:p>
            <a:pPr>
              <a:buFont typeface="Arial" panose="020B0604020202020204" pitchFamily="34" charset="0"/>
              <a:buChar char="•"/>
            </a:pPr>
            <a:endParaRPr lang="en-US" sz="2000" dirty="0"/>
          </a:p>
          <a:p>
            <a:pPr>
              <a:buFont typeface="Arial" panose="020B0604020202020204" pitchFamily="34" charset="0"/>
              <a:buChar char="•"/>
            </a:pPr>
            <a:r>
              <a:rPr lang="en-US" sz="2000" dirty="0"/>
              <a:t>Limited folks on the call that knew the history and details. </a:t>
            </a:r>
          </a:p>
          <a:p>
            <a:pPr>
              <a:buFont typeface="Arial" panose="020B0604020202020204" pitchFamily="34" charset="0"/>
              <a:buChar char="•"/>
            </a:pPr>
            <a:r>
              <a:rPr lang="en-US" sz="2000" dirty="0"/>
              <a:t>Will continue to work on comments with emails, etc. </a:t>
            </a:r>
          </a:p>
          <a:p>
            <a:pPr lvl="1">
              <a:buFont typeface="Arial" panose="020B0604020202020204" pitchFamily="34" charset="0"/>
              <a:buChar char="•"/>
            </a:pPr>
            <a:r>
              <a:rPr lang="en-US" sz="1800" b="1" dirty="0"/>
              <a:t>Moving forward will use 18-18/0159 for the comments them selves. </a:t>
            </a:r>
          </a:p>
          <a:p>
            <a:pPr>
              <a:buFont typeface="Arial" panose="020B0604020202020204" pitchFamily="34" charset="0"/>
              <a:buChar char="•"/>
            </a:pPr>
            <a:endParaRPr lang="en-US" sz="2200" b="1" dirty="0"/>
          </a:p>
          <a:p>
            <a:r>
              <a:rPr lang="en-US" sz="1800" dirty="0"/>
              <a:t>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December 2018</a:t>
            </a:r>
            <a:endParaRPr lang="en-GB" dirty="0"/>
          </a:p>
        </p:txBody>
      </p:sp>
    </p:spTree>
    <p:extLst>
      <p:ext uri="{BB962C8B-B14F-4D97-AF65-F5344CB8AC3E}">
        <p14:creationId xmlns:p14="http://schemas.microsoft.com/office/powerpoint/2010/main" val="396416099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31530</TotalTime>
  <Words>4597</Words>
  <Application>Microsoft Office PowerPoint</Application>
  <PresentationFormat>On-screen Show (4:3)</PresentationFormat>
  <Paragraphs>551</Paragraphs>
  <Slides>32</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40"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vt:lpstr>
      <vt:lpstr>EU items -2 </vt:lpstr>
      <vt:lpstr>5GAA Waiver to Allow ITS C-V2X</vt:lpstr>
      <vt:lpstr>BTRC public consultation on National Frequency Allocation</vt:lpstr>
      <vt:lpstr>NTIA soliciting comments on National Spectrum Strategy</vt:lpstr>
      <vt:lpstr>U.S. DoT Releases RFC on V2X Communications -1 of 2</vt:lpstr>
      <vt:lpstr>U.S. DoT Releases RFC on V2X Communications -2 of 2</vt:lpstr>
      <vt:lpstr>ACMA - Proposed updates to class licensing arrangements supporting 5G and other technology innovations -1 of 2 </vt:lpstr>
      <vt:lpstr>ACMA - Proposed updates to class licensing arrangements supporting 5G and other technology innovations -2 of 2 </vt:lpstr>
      <vt:lpstr>General Discussion Items</vt:lpstr>
      <vt:lpstr>Actions Required</vt:lpstr>
      <vt:lpstr>Any Other Business</vt:lpstr>
      <vt:lpstr>Adjourn</vt:lpstr>
      <vt:lpstr>PowerPoint Presentation</vt:lpstr>
      <vt:lpstr>5GAA Waiver to Allow ITS C-V2X - reference</vt:lpstr>
      <vt:lpstr>5GAA Waiver to Allow ITS C-V2X  -1 of 2</vt:lpstr>
      <vt:lpstr>5GAA Waiver to Allow ITS C-V2X -2 of 3</vt:lpstr>
      <vt:lpstr>PowerPoint Presentation</vt:lpstr>
      <vt:lpstr>Presidential Memorandum on  Developing a Sustainable Spectrum Strategy for America's Future -2 of 2</vt:lpstr>
      <vt:lpstr>General Discussion Items -4</vt:lpstr>
      <vt:lpstr>General Discussion Items -3 of 6</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1087</cp:revision>
  <cp:lastPrinted>1601-01-01T00:00:00Z</cp:lastPrinted>
  <dcterms:created xsi:type="dcterms:W3CDTF">2016-03-03T14:54:45Z</dcterms:created>
  <dcterms:modified xsi:type="dcterms:W3CDTF">2018-12-27T21:02:12Z</dcterms:modified>
</cp:coreProperties>
</file>