
<file path=[Content_Types].xml><?xml version="1.0" encoding="utf-8"?>
<Types xmlns="http://schemas.openxmlformats.org/package/2006/content-types">
  <Default Extension="bin" ContentType="application/vnd.openxmlformats-officedocument.oleObject"/>
  <Default Extension="jpeg" ContentType="image/jpe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2"/>
  </p:notesMasterIdLst>
  <p:handoutMasterIdLst>
    <p:handoutMasterId r:id="rId33"/>
  </p:handoutMasterIdLst>
  <p:sldIdLst>
    <p:sldId id="256" r:id="rId2"/>
    <p:sldId id="341" r:id="rId3"/>
    <p:sldId id="329" r:id="rId4"/>
    <p:sldId id="330" r:id="rId5"/>
    <p:sldId id="516" r:id="rId6"/>
    <p:sldId id="331" r:id="rId7"/>
    <p:sldId id="517" r:id="rId8"/>
    <p:sldId id="486" r:id="rId9"/>
    <p:sldId id="528" r:id="rId10"/>
    <p:sldId id="536" r:id="rId11"/>
    <p:sldId id="533" r:id="rId12"/>
    <p:sldId id="530" r:id="rId13"/>
    <p:sldId id="532" r:id="rId14"/>
    <p:sldId id="535" r:id="rId15"/>
    <p:sldId id="524" r:id="rId16"/>
    <p:sldId id="498" r:id="rId17"/>
    <p:sldId id="402" r:id="rId18"/>
    <p:sldId id="403" r:id="rId19"/>
    <p:sldId id="531" r:id="rId20"/>
    <p:sldId id="525" r:id="rId21"/>
    <p:sldId id="529" r:id="rId22"/>
    <p:sldId id="513" r:id="rId23"/>
    <p:sldId id="527" r:id="rId24"/>
    <p:sldId id="477" r:id="rId25"/>
    <p:sldId id="522" r:id="rId26"/>
    <p:sldId id="509" r:id="rId27"/>
    <p:sldId id="523" r:id="rId28"/>
    <p:sldId id="514" r:id="rId29"/>
    <p:sldId id="429" r:id="rId30"/>
    <p:sldId id="399" r:id="rId31"/>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5F4FF"/>
    <a:srgbClr val="9900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132" autoAdjust="0"/>
    <p:restoredTop sz="96182" autoAdjust="0"/>
  </p:normalViewPr>
  <p:slideViewPr>
    <p:cSldViewPr>
      <p:cViewPr>
        <p:scale>
          <a:sx n="100" d="100"/>
          <a:sy n="100" d="100"/>
        </p:scale>
        <p:origin x="1044" y="276"/>
      </p:cViewPr>
      <p:guideLst>
        <p:guide orient="horz" pos="2160"/>
        <p:guide pos="2880"/>
      </p:guideLst>
    </p:cSldViewPr>
  </p:slideViewPr>
  <p:outlineViewPr>
    <p:cViewPr varScale="1">
      <p:scale>
        <a:sx n="170" d="200"/>
        <a:sy n="170" d="200"/>
      </p:scale>
      <p:origin x="0" y="-165486"/>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82" d="100"/>
          <a:sy n="82" d="100"/>
        </p:scale>
        <p:origin x="3018" y="10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25-Dec-18</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1108075" y="698500"/>
            <a:ext cx="4643438"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046385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dirty="0"/>
              <a:t>doc.: IEEE 802.11-yy/xxxxr0</a:t>
            </a:r>
          </a:p>
        </p:txBody>
      </p:sp>
      <p:sp>
        <p:nvSpPr>
          <p:cNvPr id="5" name="Date Placeholder 4"/>
          <p:cNvSpPr>
            <a:spLocks noGrp="1"/>
          </p:cNvSpPr>
          <p:nvPr>
            <p:ph type="dt" idx="11"/>
          </p:nvPr>
        </p:nvSpPr>
        <p:spPr/>
        <p:txBody>
          <a:bodyPr/>
          <a:lstStyle/>
          <a:p>
            <a:r>
              <a:rPr lang="en-US" dirty="0"/>
              <a:t>Month Year</a:t>
            </a:r>
          </a:p>
        </p:txBody>
      </p:sp>
      <p:sp>
        <p:nvSpPr>
          <p:cNvPr id="6" name="Footer Placeholder 5"/>
          <p:cNvSpPr>
            <a:spLocks noGrp="1"/>
          </p:cNvSpPr>
          <p:nvPr>
            <p:ph type="ftr" idx="12"/>
          </p:nvPr>
        </p:nvSpPr>
        <p:spPr/>
        <p:txBody>
          <a:bodyPr/>
          <a:lstStyle/>
          <a:p>
            <a:r>
              <a:rPr lang="en-US" dirty="0"/>
              <a:t>John Doe, Some Company</a:t>
            </a:r>
          </a:p>
        </p:txBody>
      </p:sp>
      <p:sp>
        <p:nvSpPr>
          <p:cNvPr id="7" name="Slide Number Placeholder 6"/>
          <p:cNvSpPr>
            <a:spLocks noGrp="1"/>
          </p:cNvSpPr>
          <p:nvPr>
            <p:ph type="sldNum" idx="13"/>
          </p:nvPr>
        </p:nvSpPr>
        <p:spPr/>
        <p:txBody>
          <a:bodyPr/>
          <a:lstStyle/>
          <a:p>
            <a:r>
              <a:rPr lang="en-US" dirty="0"/>
              <a:t>Page </a:t>
            </a:r>
            <a:fld id="{47A7FEEB-9CD2-43FE-843C-C5350BEACB45}" type="slidenum">
              <a:rPr lang="en-US" smtClean="0"/>
              <a:pPr/>
              <a:t>22</a:t>
            </a:fld>
            <a:endParaRPr lang="en-US" dirty="0"/>
          </a:p>
        </p:txBody>
      </p:sp>
    </p:spTree>
    <p:extLst>
      <p:ext uri="{BB962C8B-B14F-4D97-AF65-F5344CB8AC3E}">
        <p14:creationId xmlns:p14="http://schemas.microsoft.com/office/powerpoint/2010/main" val="5047660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dirty="0"/>
              <a:t>doc.: IEEE 802.11-yy/xxxxr0</a:t>
            </a:r>
          </a:p>
        </p:txBody>
      </p:sp>
      <p:sp>
        <p:nvSpPr>
          <p:cNvPr id="5" name="Date Placeholder 4"/>
          <p:cNvSpPr>
            <a:spLocks noGrp="1"/>
          </p:cNvSpPr>
          <p:nvPr>
            <p:ph type="dt" idx="11"/>
          </p:nvPr>
        </p:nvSpPr>
        <p:spPr/>
        <p:txBody>
          <a:bodyPr/>
          <a:lstStyle/>
          <a:p>
            <a:r>
              <a:rPr lang="en-US" dirty="0"/>
              <a:t>Month Year</a:t>
            </a:r>
          </a:p>
        </p:txBody>
      </p:sp>
      <p:sp>
        <p:nvSpPr>
          <p:cNvPr id="6" name="Footer Placeholder 5"/>
          <p:cNvSpPr>
            <a:spLocks noGrp="1"/>
          </p:cNvSpPr>
          <p:nvPr>
            <p:ph type="ftr" idx="12"/>
          </p:nvPr>
        </p:nvSpPr>
        <p:spPr/>
        <p:txBody>
          <a:bodyPr/>
          <a:lstStyle/>
          <a:p>
            <a:r>
              <a:rPr lang="en-US" dirty="0"/>
              <a:t>John Doe, Some Company</a:t>
            </a:r>
          </a:p>
        </p:txBody>
      </p:sp>
      <p:sp>
        <p:nvSpPr>
          <p:cNvPr id="7" name="Slide Number Placeholder 6"/>
          <p:cNvSpPr>
            <a:spLocks noGrp="1"/>
          </p:cNvSpPr>
          <p:nvPr>
            <p:ph type="sldNum" idx="13"/>
          </p:nvPr>
        </p:nvSpPr>
        <p:spPr/>
        <p:txBody>
          <a:bodyPr/>
          <a:lstStyle/>
          <a:p>
            <a:r>
              <a:rPr lang="en-US" dirty="0"/>
              <a:t>Page </a:t>
            </a:r>
            <a:fld id="{47A7FEEB-9CD2-43FE-843C-C5350BEACB45}" type="slidenum">
              <a:rPr lang="en-US" smtClean="0"/>
              <a:pPr/>
              <a:t>23</a:t>
            </a:fld>
            <a:endParaRPr lang="en-US" dirty="0"/>
          </a:p>
        </p:txBody>
      </p:sp>
    </p:spTree>
    <p:extLst>
      <p:ext uri="{BB962C8B-B14F-4D97-AF65-F5344CB8AC3E}">
        <p14:creationId xmlns:p14="http://schemas.microsoft.com/office/powerpoint/2010/main" val="357125705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a:t>doc.: IEEE 802.11-yy/xxxxr0</a:t>
            </a:r>
            <a:endParaRPr lang="en-US" dirty="0"/>
          </a:p>
        </p:txBody>
      </p:sp>
      <p:sp>
        <p:nvSpPr>
          <p:cNvPr id="5" name="Date Placeholder 4"/>
          <p:cNvSpPr>
            <a:spLocks noGrp="1"/>
          </p:cNvSpPr>
          <p:nvPr>
            <p:ph type="dt" idx="11"/>
          </p:nvPr>
        </p:nvSpPr>
        <p:spPr/>
        <p:txBody>
          <a:bodyPr/>
          <a:lstStyle/>
          <a:p>
            <a:r>
              <a:rPr lang="en-US"/>
              <a:t>Month Year</a:t>
            </a:r>
            <a:endParaRPr lang="en-US" dirty="0"/>
          </a:p>
        </p:txBody>
      </p:sp>
      <p:sp>
        <p:nvSpPr>
          <p:cNvPr id="6" name="Footer Placeholder 5"/>
          <p:cNvSpPr>
            <a:spLocks noGrp="1"/>
          </p:cNvSpPr>
          <p:nvPr>
            <p:ph type="ftr" idx="12"/>
          </p:nvPr>
        </p:nvSpPr>
        <p:spPr/>
        <p:txBody>
          <a:bodyPr/>
          <a:lstStyle/>
          <a:p>
            <a:r>
              <a:rPr lang="en-US"/>
              <a:t>John Doe, Some Company</a:t>
            </a:r>
            <a:endParaRPr lang="en-US"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24</a:t>
            </a:fld>
            <a:endParaRPr lang="en-US" dirty="0"/>
          </a:p>
        </p:txBody>
      </p:sp>
    </p:spTree>
    <p:extLst>
      <p:ext uri="{BB962C8B-B14F-4D97-AF65-F5344CB8AC3E}">
        <p14:creationId xmlns:p14="http://schemas.microsoft.com/office/powerpoint/2010/main" val="401980376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a:t>doc.: IEEE 802.11-yy/xxxxr0</a:t>
            </a:r>
            <a:endParaRPr lang="en-US" dirty="0"/>
          </a:p>
        </p:txBody>
      </p:sp>
      <p:sp>
        <p:nvSpPr>
          <p:cNvPr id="5" name="Date Placeholder 4"/>
          <p:cNvSpPr>
            <a:spLocks noGrp="1"/>
          </p:cNvSpPr>
          <p:nvPr>
            <p:ph type="dt" idx="11"/>
          </p:nvPr>
        </p:nvSpPr>
        <p:spPr/>
        <p:txBody>
          <a:bodyPr/>
          <a:lstStyle/>
          <a:p>
            <a:r>
              <a:rPr lang="en-US"/>
              <a:t>Month Year</a:t>
            </a:r>
            <a:endParaRPr lang="en-US" dirty="0"/>
          </a:p>
        </p:txBody>
      </p:sp>
      <p:sp>
        <p:nvSpPr>
          <p:cNvPr id="6" name="Footer Placeholder 5"/>
          <p:cNvSpPr>
            <a:spLocks noGrp="1"/>
          </p:cNvSpPr>
          <p:nvPr>
            <p:ph type="ftr" idx="12"/>
          </p:nvPr>
        </p:nvSpPr>
        <p:spPr/>
        <p:txBody>
          <a:bodyPr/>
          <a:lstStyle/>
          <a:p>
            <a:r>
              <a:rPr lang="en-US"/>
              <a:t>John Doe, Some Company</a:t>
            </a:r>
            <a:endParaRPr lang="en-US"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25</a:t>
            </a:fld>
            <a:endParaRPr lang="en-US" dirty="0"/>
          </a:p>
        </p:txBody>
      </p:sp>
    </p:spTree>
    <p:extLst>
      <p:ext uri="{BB962C8B-B14F-4D97-AF65-F5344CB8AC3E}">
        <p14:creationId xmlns:p14="http://schemas.microsoft.com/office/powerpoint/2010/main" val="330438194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dirty="0"/>
              <a:t>doc.: IEEE 802.11-yy/xxxxr0</a:t>
            </a:r>
          </a:p>
        </p:txBody>
      </p:sp>
      <p:sp>
        <p:nvSpPr>
          <p:cNvPr id="5" name="Date Placeholder 4"/>
          <p:cNvSpPr>
            <a:spLocks noGrp="1"/>
          </p:cNvSpPr>
          <p:nvPr>
            <p:ph type="dt" idx="11"/>
          </p:nvPr>
        </p:nvSpPr>
        <p:spPr/>
        <p:txBody>
          <a:bodyPr/>
          <a:lstStyle/>
          <a:p>
            <a:r>
              <a:rPr lang="en-US" dirty="0"/>
              <a:t>Month Year</a:t>
            </a:r>
          </a:p>
        </p:txBody>
      </p:sp>
      <p:sp>
        <p:nvSpPr>
          <p:cNvPr id="6" name="Footer Placeholder 5"/>
          <p:cNvSpPr>
            <a:spLocks noGrp="1"/>
          </p:cNvSpPr>
          <p:nvPr>
            <p:ph type="ftr" idx="12"/>
          </p:nvPr>
        </p:nvSpPr>
        <p:spPr/>
        <p:txBody>
          <a:bodyPr/>
          <a:lstStyle/>
          <a:p>
            <a:r>
              <a:rPr lang="en-US" dirty="0"/>
              <a:t>John Doe, Some Company</a:t>
            </a:r>
          </a:p>
        </p:txBody>
      </p:sp>
      <p:sp>
        <p:nvSpPr>
          <p:cNvPr id="7" name="Slide Number Placeholder 6"/>
          <p:cNvSpPr>
            <a:spLocks noGrp="1"/>
          </p:cNvSpPr>
          <p:nvPr>
            <p:ph type="sldNum" idx="13"/>
          </p:nvPr>
        </p:nvSpPr>
        <p:spPr/>
        <p:txBody>
          <a:bodyPr/>
          <a:lstStyle/>
          <a:p>
            <a:r>
              <a:rPr lang="en-US" dirty="0"/>
              <a:t>Page </a:t>
            </a:r>
            <a:fld id="{47A7FEEB-9CD2-43FE-843C-C5350BEACB45}" type="slidenum">
              <a:rPr lang="en-US" smtClean="0"/>
              <a:pPr/>
              <a:t>26</a:t>
            </a:fld>
            <a:endParaRPr lang="en-US" dirty="0"/>
          </a:p>
        </p:txBody>
      </p:sp>
    </p:spTree>
    <p:extLst>
      <p:ext uri="{BB962C8B-B14F-4D97-AF65-F5344CB8AC3E}">
        <p14:creationId xmlns:p14="http://schemas.microsoft.com/office/powerpoint/2010/main" val="153849129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dirty="0"/>
              <a:t>doc.: IEEE 802.11-yy/xxxxr0</a:t>
            </a:r>
          </a:p>
        </p:txBody>
      </p:sp>
      <p:sp>
        <p:nvSpPr>
          <p:cNvPr id="5" name="Date Placeholder 4"/>
          <p:cNvSpPr>
            <a:spLocks noGrp="1"/>
          </p:cNvSpPr>
          <p:nvPr>
            <p:ph type="dt" idx="11"/>
          </p:nvPr>
        </p:nvSpPr>
        <p:spPr/>
        <p:txBody>
          <a:bodyPr/>
          <a:lstStyle/>
          <a:p>
            <a:r>
              <a:rPr lang="en-US" dirty="0"/>
              <a:t>Month Year</a:t>
            </a:r>
          </a:p>
        </p:txBody>
      </p:sp>
      <p:sp>
        <p:nvSpPr>
          <p:cNvPr id="6" name="Footer Placeholder 5"/>
          <p:cNvSpPr>
            <a:spLocks noGrp="1"/>
          </p:cNvSpPr>
          <p:nvPr>
            <p:ph type="ftr" idx="12"/>
          </p:nvPr>
        </p:nvSpPr>
        <p:spPr/>
        <p:txBody>
          <a:bodyPr/>
          <a:lstStyle/>
          <a:p>
            <a:r>
              <a:rPr lang="en-US" dirty="0"/>
              <a:t>John Doe, Some Company</a:t>
            </a:r>
          </a:p>
        </p:txBody>
      </p:sp>
      <p:sp>
        <p:nvSpPr>
          <p:cNvPr id="7" name="Slide Number Placeholder 6"/>
          <p:cNvSpPr>
            <a:spLocks noGrp="1"/>
          </p:cNvSpPr>
          <p:nvPr>
            <p:ph type="sldNum" idx="13"/>
          </p:nvPr>
        </p:nvSpPr>
        <p:spPr/>
        <p:txBody>
          <a:bodyPr/>
          <a:lstStyle/>
          <a:p>
            <a:r>
              <a:rPr lang="en-US" dirty="0"/>
              <a:t>Page </a:t>
            </a:r>
            <a:fld id="{47A7FEEB-9CD2-43FE-843C-C5350BEACB45}" type="slidenum">
              <a:rPr lang="en-US" smtClean="0"/>
              <a:pPr/>
              <a:t>27</a:t>
            </a:fld>
            <a:endParaRPr lang="en-US" dirty="0"/>
          </a:p>
        </p:txBody>
      </p:sp>
    </p:spTree>
    <p:extLst>
      <p:ext uri="{BB962C8B-B14F-4D97-AF65-F5344CB8AC3E}">
        <p14:creationId xmlns:p14="http://schemas.microsoft.com/office/powerpoint/2010/main" val="190977469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dirty="0"/>
              <a:t>doc.: IEEE 802.11-yy/xxxxr0</a:t>
            </a:r>
          </a:p>
        </p:txBody>
      </p:sp>
      <p:sp>
        <p:nvSpPr>
          <p:cNvPr id="5" name="Date Placeholder 4"/>
          <p:cNvSpPr>
            <a:spLocks noGrp="1"/>
          </p:cNvSpPr>
          <p:nvPr>
            <p:ph type="dt" idx="11"/>
          </p:nvPr>
        </p:nvSpPr>
        <p:spPr/>
        <p:txBody>
          <a:bodyPr/>
          <a:lstStyle/>
          <a:p>
            <a:r>
              <a:rPr lang="en-US" dirty="0"/>
              <a:t>Month Year</a:t>
            </a:r>
          </a:p>
        </p:txBody>
      </p:sp>
      <p:sp>
        <p:nvSpPr>
          <p:cNvPr id="6" name="Footer Placeholder 5"/>
          <p:cNvSpPr>
            <a:spLocks noGrp="1"/>
          </p:cNvSpPr>
          <p:nvPr>
            <p:ph type="ftr" idx="12"/>
          </p:nvPr>
        </p:nvSpPr>
        <p:spPr/>
        <p:txBody>
          <a:bodyPr/>
          <a:lstStyle/>
          <a:p>
            <a:r>
              <a:rPr lang="en-US" dirty="0"/>
              <a:t>John Doe, Some Company</a:t>
            </a:r>
          </a:p>
        </p:txBody>
      </p:sp>
      <p:sp>
        <p:nvSpPr>
          <p:cNvPr id="7" name="Slide Number Placeholder 6"/>
          <p:cNvSpPr>
            <a:spLocks noGrp="1"/>
          </p:cNvSpPr>
          <p:nvPr>
            <p:ph type="sldNum" idx="13"/>
          </p:nvPr>
        </p:nvSpPr>
        <p:spPr/>
        <p:txBody>
          <a:bodyPr/>
          <a:lstStyle/>
          <a:p>
            <a:r>
              <a:rPr lang="en-US" dirty="0"/>
              <a:t>Page </a:t>
            </a:r>
            <a:fld id="{47A7FEEB-9CD2-43FE-843C-C5350BEACB45}" type="slidenum">
              <a:rPr lang="en-US" smtClean="0"/>
              <a:pPr/>
              <a:t>28</a:t>
            </a:fld>
            <a:endParaRPr lang="en-US" dirty="0"/>
          </a:p>
        </p:txBody>
      </p:sp>
    </p:spTree>
    <p:extLst>
      <p:ext uri="{BB962C8B-B14F-4D97-AF65-F5344CB8AC3E}">
        <p14:creationId xmlns:p14="http://schemas.microsoft.com/office/powerpoint/2010/main" val="32122663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4267200" y="6475413"/>
            <a:ext cx="606425"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2" name="Rectangle 3"/>
          <p:cNvSpPr>
            <a:spLocks noGrp="1" noChangeArrowheads="1"/>
          </p:cNvSpPr>
          <p:nvPr>
            <p:ph type="dt" idx="15"/>
          </p:nvPr>
        </p:nvSpPr>
        <p:spPr bwMode="auto">
          <a:xfrm>
            <a:off x="685800" y="304800"/>
            <a:ext cx="2286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27 December 2018</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684213" y="382970"/>
            <a:ext cx="2211387" cy="273050"/>
          </a:xfrm>
        </p:spPr>
        <p:txBody>
          <a:bodyPr/>
          <a:lstStyle>
            <a:lvl1pPr>
              <a:defRPr/>
            </a:lvl1pPr>
          </a:lstStyle>
          <a:p>
            <a:r>
              <a:rPr lang="en-US"/>
              <a:t>27 December 2018</a:t>
            </a:r>
            <a:endParaRPr lang="en-GB" dirty="0"/>
          </a:p>
        </p:txBody>
      </p:sp>
      <p:sp>
        <p:nvSpPr>
          <p:cNvPr id="3" name="Footer Placeholder 2"/>
          <p:cNvSpPr>
            <a:spLocks noGrp="1"/>
          </p:cNvSpPr>
          <p:nvPr>
            <p:ph type="ftr" idx="11"/>
          </p:nvPr>
        </p:nvSpPr>
        <p:spPr/>
        <p:txBody>
          <a:bodyPr/>
          <a:lstStyle>
            <a:lvl1pPr>
              <a:defRPr/>
            </a:lvl1pPr>
          </a:lstStyle>
          <a:p>
            <a:r>
              <a:rPr lang="en-US" dirty="0"/>
              <a:t>Jay Holcomb (Itron)</a:t>
            </a:r>
            <a:endParaRPr lang="en-GB" dirty="0"/>
          </a:p>
        </p:txBody>
      </p:sp>
      <p:sp>
        <p:nvSpPr>
          <p:cNvPr id="4" name="Slide Number Placeholder 3"/>
          <p:cNvSpPr>
            <a:spLocks noGrp="1"/>
          </p:cNvSpPr>
          <p:nvPr>
            <p:ph type="sldNum" idx="12"/>
          </p:nvPr>
        </p:nvSpPr>
        <p:spPr>
          <a:xfrm>
            <a:off x="4191000" y="6475413"/>
            <a:ext cx="682625"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684213" y="382970"/>
            <a:ext cx="2211387"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27 December 2018</a:t>
            </a:r>
            <a:endParaRPr lang="en-GB" dirty="0"/>
          </a:p>
        </p:txBody>
      </p:sp>
      <p:sp>
        <p:nvSpPr>
          <p:cNvPr id="1028" name="Rectangle 4"/>
          <p:cNvSpPr>
            <a:spLocks noGrp="1" noChangeArrowheads="1"/>
          </p:cNvSpPr>
          <p:nvPr>
            <p:ph type="ftr"/>
          </p:nvPr>
        </p:nvSpPr>
        <p:spPr bwMode="auto">
          <a:xfrm>
            <a:off x="5334000"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029" name="Rectangle 5"/>
          <p:cNvSpPr>
            <a:spLocks noGrp="1" noChangeArrowheads="1"/>
          </p:cNvSpPr>
          <p:nvPr>
            <p:ph type="sldNum"/>
          </p:nvPr>
        </p:nvSpPr>
        <p:spPr bwMode="auto">
          <a:xfrm>
            <a:off x="4191000" y="6475413"/>
            <a:ext cx="682625"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728690" y="597222"/>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802.18-18/0169r00</a:t>
            </a: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w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18/dcn/18/18-18-0147-00-0000-ieee-802-draft-press-release-supporting-us-spectrum-strategy.docx" TargetMode="External"/><Relationship Id="rId2" Type="http://schemas.openxmlformats.org/officeDocument/2006/relationships/hyperlink" Target="https://mentor.ieee.org/802.18/dcn/18/18-18-0168-00-0000-developing-a-sustainable-spectrum-strategy-for-america-s-future-ntia-request-for-comments.pdf" TargetMode="Externa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http://www.transportation.gov/v2x" TargetMode="External"/><Relationship Id="rId2" Type="http://schemas.openxmlformats.org/officeDocument/2006/relationships/hyperlink" Target="https://www.nhtsa.gov/press-releases/us-department-transportation-releases-request-comment-rfc-vehicle-everything-v2x" TargetMode="External"/><Relationship Id="rId1" Type="http://schemas.openxmlformats.org/officeDocument/2006/relationships/slideLayout" Target="../slideLayouts/slideLayout1.xml"/><Relationship Id="rId4" Type="http://schemas.openxmlformats.org/officeDocument/2006/relationships/hyperlink" Target="https://mentor.ieee.org/802.18/dcn/18/18-18-0166-00-0000-usdot-v2x-communciations-request-for-comments.docx"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mentor.ieee.org/802.18/dcn/18/18-18-0163-00-0000-consultation-paper-proposed-updates-to-class-licensing-arrangements-supporting-5g-and-other-technology-innovations.docx" TargetMode="External"/><Relationship Id="rId2" Type="http://schemas.openxmlformats.org/officeDocument/2006/relationships/hyperlink" Target="https://www.acma.gov.au/theACMA/class-licensing-updates-supporting-5g-and-other-technology-innovations" TargetMode="External"/><Relationship Id="rId1" Type="http://schemas.openxmlformats.org/officeDocument/2006/relationships/slideLayout" Target="../slideLayouts/slideLayout1.xml"/><Relationship Id="rId5" Type="http://schemas.openxmlformats.org/officeDocument/2006/relationships/hyperlink" Target="https://mentor.ieee.org/802.18/dcn/18/18-18-0165-00-0000-notice-under-subsection-136-radiocommunications-act-1992-proposed-variation-of-lipd-class-licence-2015.docx" TargetMode="External"/><Relationship Id="rId4" Type="http://schemas.openxmlformats.org/officeDocument/2006/relationships/hyperlink" Target="https://mentor.ieee.org/802.18/dcn/18/18-18-0164-00-0000-draft-radiocommunications-low-interference-potential-devices-class-licence-variation-2019-no-1.docx"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hyperlink" Target="https://www.cisco.com/c/en/us/solutions/collateral/service-provider/visual-networking-index-vni/white-paper-c11-741490.pdf" TargetMode="Externa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hyperlink" Target="https://mentor.ieee.org/802.18/dcn/16/18-16-0038-10-0000-teleconference-call-in-info.pptx" TargetMode="Externa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hyperlink" Target="https://portal.etsi.org/tb.aspx?tbid=442&amp;SubTB=442" TargetMode="External"/><Relationship Id="rId7" Type="http://schemas.openxmlformats.org/officeDocument/2006/relationships/hyperlink" Target="https://ec.europa.eu/growth/single-market/european-standards/harmonised-standards/" TargetMode="External"/><Relationship Id="rId2" Type="http://schemas.openxmlformats.org/officeDocument/2006/relationships/hyperlink" Target="https://portal.etsi.org/tb.aspx?tbid=287&amp;SubTB=287" TargetMode="External"/><Relationship Id="rId1" Type="http://schemas.openxmlformats.org/officeDocument/2006/relationships/slideLayout" Target="../slideLayouts/slideLayout2.xml"/><Relationship Id="rId6" Type="http://schemas.openxmlformats.org/officeDocument/2006/relationships/hyperlink" Target="https://eur-lex.europa.eu/oj/direct-access.html" TargetMode="External"/><Relationship Id="rId5" Type="http://schemas.openxmlformats.org/officeDocument/2006/relationships/hyperlink" Target="https://cept.org/ecc/groups/ecc/wg-fm/fm-57/client/introduction/" TargetMode="External"/><Relationship Id="rId4" Type="http://schemas.openxmlformats.org/officeDocument/2006/relationships/hyperlink" Target="https://cept.org/ecc/groups/ecc/wg-se/se-45/client/introduction/" TargetMode="External"/></Relationships>
</file>

<file path=ppt/slides/_rels/slide19.xml.rels><?xml version="1.0" encoding="UTF-8" standalone="yes"?>
<Relationships xmlns="http://schemas.openxmlformats.org/package/2006/relationships"><Relationship Id="rId2" Type="http://schemas.openxmlformats.org/officeDocument/2006/relationships/hyperlink" Target="https://mentor.ieee.org/802.11/dcn/18/11-18-1945-01-0ngv-work-breakdown-for-p802-11bd.pptx"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image" Target="../media/image2.wmf"/><Relationship Id="rId3" Type="http://schemas.openxmlformats.org/officeDocument/2006/relationships/hyperlink" Target="http://standards.ieee.org/faqs/affiliationFAQ.html" TargetMode="External"/><Relationship Id="rId7" Type="http://schemas.openxmlformats.org/officeDocument/2006/relationships/oleObject" Target="../embeddings/oleObject2.bin"/><Relationship Id="rId2" Type="http://schemas.openxmlformats.org/officeDocument/2006/relationships/slideLayout" Target="../slideLayouts/slideLayout1.xml"/><Relationship Id="rId1" Type="http://schemas.openxmlformats.org/officeDocument/2006/relationships/vmlDrawing" Target="../drawings/vmlDrawing2.vml"/><Relationship Id="rId6" Type="http://schemas.openxmlformats.org/officeDocument/2006/relationships/hyperlink" Target="http://www.ieee802.org/devdocs.shtml" TargetMode="External"/><Relationship Id="rId5" Type="http://schemas.openxmlformats.org/officeDocument/2006/relationships/hyperlink" Target="https://www.ieee.org/about/corporate/governance/p7-8.html" TargetMode="External"/><Relationship Id="rId4" Type="http://schemas.openxmlformats.org/officeDocument/2006/relationships/hyperlink" Target="http://standards.ieee.org/resources/antitrust-guidelines.pdf" TargetMode="Externa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8/dcn/18/18-18-0152-01-0000-5gaa-waiver-to-allow-its-cellular-vehicle-to-everything-c-v2x.docx" TargetMode="External"/><Relationship Id="rId2" Type="http://schemas.openxmlformats.org/officeDocument/2006/relationships/hyperlink" Target="https://ecfsapi.fcc.gov/file/11212224101742/5GAA%20Petition%20for%20Waiver%20-%20Final%2011.21.2018.pdf" TargetMode="Externa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18/dcn/18/18-18-0134-00-0000-developing-a-sustainable-spectrum-strategy-for-america-s-future.docx"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18/dcn/18/18-18-0147-00-0000-ieee-802-draft-press-release-supporting-us-spectrum-strategy.docx" TargetMode="External"/><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3" Type="http://schemas.openxmlformats.org/officeDocument/2006/relationships/hyperlink" Target="https://mentor.ieee.org/802.11/dcn/18/11-18-1386-00-0wng-ngsm-next-generation-spectrum-management.pptx" TargetMode="External"/><Relationship Id="rId2" Type="http://schemas.openxmlformats.org/officeDocument/2006/relationships/notesSlide" Target="../notesSlides/notesSlide5.xml"/><Relationship Id="rId1" Type="http://schemas.openxmlformats.org/officeDocument/2006/relationships/slideLayout" Target="../slideLayouts/slideLayout1.xml"/><Relationship Id="rId5" Type="http://schemas.openxmlformats.org/officeDocument/2006/relationships/hyperlink" Target="https://mentor.ieee.org/802.18/dcn/18/18-18-0060-02-0000-a-future-for-unlicensed-spectrum.pptx" TargetMode="External"/><Relationship Id="rId4" Type="http://schemas.openxmlformats.org/officeDocument/2006/relationships/hyperlink" Target="https://mentor.ieee.org/802-ec/dcn/18/ec-18-0155-00-00EC-push-to-bi-directional-spectrum-sharing.pptx" TargetMode="External"/></Relationships>
</file>

<file path=ppt/slides/_rels/slide25.xml.rels><?xml version="1.0" encoding="UTF-8" standalone="yes"?>
<Relationships xmlns="http://schemas.openxmlformats.org/package/2006/relationships"><Relationship Id="rId3" Type="http://schemas.openxmlformats.org/officeDocument/2006/relationships/hyperlink" Target="https://mentor.ieee.org/802.18/dcn/18/18-18-0129-00-0000-fresh-look-ex-parte-10-15-18-et-13-49-dsrc.pdf"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 Id="rId6" Type="http://schemas.openxmlformats.org/officeDocument/2006/relationships/hyperlink" Target="https://www.fcc.gov/document/commissioner-rosenworcel-statement-59-ghz-band" TargetMode="External"/><Relationship Id="rId5" Type="http://schemas.openxmlformats.org/officeDocument/2006/relationships/hyperlink" Target="https://www.fcc.gov/document/commissioner-orielly-statement-ncta-59-ghz-letter" TargetMode="External"/><Relationship Id="rId4" Type="http://schemas.openxmlformats.org/officeDocument/2006/relationships/hyperlink" Target="https://www.fcc.gov/ecfs/search/filings?proceedings_name=13-49&amp;sort=date_disseminated,DESC" TargetMode="External"/></Relationships>
</file>

<file path=ppt/slides/_rels/slide26.xml.rels><?xml version="1.0" encoding="UTF-8" standalone="yes"?>
<Relationships xmlns="http://schemas.openxmlformats.org/package/2006/relationships"><Relationship Id="rId3" Type="http://schemas.openxmlformats.org/officeDocument/2006/relationships/hyperlink" Target="https://mentor.ieee.org/802.18/dcn/18/18-18-0140-00-0000-phase-i-testing-of-prototype-u-nii-4-devices.docx"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 Id="rId4" Type="http://schemas.openxmlformats.org/officeDocument/2006/relationships/hyperlink" Target="https://www.fcc.gov/document/fcc-requests-comment-59-ghz-phase-i-testing-data" TargetMode="Externa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8" Type="http://schemas.openxmlformats.org/officeDocument/2006/relationships/hyperlink" Target="https://urldefense.proofpoint.com/v2/url?u=https-3A__docs.fcc.gov_public_attachments_DOC-2D354830A1.txt&amp;d=DwMFaQ&amp;c=pqcuzKEN_84c78MOSc5_fw&amp;r=z8R-nWJ8GIxwjOjNKhEFByb-tZ6XE3GZXWSggNdVo-w&amp;m=QqQYwQBq_lh7H7B6FkxUVdjhBxJ6kAhsNOD-tgjszSk&amp;s=T-gvZk31InU6u7cBPbxLyuxBGKfxWAtrijcq_uwJUT8&amp;e=" TargetMode="External"/><Relationship Id="rId3" Type="http://schemas.openxmlformats.org/officeDocument/2006/relationships/hyperlink" Target="https://urldefense.proofpoint.com/v2/url?u=https-3A__docs.fcc.gov_public_attachments_DOC-2D354831A1.docx&amp;d=DwMFaQ&amp;c=pqcuzKEN_84c78MOSc5_fw&amp;r=z8R-nWJ8GIxwjOjNKhEFByb-tZ6XE3GZXWSggNdVo-w&amp;m=QqQYwQBq_lh7H7B6FkxUVdjhBxJ6kAhsNOD-tgjszSk&amp;s=7xkegpF18AxG6dfOzIMn5AfIOGsUPbvsbnUwQwDq6GU&amp;e=" TargetMode="External"/><Relationship Id="rId7" Type="http://schemas.openxmlformats.org/officeDocument/2006/relationships/hyperlink" Target="https://urldefense.proofpoint.com/v2/url?u=https-3A__docs.fcc.gov_public_attachments_DOC-2D354830A1.pdf&amp;d=DwMFaQ&amp;c=pqcuzKEN_84c78MOSc5_fw&amp;r=z8R-nWJ8GIxwjOjNKhEFByb-tZ6XE3GZXWSggNdVo-w&amp;m=QqQYwQBq_lh7H7B6FkxUVdjhBxJ6kAhsNOD-tgjszSk&amp;s=7TPRfVjxS7MujO4axNsQIIq_bFYaUKPtrASPSprimo4&amp;e="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https://urldefense.proofpoint.com/v2/url?u=https-3A__docs.fcc.gov_public_attachments_DOC-2D354830A1.docx&amp;d=DwMFaQ&amp;c=pqcuzKEN_84c78MOSc5_fw&amp;r=z8R-nWJ8GIxwjOjNKhEFByb-tZ6XE3GZXWSggNdVo-w&amp;m=QqQYwQBq_lh7H7B6FkxUVdjhBxJ6kAhsNOD-tgjszSk&amp;s=qLss7uFj--zdhnfqVF0eBE2QkXL79-ImOkB_vqJgNK8&amp;e=" TargetMode="External"/><Relationship Id="rId5" Type="http://schemas.openxmlformats.org/officeDocument/2006/relationships/hyperlink" Target="https://urldefense.proofpoint.com/v2/url?u=https-3A__docs.fcc.gov_public_attachments_DOC-2D354831A1.txt&amp;d=DwMFaQ&amp;c=pqcuzKEN_84c78MOSc5_fw&amp;r=z8R-nWJ8GIxwjOjNKhEFByb-tZ6XE3GZXWSggNdVo-w&amp;m=QqQYwQBq_lh7H7B6FkxUVdjhBxJ6kAhsNOD-tgjszSk&amp;s=keDPoTelTk_fQ0X_ExpEcYDUpcOu8X04kN04BCVJNW8&amp;e=" TargetMode="External"/><Relationship Id="rId4" Type="http://schemas.openxmlformats.org/officeDocument/2006/relationships/hyperlink" Target="https://urldefense.proofpoint.com/v2/url?u=https-3A__docs.fcc.gov_public_attachments_DOC-2D354831A1.pdf&amp;d=DwMFaQ&amp;c=pqcuzKEN_84c78MOSc5_fw&amp;r=z8R-nWJ8GIxwjOjNKhEFByb-tZ6XE3GZXWSggNdVo-w&amp;m=QqQYwQBq_lh7H7B6FkxUVdjhBxJ6kAhsNOD-tgjszSk&amp;s=3RwS8FjwI5l5v9yuSbXjMeMAQK0T0eoq_Zhi7-Mgyg8&amp;e=" TargetMode="Externa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hyperlink" Target="https://mentor.ieee.org/802.11/dcn/18/11-18-0580-01-coex-enhancing-collaboration-between-ieee-802-and-world-regulators-on-unlicensed-spectrum-regulations.pptx" TargetMode="Externa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https://cept.org/Documents/se-45/48449/se45-18-123_draft-minutes-of-se456-meeting" TargetMode="External"/><Relationship Id="rId2" Type="http://schemas.openxmlformats.org/officeDocument/2006/relationships/hyperlink" Target="https://cept.org/Documents/se-45/48447/se45-18-123a1_draft-ecc-report-rlan-in-6-ghz" TargetMode="Externa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www.fcc.gov/ecfs/search/filings?proceedings_name=18-357&amp;sort=date_disseminated,DESC" TargetMode="External"/><Relationship Id="rId2" Type="http://schemas.openxmlformats.org/officeDocument/2006/relationships/hyperlink" Target="https://mentor.ieee.org/802.18/dcn/18/18-18-0152-01-0000-5gaa-waiver-to-allow-its-cellular-vehicle-to-everything-c-v2x.docx" TargetMode="External"/><Relationship Id="rId1" Type="http://schemas.openxmlformats.org/officeDocument/2006/relationships/slideLayout" Target="../slideLayouts/slideLayout1.xml"/><Relationship Id="rId5" Type="http://schemas.openxmlformats.org/officeDocument/2006/relationships/hyperlink" Target="https://mentor.ieee.org/802.18/dcn/18/18-18-0158-00-0000-fcc-gn-18-357-5gaa-waiver-request-for-comments.pdf" TargetMode="External"/><Relationship Id="rId4" Type="http://schemas.openxmlformats.org/officeDocument/2006/relationships/hyperlink" Target="https://docs.fcc.gov/public/attachments/DA-18-1231A1.pdf"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a:t>27 December 2018</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US" dirty="0"/>
              <a:t>Jay Holcomb (Itron)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Teleconference Agenda</a:t>
            </a:r>
            <a:endParaRPr lang="en-GB" dirty="0"/>
          </a:p>
        </p:txBody>
      </p:sp>
      <p:sp>
        <p:nvSpPr>
          <p:cNvPr id="3074" name="Rectangle 2"/>
          <p:cNvSpPr>
            <a:spLocks noGrp="1" noChangeArrowheads="1"/>
          </p:cNvSpPr>
          <p:nvPr>
            <p:ph type="body" idx="1"/>
          </p:nvPr>
        </p:nvSpPr>
        <p:spPr>
          <a:xfrm>
            <a:off x="685800" y="1905000"/>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27 December 18</a:t>
            </a:r>
          </a:p>
        </p:txBody>
      </p:sp>
      <p:graphicFrame>
        <p:nvGraphicFramePr>
          <p:cNvPr id="3075" name="Object 3"/>
          <p:cNvGraphicFramePr>
            <a:graphicFrameLocks noChangeAspect="1"/>
          </p:cNvGraphicFramePr>
          <p:nvPr>
            <p:extLst>
              <p:ext uri="{D42A27DB-BD31-4B8C-83A1-F6EECF244321}">
                <p14:modId xmlns:p14="http://schemas.microsoft.com/office/powerpoint/2010/main" val="3885638614"/>
              </p:ext>
            </p:extLst>
          </p:nvPr>
        </p:nvGraphicFramePr>
        <p:xfrm>
          <a:off x="544513" y="3603625"/>
          <a:ext cx="7824787" cy="2514600"/>
        </p:xfrm>
        <a:graphic>
          <a:graphicData uri="http://schemas.openxmlformats.org/presentationml/2006/ole">
            <mc:AlternateContent xmlns:mc="http://schemas.openxmlformats.org/markup-compatibility/2006">
              <mc:Choice xmlns:v="urn:schemas-microsoft-com:vml" Requires="v">
                <p:oleObj spid="_x0000_s4023" name="Document" r:id="rId4" imgW="8249760" imgH="2657520" progId="Word.Document.8">
                  <p:embed/>
                </p:oleObj>
              </mc:Choice>
              <mc:Fallback>
                <p:oleObj name="Document" r:id="rId4" imgW="8249760" imgH="2657520" progId="Word.Document.8">
                  <p:embed/>
                  <p:pic>
                    <p:nvPicPr>
                      <p:cNvPr id="0" name="Picture 3"/>
                      <p:cNvPicPr>
                        <a:picLocks noChangeAspect="1" noChangeArrowheads="1"/>
                      </p:cNvPicPr>
                      <p:nvPr/>
                    </p:nvPicPr>
                    <p:blipFill>
                      <a:blip r:embed="rId5"/>
                      <a:srcRect/>
                      <a:stretch>
                        <a:fillRect/>
                      </a:stretch>
                    </p:blipFill>
                    <p:spPr bwMode="auto">
                      <a:xfrm>
                        <a:off x="544513" y="3603625"/>
                        <a:ext cx="7824787" cy="25146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49492" y="304006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450850"/>
          </a:xfrm>
        </p:spPr>
        <p:txBody>
          <a:bodyPr/>
          <a:lstStyle/>
          <a:p>
            <a:pPr>
              <a:spcBef>
                <a:spcPts val="0"/>
              </a:spcBef>
            </a:pPr>
            <a:r>
              <a:rPr lang="en-US" sz="2400" dirty="0"/>
              <a:t>NTIA soliciting comments on National Spectrum Strategy</a:t>
            </a:r>
          </a:p>
        </p:txBody>
      </p:sp>
      <p:sp>
        <p:nvSpPr>
          <p:cNvPr id="3" name="Content Placeholder 2"/>
          <p:cNvSpPr>
            <a:spLocks noGrp="1"/>
          </p:cNvSpPr>
          <p:nvPr>
            <p:ph idx="1"/>
          </p:nvPr>
        </p:nvSpPr>
        <p:spPr>
          <a:xfrm>
            <a:off x="685800" y="1066800"/>
            <a:ext cx="8305800" cy="5293520"/>
          </a:xfrm>
        </p:spPr>
        <p:txBody>
          <a:bodyPr/>
          <a:lstStyle/>
          <a:p>
            <a:pPr>
              <a:buFont typeface="Arial" panose="020B0604020202020204" pitchFamily="34" charset="0"/>
              <a:buChar char="•"/>
            </a:pPr>
            <a:r>
              <a:rPr lang="en-US" sz="1800" dirty="0"/>
              <a:t>SUMMARY: </a:t>
            </a:r>
            <a:r>
              <a:rPr lang="en-US" sz="1800" b="0" dirty="0"/>
              <a:t>On behalf of the U.S. Secretary of Commerce, the National Telecommunications and Information Administration (NTIA) requests comments from interested parties with regard to development of a comprehensive, long-term national spectrum strategy. NTIA seeks broad input from interested stakeholders, including private industry, academia, civil society, and other experts.</a:t>
            </a:r>
          </a:p>
          <a:p>
            <a:pPr>
              <a:buFont typeface="Arial" panose="020B0604020202020204" pitchFamily="34" charset="0"/>
              <a:buChar char="•"/>
            </a:pPr>
            <a:r>
              <a:rPr lang="en-US" sz="1800" b="0" dirty="0"/>
              <a:t>Comments must be received by n January 22, 2019</a:t>
            </a:r>
            <a:endParaRPr lang="en-US" sz="1800" dirty="0"/>
          </a:p>
          <a:p>
            <a:pPr>
              <a:buFont typeface="Arial" panose="020B0604020202020204" pitchFamily="34" charset="0"/>
              <a:buChar char="•"/>
            </a:pPr>
            <a:r>
              <a:rPr lang="en-US" sz="1800" dirty="0">
                <a:hlinkClick r:id="rId2"/>
              </a:rPr>
              <a:t>https://mentor.ieee.org/802.18/dcn/18/18-18-0168-00-0000-developing-a-sustainable-spectrum-strategy-for-america-s-future-ntia-request-for-comments.pdf</a:t>
            </a:r>
            <a:r>
              <a:rPr lang="en-US" sz="1800" dirty="0"/>
              <a:t>  </a:t>
            </a:r>
          </a:p>
          <a:p>
            <a:pPr>
              <a:buFont typeface="Arial" panose="020B0604020202020204" pitchFamily="34" charset="0"/>
              <a:buChar char="•"/>
            </a:pPr>
            <a:r>
              <a:rPr lang="en-US" sz="1800" b="0" dirty="0"/>
              <a:t>This is related to the presidential memorandum from November plenary: </a:t>
            </a:r>
          </a:p>
          <a:p>
            <a:pPr lvl="1">
              <a:buFont typeface="Arial" panose="020B0604020202020204" pitchFamily="34" charset="0"/>
              <a:buChar char="•"/>
            </a:pPr>
            <a:r>
              <a:rPr lang="en-US" sz="1600" b="0" dirty="0">
                <a:hlinkClick r:id="rId3"/>
              </a:rPr>
              <a:t>https://mentor.ieee.org/802.18/dcn/18/18-18-0134-00-0000-developing-a-sustainable-spectrum-strategy-for-america-s-future.docx</a:t>
            </a:r>
          </a:p>
          <a:p>
            <a:pPr lvl="1">
              <a:buFont typeface="Arial" panose="020B0604020202020204" pitchFamily="34" charset="0"/>
              <a:buChar char="•"/>
            </a:pPr>
            <a:r>
              <a:rPr lang="en-US" sz="1600" b="0" dirty="0">
                <a:hlinkClick r:id="rId3"/>
              </a:rPr>
              <a:t>https://mentor.ieee.org/802.18/dcn/18/18-18-0147-00-0000-ieee-802-draft-press-release-supporting-us-spectrum-strategy.docx</a:t>
            </a:r>
            <a:r>
              <a:rPr lang="en-US" sz="1600" b="0" dirty="0"/>
              <a:t> </a:t>
            </a:r>
          </a:p>
          <a:p>
            <a:pPr>
              <a:buFont typeface="Arial" panose="020B0604020202020204" pitchFamily="34" charset="0"/>
              <a:buChar char="•"/>
            </a:pPr>
            <a:r>
              <a:rPr lang="en-US" sz="1800" b="0" dirty="0"/>
              <a:t>There are 5 points and 9 questions </a:t>
            </a:r>
          </a:p>
          <a:p>
            <a:pPr>
              <a:buFont typeface="Arial" panose="020B0604020202020204" pitchFamily="34" charset="0"/>
              <a:buChar char="•"/>
            </a:pPr>
            <a:r>
              <a:rPr lang="en-US" sz="1800" b="0" dirty="0"/>
              <a:t>Have been asked to have 802.18 to review and do comments where appropriate. </a:t>
            </a:r>
          </a:p>
          <a:p>
            <a:pPr>
              <a:buFont typeface="Arial" panose="020B0604020202020204" pitchFamily="34" charset="0"/>
              <a:buChar char="•"/>
            </a:pPr>
            <a:r>
              <a:rPr lang="en-US" sz="1600" dirty="0"/>
              <a:t>  </a:t>
            </a:r>
          </a:p>
          <a:p>
            <a:pPr>
              <a:buFont typeface="Arial" panose="020B0604020202020204" pitchFamily="34" charset="0"/>
              <a:buChar char="•"/>
            </a:pPr>
            <a:r>
              <a:rPr lang="en-US" sz="1600" dirty="0"/>
              <a:t> </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27 December 2018</a:t>
            </a:r>
            <a:endParaRPr lang="en-GB" dirty="0"/>
          </a:p>
        </p:txBody>
      </p:sp>
    </p:spTree>
    <p:extLst>
      <p:ext uri="{BB962C8B-B14F-4D97-AF65-F5344CB8AC3E}">
        <p14:creationId xmlns:p14="http://schemas.microsoft.com/office/powerpoint/2010/main" val="174592198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pPr>
              <a:spcBef>
                <a:spcPts val="0"/>
              </a:spcBef>
            </a:pPr>
            <a:r>
              <a:rPr lang="en-US" sz="2400" dirty="0"/>
              <a:t>U.S. DoT Releases RFC on V2X Communications</a:t>
            </a:r>
          </a:p>
        </p:txBody>
      </p:sp>
      <p:sp>
        <p:nvSpPr>
          <p:cNvPr id="3" name="Content Placeholder 2"/>
          <p:cNvSpPr>
            <a:spLocks noGrp="1"/>
          </p:cNvSpPr>
          <p:nvPr>
            <p:ph idx="1"/>
          </p:nvPr>
        </p:nvSpPr>
        <p:spPr>
          <a:xfrm>
            <a:off x="688952" y="1166549"/>
            <a:ext cx="8150031" cy="5059552"/>
          </a:xfrm>
        </p:spPr>
        <p:txBody>
          <a:bodyPr/>
          <a:lstStyle/>
          <a:p>
            <a:pPr>
              <a:buFont typeface="Arial" panose="020B0604020202020204" pitchFamily="34" charset="0"/>
              <a:buChar char="•"/>
            </a:pPr>
            <a:r>
              <a:rPr lang="en-US" sz="1800" u="sng" dirty="0">
                <a:hlinkClick r:id="rId2"/>
              </a:rPr>
              <a:t>https://www.nhtsa.gov/press-releases/us-department-transportation-releases-request-comment-rfc-vehicle-everything-v2x</a:t>
            </a:r>
            <a:r>
              <a:rPr lang="en-US" sz="1800" dirty="0"/>
              <a:t> </a:t>
            </a:r>
          </a:p>
          <a:p>
            <a:pPr>
              <a:buFont typeface="Arial" panose="020B0604020202020204" pitchFamily="34" charset="0"/>
              <a:buChar char="•"/>
            </a:pPr>
            <a:r>
              <a:rPr lang="en-US" sz="1800" dirty="0"/>
              <a:t>The RFC can be found at </a:t>
            </a:r>
            <a:r>
              <a:rPr lang="en-US" sz="1800" u="sng" dirty="0">
                <a:hlinkClick r:id="rId3"/>
              </a:rPr>
              <a:t>www.transportation.gov/v2x</a:t>
            </a:r>
            <a:endParaRPr lang="en-US" sz="1800" dirty="0"/>
          </a:p>
          <a:p>
            <a:pPr marL="365760" indent="-365760">
              <a:spcBef>
                <a:spcPts val="0"/>
              </a:spcBef>
              <a:buFont typeface="Arial" panose="020B0604020202020204" pitchFamily="34" charset="0"/>
              <a:buChar char="•"/>
            </a:pPr>
            <a:r>
              <a:rPr lang="en-US" sz="1800" dirty="0"/>
              <a:t>Or in Mentor:  </a:t>
            </a:r>
            <a:r>
              <a:rPr lang="en-US" sz="1800" dirty="0">
                <a:hlinkClick r:id="rId4"/>
              </a:rPr>
              <a:t>https://mentor.ieee.org/802.18/dcn/18/18-18-0166-00-0000-usdot-v2x-communciations-request-for-comments.docx</a:t>
            </a:r>
            <a:r>
              <a:rPr lang="en-US" sz="1800" dirty="0"/>
              <a:t> </a:t>
            </a:r>
          </a:p>
          <a:p>
            <a:pPr marL="285750" indent="-285750">
              <a:spcBef>
                <a:spcPts val="0"/>
              </a:spcBef>
              <a:buFont typeface="Arial" panose="020B0604020202020204" pitchFamily="34" charset="0"/>
              <a:buChar char="•"/>
            </a:pPr>
            <a:endParaRPr lang="en-US" sz="1800" dirty="0"/>
          </a:p>
          <a:p>
            <a:pPr marL="365760" indent="-365760">
              <a:spcBef>
                <a:spcPts val="0"/>
              </a:spcBef>
              <a:buFont typeface="Arial" panose="020B0604020202020204" pitchFamily="34" charset="0"/>
              <a:buChar char="•"/>
            </a:pPr>
            <a:r>
              <a:rPr lang="en-US" sz="1800" dirty="0"/>
              <a:t>SUMMARY: </a:t>
            </a:r>
            <a:r>
              <a:rPr lang="en-US" sz="1800" b="0" dirty="0"/>
              <a:t>Over the past several years, the Department of Transportation and its operating administrations have engaged in numerous activities related to connected vehicles, including vehicle-to-vehicle (V2V), vehicle-to-infrastructure (V2I), and vehicle-to-pedestrian (V2P) communications, collectively referred to as “V2X” communications. Recently, there have been developments in core aspects of the communication technologies that could be associated with V2X. This notice requests comment on how these developments impact both V2X in general and the Department’s role in encouraging the integration of V2X. </a:t>
            </a:r>
          </a:p>
          <a:p>
            <a:pPr marL="285750" indent="-285750">
              <a:spcBef>
                <a:spcPts val="0"/>
              </a:spcBef>
              <a:buFont typeface="Arial" panose="020B0604020202020204" pitchFamily="34" charset="0"/>
              <a:buChar char="•"/>
            </a:pPr>
            <a:endParaRPr lang="en-US" sz="1800" dirty="0"/>
          </a:p>
          <a:p>
            <a:pPr marL="365760" indent="-365760">
              <a:spcBef>
                <a:spcPts val="0"/>
              </a:spcBef>
              <a:buFont typeface="Arial" panose="020B0604020202020204" pitchFamily="34" charset="0"/>
              <a:buChar char="•"/>
            </a:pPr>
            <a:r>
              <a:rPr lang="en-US" sz="1800" dirty="0"/>
              <a:t>DATES</a:t>
            </a:r>
            <a:r>
              <a:rPr lang="en-US" sz="1800" b="0" dirty="0"/>
              <a:t>: You should submit your comments within 30 days after the date of publication in the Federal Register </a:t>
            </a:r>
            <a:endParaRPr lang="en-US" sz="1800" dirty="0"/>
          </a:p>
          <a:p>
            <a:pPr>
              <a:spcBef>
                <a:spcPts val="0"/>
              </a:spcBef>
              <a:buFont typeface="Arial" panose="020B0604020202020204" pitchFamily="34" charset="0"/>
              <a:buChar char="•"/>
            </a:pPr>
            <a:r>
              <a:rPr lang="en-US" altLang="en-US" sz="1800" dirty="0"/>
              <a:t>There are 9 basic questions. </a:t>
            </a:r>
          </a:p>
          <a:p>
            <a:pPr>
              <a:spcBef>
                <a:spcPts val="0"/>
              </a:spcBef>
              <a:buFont typeface="Arial" panose="020B0604020202020204" pitchFamily="34" charset="0"/>
              <a:buChar char="•"/>
            </a:pPr>
            <a:r>
              <a:rPr lang="en-US" altLang="en-US" sz="1800" dirty="0">
                <a:solidFill>
                  <a:schemeClr val="tx1"/>
                </a:solidFill>
              </a:rPr>
              <a:t>Will head toward doing comments (after 5GAA).</a:t>
            </a:r>
          </a:p>
          <a:p>
            <a:pPr>
              <a:spcBef>
                <a:spcPts val="0"/>
              </a:spcBef>
              <a:buFont typeface="Arial" panose="020B0604020202020204" pitchFamily="34" charset="0"/>
              <a:buChar char="•"/>
            </a:pPr>
            <a:endParaRPr lang="en-US" altLang="en-US" sz="1800" dirty="0"/>
          </a:p>
          <a:p>
            <a:pPr>
              <a:spcBef>
                <a:spcPts val="0"/>
              </a:spcBef>
              <a:buFont typeface="Arial" panose="020B0604020202020204" pitchFamily="34" charset="0"/>
              <a:buChar char="•"/>
            </a:pPr>
            <a:endParaRPr lang="en-US" altLang="en-US" sz="18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11</a:t>
            </a:fld>
            <a:endParaRPr lang="en-US" altLang="en-US" dirty="0"/>
          </a:p>
        </p:txBody>
      </p:sp>
      <p:sp>
        <p:nvSpPr>
          <p:cNvPr id="7" name="Date Placeholder 6"/>
          <p:cNvSpPr>
            <a:spLocks noGrp="1"/>
          </p:cNvSpPr>
          <p:nvPr>
            <p:ph type="dt" idx="15"/>
          </p:nvPr>
        </p:nvSpPr>
        <p:spPr/>
        <p:txBody>
          <a:bodyPr/>
          <a:lstStyle/>
          <a:p>
            <a:r>
              <a:rPr lang="en-US"/>
              <a:t>27 December 2018</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30329372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8150031" cy="631751"/>
          </a:xfrm>
        </p:spPr>
        <p:txBody>
          <a:bodyPr/>
          <a:lstStyle/>
          <a:p>
            <a:r>
              <a:rPr lang="en-AU" sz="2400" dirty="0"/>
              <a:t>ACMA - Proposed updates to class licensing arrangements supporting 5G and other technology innovations </a:t>
            </a:r>
            <a:r>
              <a:rPr lang="en-AU" sz="1400" dirty="0"/>
              <a:t>-1 of 2</a:t>
            </a:r>
            <a:r>
              <a:rPr lang="en-AU" sz="2400" dirty="0"/>
              <a:t> </a:t>
            </a:r>
            <a:endParaRPr lang="en-US" sz="1800" dirty="0"/>
          </a:p>
        </p:txBody>
      </p:sp>
      <p:sp>
        <p:nvSpPr>
          <p:cNvPr id="3" name="Content Placeholder 2"/>
          <p:cNvSpPr>
            <a:spLocks noGrp="1"/>
          </p:cNvSpPr>
          <p:nvPr>
            <p:ph idx="1"/>
          </p:nvPr>
        </p:nvSpPr>
        <p:spPr>
          <a:xfrm>
            <a:off x="697523" y="1415861"/>
            <a:ext cx="8302431" cy="5059552"/>
          </a:xfrm>
        </p:spPr>
        <p:txBody>
          <a:bodyPr/>
          <a:lstStyle/>
          <a:p>
            <a:pPr>
              <a:buFont typeface="Arial" panose="020B0604020202020204" pitchFamily="34" charset="0"/>
              <a:buChar char="•"/>
            </a:pPr>
            <a:r>
              <a:rPr lang="en-AU" sz="1800" dirty="0"/>
              <a:t>[1] The proposed variation considers updating and expending 60 GHz arrangements (57-66 GHz) for data communication systems, including 5G. Specifically:</a:t>
            </a:r>
            <a:endParaRPr lang="en-US" sz="1800" dirty="0"/>
          </a:p>
          <a:p>
            <a:pPr lvl="1">
              <a:buFont typeface="Arial" panose="020B0604020202020204" pitchFamily="34" charset="0"/>
              <a:buChar char="•"/>
            </a:pPr>
            <a:r>
              <a:rPr lang="en-AU" sz="1600" dirty="0"/>
              <a:t>adding 66-71 GHz frequency band</a:t>
            </a:r>
            <a:endParaRPr lang="en-US" sz="1600" dirty="0"/>
          </a:p>
          <a:p>
            <a:pPr lvl="1">
              <a:buFont typeface="Arial" panose="020B0604020202020204" pitchFamily="34" charset="0"/>
              <a:buChar char="•"/>
            </a:pPr>
            <a:r>
              <a:rPr lang="en-AU" sz="1600" dirty="0"/>
              <a:t>updating existing arrangement in 57-66 GHz regarding indoor and outdoor data communication systems.</a:t>
            </a:r>
            <a:endParaRPr lang="en-US" sz="1600" dirty="0"/>
          </a:p>
          <a:p>
            <a:pPr>
              <a:buFont typeface="Arial" panose="020B0604020202020204" pitchFamily="34" charset="0"/>
              <a:buChar char="•"/>
            </a:pPr>
            <a:r>
              <a:rPr lang="en-AU" sz="1800" dirty="0"/>
              <a:t>For more details see </a:t>
            </a:r>
            <a:r>
              <a:rPr lang="en-US" sz="1800" u="sng" dirty="0">
                <a:hlinkClick r:id="rId2"/>
              </a:rPr>
              <a:t>IFC 45/2018 Class licensing updates: Supporting 5G and other technology innovations</a:t>
            </a:r>
            <a:r>
              <a:rPr lang="en-US" sz="1800" dirty="0"/>
              <a:t>  (18 December 2018, closes 22 February 2019).</a:t>
            </a:r>
          </a:p>
          <a:p>
            <a:pPr>
              <a:buFont typeface="Arial" panose="020B0604020202020204" pitchFamily="34" charset="0"/>
              <a:buChar char="•"/>
            </a:pPr>
            <a:endParaRPr lang="en-US" sz="1800" dirty="0"/>
          </a:p>
          <a:p>
            <a:pPr>
              <a:buFont typeface="Arial" panose="020B0604020202020204" pitchFamily="34" charset="0"/>
              <a:buChar char="•"/>
            </a:pPr>
            <a:r>
              <a:rPr lang="en-US" sz="1800" dirty="0"/>
              <a:t>The three documents are on Mentor: </a:t>
            </a:r>
          </a:p>
          <a:p>
            <a:pPr>
              <a:buFont typeface="Arial" panose="020B0604020202020204" pitchFamily="34" charset="0"/>
              <a:buChar char="•"/>
            </a:pPr>
            <a:r>
              <a:rPr lang="en-US" sz="1600" dirty="0">
                <a:hlinkClick r:id="rId3"/>
              </a:rPr>
              <a:t>https://mentor.ieee.org/802.18/dcn/18/18-18-0163-00-0000-consultation-paper-proposed-updates-to-class-licensing-arrangements-supporting-5g-and-other-technology-innovations.docx</a:t>
            </a:r>
            <a:r>
              <a:rPr lang="en-US" sz="1600" dirty="0"/>
              <a:t> </a:t>
            </a:r>
          </a:p>
          <a:p>
            <a:pPr>
              <a:buFont typeface="Arial" panose="020B0604020202020204" pitchFamily="34" charset="0"/>
              <a:buChar char="•"/>
            </a:pPr>
            <a:r>
              <a:rPr lang="en-US" sz="1600" dirty="0">
                <a:hlinkClick r:id="rId4"/>
              </a:rPr>
              <a:t>https://mentor.ieee.org/802.18/dcn/18/18-18-0164-00-0000-draft-radiocommunications-low-interference-potential-devices-class-licence-variation-2019-no-1.docx</a:t>
            </a:r>
            <a:r>
              <a:rPr lang="en-US" sz="1600" dirty="0"/>
              <a:t> </a:t>
            </a:r>
          </a:p>
          <a:p>
            <a:pPr>
              <a:buFont typeface="Arial" panose="020B0604020202020204" pitchFamily="34" charset="0"/>
              <a:buChar char="•"/>
            </a:pPr>
            <a:r>
              <a:rPr lang="en-US" sz="1600" dirty="0">
                <a:hlinkClick r:id="rId5"/>
              </a:rPr>
              <a:t>https://mentor.ieee.org/802.18/dcn/18/18-18-0165-00-0000-notice-under-subsection-136-radiocommunications-act-1992-proposed-variation-of-lipd-class-licence-2015.docx</a:t>
            </a:r>
            <a:r>
              <a:rPr lang="en-US" sz="1600" dirty="0"/>
              <a:t> </a:t>
            </a:r>
          </a:p>
          <a:p>
            <a:pPr>
              <a:spcBef>
                <a:spcPts val="0"/>
              </a:spcBef>
              <a:buFont typeface="Arial" panose="020B0604020202020204" pitchFamily="34" charset="0"/>
              <a:buChar char="•"/>
            </a:pPr>
            <a:endParaRPr lang="en-US" altLang="en-US" sz="1800" dirty="0">
              <a:solidFill>
                <a:schemeClr val="tx1"/>
              </a:solidFill>
            </a:endParaRPr>
          </a:p>
          <a:p>
            <a:pPr>
              <a:buFont typeface="Arial" panose="020B0604020202020204" pitchFamily="34" charset="0"/>
              <a:buChar char="•"/>
            </a:pPr>
            <a:endParaRPr lang="en-US" sz="2000" dirty="0">
              <a:solidFill>
                <a:schemeClr val="tx1"/>
              </a:solidFill>
            </a:endParaRPr>
          </a:p>
          <a:p>
            <a:pPr>
              <a:buFont typeface="Arial" panose="020B0604020202020204" pitchFamily="34" charset="0"/>
              <a:buChar char="•"/>
            </a:pPr>
            <a:endParaRPr lang="en-US" sz="2000" dirty="0"/>
          </a:p>
          <a:p>
            <a:pPr>
              <a:buFont typeface="Arial" panose="020B0604020202020204" pitchFamily="34" charset="0"/>
              <a:buChar char="•"/>
            </a:pPr>
            <a:endParaRPr lang="en-US" sz="2000" dirty="0"/>
          </a:p>
          <a:p>
            <a:pPr>
              <a:spcBef>
                <a:spcPts val="0"/>
              </a:spcBef>
              <a:buFont typeface="Arial" panose="020B0604020202020204" pitchFamily="34" charset="0"/>
              <a:buChar char="•"/>
            </a:pPr>
            <a:endParaRPr lang="en-US" altLang="en-US" sz="18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12</a:t>
            </a:fld>
            <a:endParaRPr lang="en-US" altLang="en-US" dirty="0"/>
          </a:p>
        </p:txBody>
      </p:sp>
      <p:sp>
        <p:nvSpPr>
          <p:cNvPr id="7" name="Date Placeholder 6"/>
          <p:cNvSpPr>
            <a:spLocks noGrp="1"/>
          </p:cNvSpPr>
          <p:nvPr>
            <p:ph type="dt" idx="15"/>
          </p:nvPr>
        </p:nvSpPr>
        <p:spPr/>
        <p:txBody>
          <a:bodyPr/>
          <a:lstStyle/>
          <a:p>
            <a:r>
              <a:rPr lang="en-US"/>
              <a:t>27 December 2018</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0252026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8140311" cy="631751"/>
          </a:xfrm>
        </p:spPr>
        <p:txBody>
          <a:bodyPr/>
          <a:lstStyle/>
          <a:p>
            <a:r>
              <a:rPr lang="en-AU" sz="2000" dirty="0"/>
              <a:t>ACMA - Proposed updates to class licensing arrangements supporting 5G and other technology innovations </a:t>
            </a:r>
            <a:r>
              <a:rPr lang="en-AU" sz="1200" dirty="0"/>
              <a:t>-2 of 2</a:t>
            </a:r>
            <a:r>
              <a:rPr lang="en-AU" sz="2000" dirty="0"/>
              <a:t> </a:t>
            </a:r>
            <a:endParaRPr lang="en-US" sz="2000" dirty="0"/>
          </a:p>
        </p:txBody>
      </p:sp>
      <p:sp>
        <p:nvSpPr>
          <p:cNvPr id="3" name="Content Placeholder 2"/>
          <p:cNvSpPr>
            <a:spLocks noGrp="1"/>
          </p:cNvSpPr>
          <p:nvPr>
            <p:ph idx="1"/>
          </p:nvPr>
        </p:nvSpPr>
        <p:spPr>
          <a:xfrm>
            <a:off x="689169" y="1265047"/>
            <a:ext cx="8150031" cy="5210365"/>
          </a:xfrm>
        </p:spPr>
        <p:txBody>
          <a:bodyPr/>
          <a:lstStyle/>
          <a:p>
            <a:pPr>
              <a:buFont typeface="Arial" panose="020B0604020202020204" pitchFamily="34" charset="0"/>
              <a:buChar char="•"/>
            </a:pPr>
            <a:r>
              <a:rPr lang="en-US" sz="1600" u="sng" dirty="0"/>
              <a:t>Additional from what was sent to 802.18 list server: </a:t>
            </a:r>
          </a:p>
          <a:p>
            <a:r>
              <a:rPr lang="en-US" sz="1600" dirty="0"/>
              <a:t>[2] adding new arrangements for "All transmitters" in the 57-64 GHz band.</a:t>
            </a:r>
          </a:p>
          <a:p>
            <a:r>
              <a:rPr lang="en-US" sz="1600" dirty="0"/>
              <a:t>[3] revising arrangements for underground transmitters in certain bands supporting fixed and mobile services between 70-520 </a:t>
            </a:r>
            <a:r>
              <a:rPr lang="en-US" sz="1600" dirty="0" err="1"/>
              <a:t>MHz.</a:t>
            </a:r>
            <a:endParaRPr lang="en-US" sz="1600" dirty="0"/>
          </a:p>
          <a:p>
            <a:r>
              <a:rPr lang="en-US" sz="1600" dirty="0"/>
              <a:t>[4] adding support for higher power radiodetermination transmitters i.e. radars operating in the 76-77 GHz frequency band [5] adding support for ground and wall penetration radar as adjunct to current apparatus </a:t>
            </a:r>
            <a:r>
              <a:rPr lang="en-US" sz="1600" dirty="0" err="1"/>
              <a:t>licence</a:t>
            </a:r>
            <a:r>
              <a:rPr lang="en-US" sz="1600" dirty="0"/>
              <a:t> arrangements (30-12400 MHz) [6] aligning existing arrangements for ultra-wideband devices with US and European arrangements for generic (indoor and hand-held) devices (3100-3400 MHz  and 8500-9000 MHz) and aircraft applications (6000-8500 MHz).</a:t>
            </a:r>
          </a:p>
          <a:p>
            <a:pPr>
              <a:buFont typeface="Arial" panose="020B0604020202020204" pitchFamily="34" charset="0"/>
              <a:buChar char="•"/>
            </a:pPr>
            <a:r>
              <a:rPr lang="en-US" sz="1600" u="sng" dirty="0"/>
              <a:t>And further inputs from members:</a:t>
            </a:r>
          </a:p>
          <a:p>
            <a:pPr lvl="1">
              <a:buFont typeface="Arial" panose="020B0604020202020204" pitchFamily="34" charset="0"/>
              <a:buChar char="•"/>
            </a:pPr>
            <a:r>
              <a:rPr lang="en-US" sz="1600" b="1" dirty="0"/>
              <a:t>Proposed UWB rules look to be positive.</a:t>
            </a:r>
          </a:p>
          <a:p>
            <a:pPr lvl="1">
              <a:buFont typeface="Arial" panose="020B0604020202020204" pitchFamily="34" charset="0"/>
              <a:buChar char="•"/>
            </a:pPr>
            <a:r>
              <a:rPr lang="en-US" sz="1600" b="1" dirty="0"/>
              <a:t>Supporting the </a:t>
            </a:r>
            <a:r>
              <a:rPr lang="en-US" sz="1600" b="1" dirty="0" err="1"/>
              <a:t>mmWave</a:t>
            </a:r>
            <a:r>
              <a:rPr lang="en-US" sz="1600" b="1" dirty="0"/>
              <a:t> band expansion, considering both 802.11 and </a:t>
            </a:r>
            <a:br>
              <a:rPr lang="en-US" sz="1600" b="1" dirty="0"/>
            </a:br>
            <a:r>
              <a:rPr lang="en-US" sz="1600" b="1" dirty="0"/>
              <a:t>802.15.3 systems are being implemented and deployed which the expanded </a:t>
            </a:r>
            <a:br>
              <a:rPr lang="en-US" sz="1600" b="1" dirty="0"/>
            </a:br>
            <a:r>
              <a:rPr lang="en-US" sz="1600" b="1" dirty="0"/>
              <a:t>60 GHz band.</a:t>
            </a:r>
          </a:p>
          <a:p>
            <a:pPr lvl="1">
              <a:buFont typeface="Arial" panose="020B0604020202020204" pitchFamily="34" charset="0"/>
              <a:buChar char="•"/>
            </a:pPr>
            <a:r>
              <a:rPr lang="en-US" sz="1600" b="1" dirty="0"/>
              <a:t>May also want to look at [2] above to see if there are any negative impacts on the 802.11 and 802.15.3 </a:t>
            </a:r>
            <a:r>
              <a:rPr lang="en-US" sz="1600" b="1" dirty="0" err="1"/>
              <a:t>mmWave</a:t>
            </a:r>
            <a:r>
              <a:rPr lang="en-US" sz="1600" b="1" dirty="0"/>
              <a:t> based systems.</a:t>
            </a:r>
          </a:p>
          <a:p>
            <a:pPr lvl="4">
              <a:buFont typeface="Arial" panose="020B0604020202020204" pitchFamily="34" charset="0"/>
              <a:buChar char="•"/>
            </a:pPr>
            <a:endParaRPr lang="en-US" altLang="en-US" sz="800" dirty="0">
              <a:solidFill>
                <a:schemeClr val="tx1"/>
              </a:solidFill>
            </a:endParaRPr>
          </a:p>
          <a:p>
            <a:pPr>
              <a:buFont typeface="Arial" panose="020B0604020202020204" pitchFamily="34" charset="0"/>
              <a:buChar char="•"/>
            </a:pPr>
            <a:r>
              <a:rPr lang="en-US" altLang="en-US" sz="1600" dirty="0">
                <a:solidFill>
                  <a:schemeClr val="tx1"/>
                </a:solidFill>
              </a:rPr>
              <a:t>Didn’t have time to discuss in detail, though will continue to consider doing comments. </a:t>
            </a:r>
            <a:endParaRPr lang="en-US" altLang="en-US" sz="1600" b="1" dirty="0">
              <a:solidFill>
                <a:schemeClr val="tx1"/>
              </a:solidFill>
            </a:endParaRPr>
          </a:p>
          <a:p>
            <a:pPr lvl="1"/>
            <a:endParaRPr lang="en-US" sz="1600" b="1" dirty="0"/>
          </a:p>
          <a:p>
            <a:pPr>
              <a:spcBef>
                <a:spcPts val="0"/>
              </a:spcBef>
              <a:buFont typeface="Arial" panose="020B0604020202020204" pitchFamily="34" charset="0"/>
              <a:buChar char="•"/>
            </a:pPr>
            <a:endParaRPr lang="en-US" altLang="en-US" sz="1600" dirty="0">
              <a:solidFill>
                <a:schemeClr val="tx1"/>
              </a:solidFill>
            </a:endParaRPr>
          </a:p>
          <a:p>
            <a:pPr>
              <a:buFont typeface="Arial" panose="020B0604020202020204" pitchFamily="34" charset="0"/>
              <a:buChar char="•"/>
            </a:pPr>
            <a:endParaRPr lang="en-US" sz="1600" dirty="0">
              <a:solidFill>
                <a:schemeClr val="tx1"/>
              </a:solidFill>
            </a:endParaRPr>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spcBef>
                <a:spcPts val="0"/>
              </a:spcBef>
              <a:buFont typeface="Arial" panose="020B0604020202020204" pitchFamily="34" charset="0"/>
              <a:buChar char="•"/>
            </a:pPr>
            <a:endParaRPr lang="en-US" altLang="en-US" sz="18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13</a:t>
            </a:fld>
            <a:endParaRPr lang="en-US" altLang="en-US" dirty="0"/>
          </a:p>
        </p:txBody>
      </p:sp>
      <p:sp>
        <p:nvSpPr>
          <p:cNvPr id="7" name="Date Placeholder 6"/>
          <p:cNvSpPr>
            <a:spLocks noGrp="1"/>
          </p:cNvSpPr>
          <p:nvPr>
            <p:ph type="dt" idx="15"/>
          </p:nvPr>
        </p:nvSpPr>
        <p:spPr/>
        <p:txBody>
          <a:bodyPr/>
          <a:lstStyle/>
          <a:p>
            <a:r>
              <a:rPr lang="en-US"/>
              <a:t>27 December 2018</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1060404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r>
              <a:rPr lang="en-US" altLang="en-US" sz="2400" dirty="0"/>
              <a:t>General Discussion Items</a:t>
            </a:r>
            <a:endParaRPr lang="en-US" sz="2400" dirty="0"/>
          </a:p>
        </p:txBody>
      </p:sp>
      <p:sp>
        <p:nvSpPr>
          <p:cNvPr id="3" name="Content Placeholder 2"/>
          <p:cNvSpPr>
            <a:spLocks noGrp="1"/>
          </p:cNvSpPr>
          <p:nvPr>
            <p:ph idx="1"/>
          </p:nvPr>
        </p:nvSpPr>
        <p:spPr>
          <a:xfrm>
            <a:off x="689169" y="1265048"/>
            <a:ext cx="8150031" cy="5059552"/>
          </a:xfrm>
        </p:spPr>
        <p:txBody>
          <a:bodyPr/>
          <a:lstStyle/>
          <a:p>
            <a:pPr marL="285750" indent="-285750">
              <a:spcBef>
                <a:spcPts val="0"/>
              </a:spcBef>
              <a:buFont typeface="Arial" panose="020B0604020202020204" pitchFamily="34" charset="0"/>
              <a:buChar char="•"/>
            </a:pPr>
            <a:r>
              <a:rPr lang="en-US" sz="1800" dirty="0"/>
              <a:t>  </a:t>
            </a:r>
            <a:endParaRPr lang="en-US" sz="2000" dirty="0"/>
          </a:p>
          <a:p>
            <a:pPr>
              <a:buFont typeface="Arial" panose="020B0604020202020204" pitchFamily="34" charset="0"/>
              <a:buChar char="•"/>
            </a:pPr>
            <a:endParaRPr lang="en-US" sz="2000" dirty="0"/>
          </a:p>
          <a:p>
            <a:pPr>
              <a:spcBef>
                <a:spcPts val="0"/>
              </a:spcBef>
              <a:buFont typeface="Arial" panose="020B0604020202020204" pitchFamily="34" charset="0"/>
              <a:buChar char="•"/>
            </a:pPr>
            <a:endParaRPr lang="en-US" altLang="en-US" sz="18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14</a:t>
            </a:fld>
            <a:endParaRPr lang="en-US" altLang="en-US" dirty="0"/>
          </a:p>
        </p:txBody>
      </p:sp>
      <p:sp>
        <p:nvSpPr>
          <p:cNvPr id="7" name="Date Placeholder 6"/>
          <p:cNvSpPr>
            <a:spLocks noGrp="1"/>
          </p:cNvSpPr>
          <p:nvPr>
            <p:ph type="dt" idx="15"/>
          </p:nvPr>
        </p:nvSpPr>
        <p:spPr/>
        <p:txBody>
          <a:bodyPr/>
          <a:lstStyle/>
          <a:p>
            <a:r>
              <a:rPr lang="en-US"/>
              <a:t>27 December 2018</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38120198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r>
              <a:rPr lang="en-US" altLang="en-US" sz="2400" dirty="0"/>
              <a:t>Actions Required</a:t>
            </a:r>
            <a:endParaRPr lang="en-US" sz="2400" dirty="0"/>
          </a:p>
        </p:txBody>
      </p:sp>
      <p:sp>
        <p:nvSpPr>
          <p:cNvPr id="3" name="Content Placeholder 2"/>
          <p:cNvSpPr>
            <a:spLocks noGrp="1"/>
          </p:cNvSpPr>
          <p:nvPr>
            <p:ph idx="1"/>
          </p:nvPr>
        </p:nvSpPr>
        <p:spPr>
          <a:xfrm>
            <a:off x="689169" y="1265048"/>
            <a:ext cx="8150031" cy="5059552"/>
          </a:xfrm>
        </p:spPr>
        <p:txBody>
          <a:bodyPr/>
          <a:lstStyle/>
          <a:p>
            <a:pPr>
              <a:spcBef>
                <a:spcPts val="0"/>
              </a:spcBef>
              <a:buFont typeface="Arial" panose="020B0604020202020204" pitchFamily="34" charset="0"/>
              <a:buChar char="•"/>
            </a:pPr>
            <a:r>
              <a:rPr lang="en-US" altLang="en-US" sz="1800" dirty="0">
                <a:solidFill>
                  <a:schemeClr val="accent2">
                    <a:lumMod val="40000"/>
                    <a:lumOff val="60000"/>
                  </a:schemeClr>
                </a:solidFill>
              </a:rPr>
              <a:t> </a:t>
            </a:r>
            <a:r>
              <a:rPr lang="en-US" sz="2000" dirty="0"/>
              <a:t>5GAA Waiver to Allow ITS C-V2X , is out for comments. </a:t>
            </a:r>
            <a:endParaRPr lang="en-US" sz="1600" dirty="0">
              <a:solidFill>
                <a:schemeClr val="tx1"/>
              </a:solidFill>
            </a:endParaRPr>
          </a:p>
          <a:p>
            <a:pPr lvl="1">
              <a:buFont typeface="Arial" panose="020B0604020202020204" pitchFamily="34" charset="0"/>
              <a:buChar char="•"/>
            </a:pPr>
            <a:r>
              <a:rPr lang="en-US" sz="1800" b="1" dirty="0">
                <a:solidFill>
                  <a:srgbClr val="00B0F0"/>
                </a:solidFill>
              </a:rPr>
              <a:t>All, please provide points and text for IEEE 802 comments to the chair or the list server.  </a:t>
            </a:r>
          </a:p>
          <a:p>
            <a:pPr lvl="1">
              <a:buFont typeface="Arial" panose="020B0604020202020204" pitchFamily="34" charset="0"/>
              <a:buChar char="•"/>
            </a:pPr>
            <a:r>
              <a:rPr lang="en-US" sz="1800" b="1" dirty="0">
                <a:solidFill>
                  <a:srgbClr val="00B0F0"/>
                </a:solidFill>
              </a:rPr>
              <a:t>See document 18-18/0159 for draft comments. </a:t>
            </a:r>
          </a:p>
          <a:p>
            <a:pPr lvl="1">
              <a:buFont typeface="Arial" panose="020B0604020202020204" pitchFamily="34" charset="0"/>
              <a:buChar char="•"/>
            </a:pPr>
            <a:endParaRPr lang="en-US" sz="1800" dirty="0">
              <a:solidFill>
                <a:srgbClr val="00B0F0"/>
              </a:solidFill>
            </a:endParaRPr>
          </a:p>
          <a:p>
            <a:pPr lvl="1">
              <a:buFont typeface="Arial" panose="020B0604020202020204" pitchFamily="34" charset="0"/>
              <a:buChar char="•"/>
            </a:pPr>
            <a:r>
              <a:rPr lang="en-US" sz="1800" b="1" dirty="0">
                <a:solidFill>
                  <a:schemeClr val="accent1">
                    <a:lumMod val="75000"/>
                  </a:schemeClr>
                </a:solidFill>
              </a:rPr>
              <a:t>Goal will be to have comments in by 11 January (knowing we have a back up, by 28 January they would still be accepted.) </a:t>
            </a:r>
          </a:p>
          <a:p>
            <a:pPr>
              <a:buFont typeface="Arial" panose="020B0604020202020204" pitchFamily="34" charset="0"/>
              <a:buChar char="•"/>
            </a:pPr>
            <a:endParaRPr lang="en-US" sz="2000" dirty="0"/>
          </a:p>
          <a:p>
            <a:pPr>
              <a:buFont typeface="Arial" panose="020B0604020202020204" pitchFamily="34" charset="0"/>
              <a:buChar char="•"/>
            </a:pPr>
            <a:r>
              <a:rPr lang="en-US" sz="2000" dirty="0"/>
              <a:t>Be thinking about NTIA </a:t>
            </a:r>
            <a:r>
              <a:rPr lang="en-US" sz="2000" dirty="0" err="1"/>
              <a:t>rfc</a:t>
            </a:r>
            <a:r>
              <a:rPr lang="en-US" sz="2000" dirty="0"/>
              <a:t> on spectrum strategy.</a:t>
            </a:r>
          </a:p>
          <a:p>
            <a:pPr>
              <a:buFont typeface="Arial" panose="020B0604020202020204" pitchFamily="34" charset="0"/>
              <a:buChar char="•"/>
            </a:pPr>
            <a:r>
              <a:rPr lang="en-US" sz="2000" dirty="0"/>
              <a:t>Be thinking about DOT request for comments on V2X. </a:t>
            </a:r>
          </a:p>
          <a:p>
            <a:pPr>
              <a:buFont typeface="Arial" panose="020B0604020202020204" pitchFamily="34" charset="0"/>
              <a:buChar char="•"/>
            </a:pPr>
            <a:r>
              <a:rPr lang="en-US" sz="2000" dirty="0"/>
              <a:t>Be thinking about ACMA consultation that had 60GHz. </a:t>
            </a:r>
          </a:p>
          <a:p>
            <a:pPr>
              <a:buFont typeface="Arial" panose="020B0604020202020204" pitchFamily="34" charset="0"/>
              <a:buChar char="•"/>
            </a:pPr>
            <a:r>
              <a:rPr lang="en-US" sz="2000" dirty="0"/>
              <a:t>Info: </a:t>
            </a:r>
          </a:p>
          <a:p>
            <a:pPr lvl="1">
              <a:buFont typeface="Arial" panose="020B0604020202020204" pitchFamily="34" charset="0"/>
              <a:buChar char="•"/>
            </a:pPr>
            <a:r>
              <a:rPr lang="en-US" sz="1800" dirty="0"/>
              <a:t>Latest Cisco VNI 2018-2022 networking trends: </a:t>
            </a:r>
            <a:r>
              <a:rPr lang="en-US" sz="1800" u="sng" dirty="0">
                <a:hlinkClick r:id="rId2"/>
              </a:rPr>
              <a:t>https://www.cisco.com/c/en/us/solutions/collateral/service-provider/visual-networking-index-vni/white-paper-c11-741490.pdf</a:t>
            </a:r>
            <a:endParaRPr lang="en-US" sz="1800" dirty="0"/>
          </a:p>
          <a:p>
            <a:pPr>
              <a:spcBef>
                <a:spcPts val="0"/>
              </a:spcBef>
              <a:buFont typeface="Arial" panose="020B0604020202020204" pitchFamily="34" charset="0"/>
              <a:buChar char="•"/>
            </a:pPr>
            <a:endParaRPr lang="en-US" altLang="en-US" sz="1800" b="0" dirty="0">
              <a:solidFill>
                <a:schemeClr val="tx1"/>
              </a:solidFill>
            </a:endParaRPr>
          </a:p>
          <a:p>
            <a:pPr>
              <a:spcBef>
                <a:spcPts val="0"/>
              </a:spcBef>
              <a:buFont typeface="Arial" panose="020B0604020202020204" pitchFamily="34" charset="0"/>
              <a:buChar char="•"/>
            </a:pPr>
            <a:endParaRPr lang="en-US" altLang="en-US" sz="1800" b="0" dirty="0">
              <a:solidFill>
                <a:schemeClr val="tx1"/>
              </a:solidFill>
            </a:endParaRPr>
          </a:p>
          <a:p>
            <a:pPr>
              <a:spcBef>
                <a:spcPts val="0"/>
              </a:spcBef>
              <a:buFont typeface="Arial" panose="020B0604020202020204" pitchFamily="34" charset="0"/>
              <a:buChar char="•"/>
            </a:pPr>
            <a:endParaRPr lang="en-US" altLang="en-US" sz="1800" b="0" dirty="0">
              <a:solidFill>
                <a:schemeClr val="tx1"/>
              </a:solidFill>
            </a:endParaRPr>
          </a:p>
          <a:p>
            <a:pPr>
              <a:spcBef>
                <a:spcPts val="0"/>
              </a:spcBef>
              <a:buFont typeface="Arial" panose="020B0604020202020204" pitchFamily="34" charset="0"/>
              <a:buChar char="•"/>
            </a:pPr>
            <a:endParaRPr lang="en-US" altLang="en-US" sz="1800" b="0" dirty="0">
              <a:solidFill>
                <a:schemeClr val="accent2">
                  <a:lumMod val="40000"/>
                  <a:lumOff val="60000"/>
                </a:schemeClr>
              </a:solidFill>
            </a:endParaRPr>
          </a:p>
          <a:p>
            <a:pPr>
              <a:spcBef>
                <a:spcPts val="0"/>
              </a:spcBef>
              <a:buFont typeface="Arial" panose="020B0604020202020204" pitchFamily="34" charset="0"/>
              <a:buChar char="•"/>
            </a:pPr>
            <a:endParaRPr lang="en-US" altLang="en-US" sz="18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15</a:t>
            </a:fld>
            <a:endParaRPr lang="en-US" altLang="en-US" dirty="0"/>
          </a:p>
        </p:txBody>
      </p:sp>
      <p:sp>
        <p:nvSpPr>
          <p:cNvPr id="7" name="Date Placeholder 6"/>
          <p:cNvSpPr>
            <a:spLocks noGrp="1"/>
          </p:cNvSpPr>
          <p:nvPr>
            <p:ph type="dt" idx="15"/>
          </p:nvPr>
        </p:nvSpPr>
        <p:spPr/>
        <p:txBody>
          <a:bodyPr/>
          <a:lstStyle/>
          <a:p>
            <a:r>
              <a:rPr lang="en-US"/>
              <a:t>27 December 2018</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3959154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674298"/>
          </a:xfrm>
        </p:spPr>
        <p:txBody>
          <a:bodyPr/>
          <a:lstStyle/>
          <a:p>
            <a:r>
              <a:rPr lang="en-US" sz="2400" dirty="0"/>
              <a:t>Any Other Business</a:t>
            </a:r>
          </a:p>
        </p:txBody>
      </p:sp>
      <p:sp>
        <p:nvSpPr>
          <p:cNvPr id="3" name="Content Placeholder 2"/>
          <p:cNvSpPr>
            <a:spLocks noGrp="1"/>
          </p:cNvSpPr>
          <p:nvPr>
            <p:ph idx="1"/>
          </p:nvPr>
        </p:nvSpPr>
        <p:spPr>
          <a:xfrm>
            <a:off x="695474" y="1142999"/>
            <a:ext cx="8296126" cy="4113213"/>
          </a:xfrm>
        </p:spPr>
        <p:txBody>
          <a:bodyPr/>
          <a:lstStyle/>
          <a:p>
            <a:pPr>
              <a:buFont typeface="Arial" panose="020B0604020202020204" pitchFamily="34" charset="0"/>
              <a:buChar char="•"/>
            </a:pPr>
            <a:endParaRPr lang="en-US" sz="1800" dirty="0"/>
          </a:p>
          <a:p>
            <a:pPr>
              <a:buFont typeface="Arial" panose="020B0604020202020204" pitchFamily="34" charset="0"/>
              <a:buChar char="•"/>
            </a:pPr>
            <a:r>
              <a:rPr lang="en-US" sz="2000" dirty="0">
                <a:solidFill>
                  <a:schemeClr val="tx1"/>
                </a:solidFill>
              </a:rPr>
              <a:t> </a:t>
            </a:r>
            <a:endParaRPr lang="en-US" sz="1800" dirty="0">
              <a:solidFill>
                <a:schemeClr val="bg1">
                  <a:lumMod val="75000"/>
                </a:schemeClr>
              </a:solidFill>
            </a:endParaRPr>
          </a:p>
          <a:p>
            <a:pPr>
              <a:buFont typeface="Arial" panose="020B0604020202020204" pitchFamily="34" charset="0"/>
              <a:buChar char="•"/>
            </a:pPr>
            <a:endParaRPr lang="en-US" sz="1800" dirty="0">
              <a:solidFill>
                <a:schemeClr val="bg1">
                  <a:lumMod val="75000"/>
                </a:schemeClr>
              </a:solidFill>
            </a:endParaRPr>
          </a:p>
          <a:p>
            <a:pPr marL="0" indent="0"/>
            <a:r>
              <a:rPr lang="en-US" sz="1800" dirty="0"/>
              <a:t> </a:t>
            </a:r>
          </a:p>
          <a:p>
            <a:pPr>
              <a:buFont typeface="Arial" panose="020B0604020202020204" pitchFamily="34" charset="0"/>
              <a:buChar char="•"/>
            </a:pPr>
            <a:endParaRPr lang="en-US" dirty="0"/>
          </a:p>
        </p:txBody>
      </p:sp>
      <p:sp>
        <p:nvSpPr>
          <p:cNvPr id="4" name="Date Placeholder 3"/>
          <p:cNvSpPr>
            <a:spLocks noGrp="1"/>
          </p:cNvSpPr>
          <p:nvPr>
            <p:ph type="dt" sz="half" idx="4294967295"/>
          </p:nvPr>
        </p:nvSpPr>
        <p:spPr>
          <a:xfrm>
            <a:off x="691160" y="381000"/>
            <a:ext cx="2128239" cy="200025"/>
          </a:xfrm>
          <a:prstGeom prst="rect">
            <a:avLst/>
          </a:prstGeom>
        </p:spPr>
        <p:txBody>
          <a:bodyPr/>
          <a:lstStyle/>
          <a:p>
            <a:pPr>
              <a:defRPr/>
            </a:pPr>
            <a:r>
              <a:rPr lang="en-US"/>
              <a:t>27 December 2018</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16</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1442286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90319"/>
            <a:ext cx="7770813" cy="643327"/>
          </a:xfrm>
        </p:spPr>
        <p:txBody>
          <a:bodyPr/>
          <a:lstStyle/>
          <a:p>
            <a:r>
              <a:rPr lang="en-US" sz="2400" dirty="0"/>
              <a:t>Adjourn</a:t>
            </a:r>
          </a:p>
        </p:txBody>
      </p:sp>
      <p:sp>
        <p:nvSpPr>
          <p:cNvPr id="3" name="Content Placeholder 2"/>
          <p:cNvSpPr>
            <a:spLocks noGrp="1"/>
          </p:cNvSpPr>
          <p:nvPr>
            <p:ph idx="1"/>
          </p:nvPr>
        </p:nvSpPr>
        <p:spPr>
          <a:xfrm>
            <a:off x="685800" y="911982"/>
            <a:ext cx="8115301" cy="5563431"/>
          </a:xfrm>
        </p:spPr>
        <p:txBody>
          <a:bodyPr/>
          <a:lstStyle/>
          <a:p>
            <a:pPr>
              <a:buFont typeface="Arial" panose="020B0604020202020204" pitchFamily="34" charset="0"/>
              <a:buChar char="•"/>
            </a:pPr>
            <a:endParaRPr lang="en-US" sz="2000" dirty="0"/>
          </a:p>
          <a:p>
            <a:pPr>
              <a:buFont typeface="Arial" panose="020B0604020202020204" pitchFamily="34" charset="0"/>
              <a:buChar char="•"/>
            </a:pPr>
            <a:r>
              <a:rPr lang="en-US" sz="2000" dirty="0"/>
              <a:t>Next teleconference: 03 Jan 2019 – </a:t>
            </a:r>
            <a:r>
              <a:rPr lang="en-US" sz="2000" i="1" u="sng" dirty="0"/>
              <a:t>15:00 – &lt;15:55</a:t>
            </a:r>
            <a:r>
              <a:rPr lang="en-US" sz="2000" dirty="0"/>
              <a:t> ET</a:t>
            </a:r>
          </a:p>
          <a:p>
            <a:pPr lvl="1">
              <a:buFont typeface="Arial" panose="020B0604020202020204" pitchFamily="34" charset="0"/>
              <a:buChar char="•"/>
            </a:pPr>
            <a:r>
              <a:rPr lang="en-US" sz="1800" dirty="0"/>
              <a:t>Call in info: </a:t>
            </a:r>
            <a:r>
              <a:rPr lang="en-US" sz="1800" dirty="0">
                <a:hlinkClick r:id="rId2"/>
              </a:rPr>
              <a:t>https://mentor.ieee.org/802.18/dcn/16/18-16-0038-10-0000-teleconference-call-in-info.pptx</a:t>
            </a:r>
            <a:r>
              <a:rPr lang="en-US" sz="1800" dirty="0"/>
              <a:t>  </a:t>
            </a:r>
            <a:r>
              <a:rPr lang="en-US" altLang="en-US" sz="1800" b="1" dirty="0"/>
              <a:t>(</a:t>
            </a:r>
            <a:r>
              <a:rPr lang="en-US" altLang="en-US" sz="1800" b="1" i="1" u="sng" dirty="0"/>
              <a:t>or latest)</a:t>
            </a:r>
            <a:endParaRPr lang="en-US" sz="1800" b="1" dirty="0"/>
          </a:p>
          <a:p>
            <a:pPr lvl="1">
              <a:buFont typeface="Arial" panose="020B0604020202020204" pitchFamily="34" charset="0"/>
              <a:buChar char="•"/>
            </a:pPr>
            <a:r>
              <a:rPr lang="en-US" sz="1800" dirty="0"/>
              <a:t>Note: If the call-in link doesn’t work send the Chair an email right away.   </a:t>
            </a:r>
          </a:p>
          <a:p>
            <a:pPr lvl="1">
              <a:buFont typeface="Arial" panose="020B0604020202020204" pitchFamily="34" charset="0"/>
              <a:buChar char="•"/>
            </a:pPr>
            <a:r>
              <a:rPr lang="en-US" sz="1800" dirty="0"/>
              <a:t>All changes/cancellations will be sent out to the 802.18 list server. </a:t>
            </a:r>
          </a:p>
          <a:p>
            <a:pPr lvl="1">
              <a:buFont typeface="Arial" panose="020B0604020202020204" pitchFamily="34" charset="0"/>
              <a:buChar char="•"/>
            </a:pPr>
            <a:r>
              <a:rPr lang="en-US" sz="1800" b="1" dirty="0">
                <a:solidFill>
                  <a:srgbClr val="7030A0"/>
                </a:solidFill>
              </a:rPr>
              <a:t>Note:  starting 03 January 2019 new call in, see 18-16/0038r11.</a:t>
            </a:r>
          </a:p>
          <a:p>
            <a:pPr lvl="1">
              <a:buFont typeface="Arial" panose="020B0604020202020204" pitchFamily="34" charset="0"/>
              <a:buChar char="•"/>
            </a:pPr>
            <a:endParaRPr lang="en-US" sz="1200" dirty="0">
              <a:solidFill>
                <a:schemeClr val="tx1"/>
              </a:solidFill>
            </a:endParaRPr>
          </a:p>
          <a:p>
            <a:pPr>
              <a:buFont typeface="Arial" panose="020B0604020202020204" pitchFamily="34" charset="0"/>
              <a:buChar char="•"/>
            </a:pPr>
            <a:r>
              <a:rPr lang="en-US" sz="2000" dirty="0"/>
              <a:t>Adjourn: </a:t>
            </a:r>
          </a:p>
          <a:p>
            <a:pPr lvl="1">
              <a:buFont typeface="Arial" panose="020B0604020202020204" pitchFamily="34" charset="0"/>
              <a:buChar char="•"/>
            </a:pPr>
            <a:r>
              <a:rPr lang="en-US" sz="1800" dirty="0"/>
              <a:t>Agenda complete, any objection to Adjourn. </a:t>
            </a:r>
          </a:p>
          <a:p>
            <a:pPr lvl="1">
              <a:buFont typeface="Arial" panose="020B0604020202020204" pitchFamily="34" charset="0"/>
              <a:buChar char="•"/>
            </a:pPr>
            <a:r>
              <a:rPr lang="en-US" sz="1800" dirty="0">
                <a:solidFill>
                  <a:schemeClr val="tx1"/>
                </a:solidFill>
              </a:rPr>
              <a:t>None heard, </a:t>
            </a:r>
            <a:r>
              <a:rPr lang="en-US" sz="1800" dirty="0"/>
              <a:t>we are Adjourned at  15:____ ET </a:t>
            </a:r>
          </a:p>
          <a:p>
            <a:pPr marL="1828800" lvl="4" indent="0"/>
            <a:endParaRPr lang="en-US" sz="1000" dirty="0">
              <a:solidFill>
                <a:schemeClr val="tx1"/>
              </a:solidFill>
            </a:endParaRPr>
          </a:p>
          <a:p>
            <a:pPr>
              <a:buFont typeface="Arial" panose="020B0604020202020204" pitchFamily="34" charset="0"/>
              <a:buChar char="•"/>
            </a:pPr>
            <a:r>
              <a:rPr lang="en-US" sz="1800" b="0" dirty="0"/>
              <a:t>The next face to face meeting of the 802.18 RR-TAG will be at the IEEE 802 13-18 January19 the Wireless Interim in St. Louis, MO, USA at the Hilton St Louis at the Ballpark.</a:t>
            </a:r>
          </a:p>
          <a:p>
            <a:pPr lvl="1">
              <a:buFont typeface="Arial" panose="020B0604020202020204" pitchFamily="34" charset="0"/>
              <a:buChar char="•"/>
            </a:pPr>
            <a:r>
              <a:rPr lang="en-US" sz="1600" dirty="0"/>
              <a:t>Time slots, Tuesday AM2 and Thursday AM1</a:t>
            </a:r>
            <a:endParaRPr lang="en-US" sz="1200" dirty="0"/>
          </a:p>
          <a:p>
            <a:pPr>
              <a:buFont typeface="Arial" panose="020B0604020202020204" pitchFamily="34" charset="0"/>
              <a:buChar char="•"/>
            </a:pPr>
            <a:r>
              <a:rPr lang="en-US" dirty="0"/>
              <a:t>Thank You </a:t>
            </a:r>
          </a:p>
          <a:p>
            <a:pPr>
              <a:buFont typeface="Arial" panose="020B0604020202020204" pitchFamily="34" charset="0"/>
              <a:buChar char="•"/>
            </a:pPr>
            <a:endParaRPr lang="en-US" sz="1800" b="0" dirty="0"/>
          </a:p>
          <a:p>
            <a:pPr>
              <a:buFont typeface="Arial" panose="020B0604020202020204" pitchFamily="34" charset="0"/>
              <a:buChar char="•"/>
            </a:pPr>
            <a:endParaRPr lang="en-US" sz="1800" b="0" dirty="0"/>
          </a:p>
          <a:p>
            <a:pPr>
              <a:buFont typeface="Arial" panose="020B0604020202020204" pitchFamily="34" charset="0"/>
              <a:buChar char="•"/>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27 December 2018</a:t>
            </a:r>
            <a:endParaRPr lang="en-GB" dirty="0"/>
          </a:p>
        </p:txBody>
      </p:sp>
    </p:spTree>
    <p:extLst>
      <p:ext uri="{BB962C8B-B14F-4D97-AF65-F5344CB8AC3E}">
        <p14:creationId xmlns:p14="http://schemas.microsoft.com/office/powerpoint/2010/main" val="208067994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27 December 2018</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18</a:t>
            </a:fld>
            <a:endParaRPr lang="en-GB" dirty="0"/>
          </a:p>
        </p:txBody>
      </p:sp>
      <p:sp>
        <p:nvSpPr>
          <p:cNvPr id="6" name="TextBox 5">
            <a:extLst>
              <a:ext uri="{FF2B5EF4-FFF2-40B4-BE49-F238E27FC236}">
                <a16:creationId xmlns:a16="http://schemas.microsoft.com/office/drawing/2014/main" id="{4AF7A38F-B33B-45DC-AA21-4A44AFBE9368}"/>
              </a:ext>
            </a:extLst>
          </p:cNvPr>
          <p:cNvSpPr txBox="1"/>
          <p:nvPr/>
        </p:nvSpPr>
        <p:spPr>
          <a:xfrm>
            <a:off x="3505200" y="5791200"/>
            <a:ext cx="5028305" cy="461665"/>
          </a:xfrm>
          <a:prstGeom prst="rect">
            <a:avLst/>
          </a:prstGeom>
          <a:noFill/>
        </p:spPr>
        <p:txBody>
          <a:bodyPr wrap="square" rtlCol="0">
            <a:spAutoFit/>
          </a:bodyPr>
          <a:lstStyle/>
          <a:p>
            <a:pPr algn="r"/>
            <a:r>
              <a:rPr lang="en-US" dirty="0">
                <a:solidFill>
                  <a:schemeClr val="tx1"/>
                </a:solidFill>
              </a:rPr>
              <a:t>Back up and/or previous  slides follow</a:t>
            </a:r>
          </a:p>
        </p:txBody>
      </p:sp>
      <p:sp>
        <p:nvSpPr>
          <p:cNvPr id="7" name="TextBox 6">
            <a:extLst>
              <a:ext uri="{FF2B5EF4-FFF2-40B4-BE49-F238E27FC236}">
                <a16:creationId xmlns:a16="http://schemas.microsoft.com/office/drawing/2014/main" id="{EB5CC7B9-A222-4989-8366-7772F0079144}"/>
              </a:ext>
            </a:extLst>
          </p:cNvPr>
          <p:cNvSpPr txBox="1"/>
          <p:nvPr/>
        </p:nvSpPr>
        <p:spPr>
          <a:xfrm>
            <a:off x="696912" y="1219200"/>
            <a:ext cx="4038600" cy="584775"/>
          </a:xfrm>
          <a:prstGeom prst="rect">
            <a:avLst/>
          </a:prstGeom>
          <a:noFill/>
        </p:spPr>
        <p:txBody>
          <a:bodyPr wrap="square" rtlCol="0">
            <a:spAutoFit/>
          </a:bodyPr>
          <a:lstStyle/>
          <a:p>
            <a:r>
              <a:rPr lang="en-US" sz="3200" dirty="0">
                <a:solidFill>
                  <a:schemeClr val="tx1"/>
                </a:solidFill>
              </a:rPr>
              <a:t>Thank You</a:t>
            </a:r>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696912" y="2971800"/>
            <a:ext cx="8223308" cy="21701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800" kern="0" dirty="0"/>
              <a:t>Reference, links to EU sites: </a:t>
            </a:r>
          </a:p>
          <a:p>
            <a:pPr lvl="1">
              <a:buFont typeface="Arial" panose="020B0604020202020204" pitchFamily="34" charset="0"/>
              <a:buChar char="•"/>
            </a:pPr>
            <a:r>
              <a:rPr lang="en-US" altLang="en-US" sz="1400" kern="0" dirty="0"/>
              <a:t>Bran: 		</a:t>
            </a:r>
            <a:r>
              <a:rPr lang="en-US" altLang="en-US" sz="1400" kern="0" dirty="0">
                <a:hlinkClick r:id="rId2"/>
              </a:rPr>
              <a:t>https://portal.etsi.org/tb.aspx?tbid=287&amp;SubTB=287</a:t>
            </a:r>
            <a:r>
              <a:rPr lang="en-US" altLang="en-US" sz="1400" kern="0" dirty="0"/>
              <a:t> </a:t>
            </a:r>
          </a:p>
          <a:p>
            <a:pPr lvl="1">
              <a:buFont typeface="Arial" panose="020B0604020202020204" pitchFamily="34" charset="0"/>
              <a:buChar char="•"/>
            </a:pPr>
            <a:r>
              <a:rPr lang="en-US" altLang="en-US" sz="1400" kern="0" dirty="0"/>
              <a:t>ERM TG-11:	</a:t>
            </a:r>
            <a:r>
              <a:rPr lang="en-US" altLang="en-US" sz="1400" kern="0" dirty="0">
                <a:hlinkClick r:id="rId3"/>
              </a:rPr>
              <a:t>https://portal.etsi.org/tb.aspx?tbid=442&amp;SubTB=442</a:t>
            </a:r>
            <a:r>
              <a:rPr lang="en-US" altLang="en-US" sz="1400" kern="0" dirty="0"/>
              <a:t>  </a:t>
            </a:r>
          </a:p>
          <a:p>
            <a:pPr lvl="1">
              <a:buFont typeface="Arial" panose="020B0604020202020204" pitchFamily="34" charset="0"/>
              <a:buChar char="•"/>
            </a:pPr>
            <a:r>
              <a:rPr lang="en-US" altLang="en-US" sz="1400" kern="0" dirty="0"/>
              <a:t>CEPT SE45:	</a:t>
            </a:r>
            <a:r>
              <a:rPr lang="en-US" altLang="en-US" sz="1400" kern="0" dirty="0">
                <a:hlinkClick r:id="rId4"/>
              </a:rPr>
              <a:t>https://cept.org/ecc/groups/ecc/wg-se/se-45/client/introduction/</a:t>
            </a:r>
            <a:r>
              <a:rPr lang="en-US" altLang="en-US" sz="1400" kern="0" dirty="0"/>
              <a:t>  </a:t>
            </a:r>
          </a:p>
          <a:p>
            <a:pPr lvl="1">
              <a:buFont typeface="Arial" panose="020B0604020202020204" pitchFamily="34" charset="0"/>
              <a:buChar char="•"/>
            </a:pPr>
            <a:r>
              <a:rPr lang="en-US" altLang="en-US" sz="1400" kern="0" dirty="0"/>
              <a:t>CEPT FM57: </a:t>
            </a:r>
            <a:r>
              <a:rPr lang="en-US" altLang="en-US" sz="1400" kern="0" dirty="0">
                <a:hlinkClick r:id="rId5"/>
              </a:rPr>
              <a:t>https://cept.org/ecc/groups/ecc/wg-fm/fm-57/client/introduction/</a:t>
            </a:r>
            <a:r>
              <a:rPr lang="en-US" altLang="en-US" sz="1400" kern="0" dirty="0"/>
              <a:t> </a:t>
            </a:r>
          </a:p>
          <a:p>
            <a:pPr lvl="1">
              <a:buFont typeface="Arial" panose="020B0604020202020204" pitchFamily="34" charset="0"/>
              <a:buChar char="•"/>
            </a:pPr>
            <a:r>
              <a:rPr lang="en-US" altLang="en-US" sz="1400" kern="0" dirty="0"/>
              <a:t>OJEU:		</a:t>
            </a:r>
            <a:r>
              <a:rPr lang="en-US" altLang="en-US" sz="1400" kern="0" dirty="0">
                <a:hlinkClick r:id="rId6"/>
              </a:rPr>
              <a:t>https://eur-lex.europa.eu/oj/direct-access.html</a:t>
            </a:r>
            <a:r>
              <a:rPr lang="en-US" altLang="en-US" sz="1400" kern="0" dirty="0"/>
              <a:t> </a:t>
            </a:r>
          </a:p>
          <a:p>
            <a:pPr lvl="1">
              <a:buFont typeface="Arial" panose="020B0604020202020204" pitchFamily="34" charset="0"/>
              <a:buChar char="•"/>
            </a:pPr>
            <a:r>
              <a:rPr lang="en-US" altLang="en-US" sz="1400" kern="0" dirty="0"/>
              <a:t>HS:		</a:t>
            </a:r>
            <a:r>
              <a:rPr lang="en-US" altLang="en-US" sz="1400" kern="0" dirty="0">
                <a:hlinkClick r:id="rId7"/>
              </a:rPr>
              <a:t>https://ec.europa.eu/growth/single-market/european-standards/harmonised-standards/</a:t>
            </a:r>
            <a:r>
              <a:rPr lang="en-US" altLang="en-US" sz="1400" kern="0" dirty="0"/>
              <a:t>   </a:t>
            </a:r>
            <a:endParaRPr lang="en-US" altLang="en-US" sz="1600" kern="0" dirty="0"/>
          </a:p>
          <a:p>
            <a:pPr>
              <a:buFont typeface="Arial" panose="020B0604020202020204" pitchFamily="34" charset="0"/>
              <a:buChar char="•"/>
            </a:pPr>
            <a:endParaRPr lang="en-US" sz="1800" kern="0" dirty="0"/>
          </a:p>
        </p:txBody>
      </p:sp>
    </p:spTree>
    <p:extLst>
      <p:ext uri="{BB962C8B-B14F-4D97-AF65-F5344CB8AC3E}">
        <p14:creationId xmlns:p14="http://schemas.microsoft.com/office/powerpoint/2010/main" val="43678759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450850"/>
          </a:xfrm>
        </p:spPr>
        <p:txBody>
          <a:bodyPr/>
          <a:lstStyle/>
          <a:p>
            <a:r>
              <a:rPr lang="en-US" sz="2400" dirty="0"/>
              <a:t>5GAA Waiver to Allow ITS C-V2X </a:t>
            </a:r>
            <a:r>
              <a:rPr lang="en-US" sz="1400" dirty="0"/>
              <a:t>- reference</a:t>
            </a:r>
            <a:endParaRPr lang="en-US" sz="2400" dirty="0"/>
          </a:p>
        </p:txBody>
      </p:sp>
      <p:sp>
        <p:nvSpPr>
          <p:cNvPr id="3" name="Content Placeholder 2"/>
          <p:cNvSpPr>
            <a:spLocks noGrp="1"/>
          </p:cNvSpPr>
          <p:nvPr>
            <p:ph idx="1"/>
          </p:nvPr>
        </p:nvSpPr>
        <p:spPr>
          <a:xfrm>
            <a:off x="685800" y="841375"/>
            <a:ext cx="8305800" cy="5293520"/>
          </a:xfrm>
        </p:spPr>
        <p:txBody>
          <a:bodyPr/>
          <a:lstStyle/>
          <a:p>
            <a:pPr marL="1828800" lvl="4" indent="0"/>
            <a:r>
              <a:rPr lang="en-US" sz="900" dirty="0">
                <a:solidFill>
                  <a:schemeClr val="tx1"/>
                </a:solidFill>
              </a:rPr>
              <a:t>2</a:t>
            </a:r>
          </a:p>
          <a:p>
            <a:pPr>
              <a:buFont typeface="Arial" panose="020B0604020202020204" pitchFamily="34" charset="0"/>
              <a:buChar char="•"/>
            </a:pPr>
            <a:r>
              <a:rPr lang="en-US" sz="1600" dirty="0"/>
              <a:t>Thinking potential comments, any specific points we should consider? </a:t>
            </a:r>
          </a:p>
          <a:p>
            <a:pPr lvl="4">
              <a:buFont typeface="Arial" panose="020B0604020202020204" pitchFamily="34" charset="0"/>
              <a:buChar char="•"/>
            </a:pPr>
            <a:endParaRPr lang="en-US" sz="1000" dirty="0"/>
          </a:p>
          <a:p>
            <a:pPr>
              <a:buFont typeface="Arial" panose="020B0604020202020204" pitchFamily="34" charset="0"/>
              <a:buChar char="•"/>
            </a:pPr>
            <a:r>
              <a:rPr lang="en-US" sz="1800" dirty="0"/>
              <a:t>There are 20 comments from phase 1 testing; most say to not divide the spectrum, where the waiver is asking for a division.  </a:t>
            </a:r>
          </a:p>
          <a:p>
            <a:pPr>
              <a:buFont typeface="Arial" panose="020B0604020202020204" pitchFamily="34" charset="0"/>
              <a:buChar char="•"/>
            </a:pPr>
            <a:r>
              <a:rPr lang="en-US" sz="1800" dirty="0"/>
              <a:t>Is this a waiver or petition to start a rule making?  </a:t>
            </a:r>
          </a:p>
          <a:p>
            <a:pPr lvl="1">
              <a:buFont typeface="Arial" panose="020B0604020202020204" pitchFamily="34" charset="0"/>
              <a:buChar char="•"/>
            </a:pPr>
            <a:r>
              <a:rPr lang="en-US" sz="1400" dirty="0"/>
              <a:t>Some are questioning this approach.    </a:t>
            </a:r>
          </a:p>
          <a:p>
            <a:pPr lvl="1">
              <a:buFont typeface="Arial" panose="020B0604020202020204" pitchFamily="34" charset="0"/>
              <a:buChar char="•"/>
            </a:pPr>
            <a:r>
              <a:rPr lang="en-US" sz="1400" dirty="0"/>
              <a:t>Where it asks incumbents like DSRC to vacate this band is not a (normal) waiver.</a:t>
            </a:r>
          </a:p>
          <a:p>
            <a:pPr lvl="1">
              <a:buFont typeface="Arial" panose="020B0604020202020204" pitchFamily="34" charset="0"/>
              <a:buChar char="•"/>
            </a:pPr>
            <a:r>
              <a:rPr lang="en-US" sz="1400" dirty="0"/>
              <a:t>Could it be followed by a more aggressive waiver request with further disruptions? </a:t>
            </a:r>
          </a:p>
          <a:p>
            <a:pPr>
              <a:buFont typeface="Arial" panose="020B0604020202020204" pitchFamily="34" charset="0"/>
              <a:buChar char="•"/>
            </a:pPr>
            <a:r>
              <a:rPr lang="en-US" sz="1800" dirty="0"/>
              <a:t>802.11 – WiFi  access to the band. </a:t>
            </a:r>
          </a:p>
          <a:p>
            <a:pPr lvl="1">
              <a:buFont typeface="Arial" panose="020B0604020202020204" pitchFamily="34" charset="0"/>
              <a:buChar char="•"/>
            </a:pPr>
            <a:r>
              <a:rPr lang="en-US" sz="1400" dirty="0"/>
              <a:t>Disruptive to both approaches, detect and vacate and re-channelization.</a:t>
            </a:r>
          </a:p>
          <a:p>
            <a:pPr lvl="1">
              <a:buFont typeface="Arial" panose="020B0604020202020204" pitchFamily="34" charset="0"/>
              <a:buChar char="•"/>
            </a:pPr>
            <a:r>
              <a:rPr lang="en-US" sz="1400" dirty="0"/>
              <a:t>Also would hinder other V-C2X technologies that are being development.</a:t>
            </a:r>
          </a:p>
          <a:p>
            <a:pPr>
              <a:buFont typeface="Arial" panose="020B0604020202020204" pitchFamily="34" charset="0"/>
              <a:buChar char="•"/>
            </a:pPr>
            <a:r>
              <a:rPr lang="en-US" sz="1800" dirty="0"/>
              <a:t>TG 802.11bd,  is relevant to this and has Pros on sharing in the band better than C-V2X. </a:t>
            </a:r>
            <a:r>
              <a:rPr lang="en-US" sz="1400" dirty="0"/>
              <a:t>(They are not meeting between now 11 Jan.) </a:t>
            </a:r>
            <a:endParaRPr lang="en-US" sz="1800" dirty="0"/>
          </a:p>
          <a:p>
            <a:pPr lvl="1">
              <a:buFont typeface="Arial" panose="020B0604020202020204" pitchFamily="34" charset="0"/>
              <a:buChar char="•"/>
            </a:pPr>
            <a:r>
              <a:rPr lang="en-US" sz="1400" dirty="0"/>
              <a:t>James </a:t>
            </a:r>
            <a:r>
              <a:rPr lang="en-US" sz="1400" dirty="0" err="1"/>
              <a:t>Lepp</a:t>
            </a:r>
            <a:r>
              <a:rPr lang="en-US" sz="1400" dirty="0"/>
              <a:t> has a document with 4 main parts/areas moving forward, </a:t>
            </a:r>
          </a:p>
          <a:p>
            <a:pPr lvl="2">
              <a:buFont typeface="Arial" panose="020B0604020202020204" pitchFamily="34" charset="0"/>
              <a:buChar char="•"/>
            </a:pPr>
            <a:r>
              <a:rPr lang="en-US" sz="1200" dirty="0">
                <a:hlinkClick r:id="rId2"/>
              </a:rPr>
              <a:t>https://mentor.ieee.org/802.11/dcn/18/11-18-1945-01-0ngv-work-breakdown-for-p802-11bd.pptx</a:t>
            </a:r>
            <a:r>
              <a:rPr lang="en-US" sz="1200" dirty="0"/>
              <a:t>   </a:t>
            </a:r>
          </a:p>
          <a:p>
            <a:pPr>
              <a:buFont typeface="Arial" panose="020B0604020202020204" pitchFamily="34" charset="0"/>
              <a:buChar char="•"/>
            </a:pPr>
            <a:endParaRPr lang="en-US" sz="1800" dirty="0"/>
          </a:p>
          <a:p>
            <a:pPr>
              <a:buFont typeface="Arial" panose="020B0604020202020204" pitchFamily="34" charset="0"/>
              <a:buChar char="•"/>
            </a:pPr>
            <a:r>
              <a:rPr lang="en-US" sz="1800" dirty="0"/>
              <a:t>Why can’t the experimental license accomplish their need? </a:t>
            </a:r>
          </a:p>
          <a:p>
            <a:pPr lvl="1">
              <a:buFont typeface="Arial" panose="020B0604020202020204" pitchFamily="34" charset="0"/>
              <a:buChar char="•"/>
            </a:pPr>
            <a:r>
              <a:rPr lang="en-US" sz="1800" dirty="0"/>
              <a:t>No input from anyone to comment on this, so will hold for now. </a:t>
            </a:r>
          </a:p>
          <a:p>
            <a:pPr lvl="1">
              <a:buFont typeface="Arial" panose="020B0604020202020204" pitchFamily="34" charset="0"/>
              <a:buChar char="•"/>
            </a:pPr>
            <a:endParaRPr lang="en-US" sz="1600" dirty="0"/>
          </a:p>
          <a:p>
            <a:pPr>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27 December 2018</a:t>
            </a:r>
            <a:endParaRPr lang="en-GB" dirty="0"/>
          </a:p>
        </p:txBody>
      </p:sp>
    </p:spTree>
    <p:extLst>
      <p:ext uri="{BB962C8B-B14F-4D97-AF65-F5344CB8AC3E}">
        <p14:creationId xmlns:p14="http://schemas.microsoft.com/office/powerpoint/2010/main" val="40387382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2400" dirty="0">
                <a:latin typeface="Times New Roman" charset="0"/>
              </a:rPr>
              <a:t>Call to Order / Administrative Items</a:t>
            </a:r>
          </a:p>
        </p:txBody>
      </p:sp>
      <p:sp>
        <p:nvSpPr>
          <p:cNvPr id="5123" name="Content Placeholder 2"/>
          <p:cNvSpPr>
            <a:spLocks noGrp="1"/>
          </p:cNvSpPr>
          <p:nvPr>
            <p:ph idx="1"/>
          </p:nvPr>
        </p:nvSpPr>
        <p:spPr>
          <a:xfrm>
            <a:off x="735900" y="1175544"/>
            <a:ext cx="8303266" cy="4724400"/>
          </a:xfrm>
        </p:spPr>
        <p:txBody>
          <a:bodyPr/>
          <a:lstStyle/>
          <a:p>
            <a:pPr>
              <a:buFont typeface="Arial" panose="020B0604020202020204" pitchFamily="34" charset="0"/>
              <a:buChar char="•"/>
              <a:defRPr/>
            </a:pPr>
            <a:r>
              <a:rPr lang="en-US" sz="2000" dirty="0"/>
              <a:t>Officers for the RR-TAG / IEEE 802.18:</a:t>
            </a:r>
          </a:p>
          <a:p>
            <a:pPr lvl="1">
              <a:defRPr/>
            </a:pPr>
            <a:r>
              <a:rPr lang="en-US" sz="1600" dirty="0"/>
              <a:t>Chair is Jay Holcomb (Itron) </a:t>
            </a:r>
          </a:p>
          <a:p>
            <a:pPr lvl="1">
              <a:defRPr/>
            </a:pPr>
            <a:r>
              <a:rPr lang="en-US" sz="1600" dirty="0"/>
              <a:t>Vice-chair is open</a:t>
            </a:r>
          </a:p>
          <a:p>
            <a:pPr lvl="1">
              <a:defRPr/>
            </a:pPr>
            <a:r>
              <a:rPr lang="en-US" sz="1600" dirty="0"/>
              <a:t>Secretary is Allan Zhu (Huawei) until 01 Jan 19. </a:t>
            </a:r>
          </a:p>
          <a:p>
            <a:pPr>
              <a:buFont typeface="Arial" panose="020B0604020202020204" pitchFamily="34" charset="0"/>
              <a:buChar char="•"/>
            </a:pPr>
            <a:r>
              <a:rPr lang="en-US" altLang="en-US" sz="2000" dirty="0"/>
              <a:t>Voters: </a:t>
            </a:r>
            <a:r>
              <a:rPr lang="en-US" altLang="en-US" sz="1800" dirty="0"/>
              <a:t>41 (9 on EC)</a:t>
            </a:r>
            <a:r>
              <a:rPr lang="en-US" altLang="en-US" sz="1800" dirty="0">
                <a:solidFill>
                  <a:schemeClr val="tx1"/>
                </a:solidFill>
              </a:rPr>
              <a:t>;  Nearly Voters: 2;   Aspirant members: 14</a:t>
            </a:r>
          </a:p>
          <a:p>
            <a:pPr lvl="1">
              <a:buFont typeface="Arial" panose="020B0604020202020204" pitchFamily="34" charset="0"/>
              <a:buChar char="•"/>
            </a:pPr>
            <a:r>
              <a:rPr lang="en-US" sz="1400" dirty="0">
                <a:solidFill>
                  <a:schemeClr val="tx1"/>
                </a:solidFill>
              </a:rPr>
              <a:t>A quorum is met since this meeting was announced more then 45 days ago.</a:t>
            </a:r>
          </a:p>
          <a:p>
            <a:pPr lvl="1">
              <a:buFont typeface="Arial" panose="020B0604020202020204" pitchFamily="34" charset="0"/>
              <a:buChar char="•"/>
            </a:pPr>
            <a:r>
              <a:rPr lang="en-US" sz="1400" dirty="0">
                <a:solidFill>
                  <a:schemeClr val="bg1"/>
                </a:solidFill>
              </a:rPr>
              <a:t>With teleconferences approval on 12 July 2018, quorum is met. After aug31,  after 12 July 2018. </a:t>
            </a:r>
          </a:p>
          <a:p>
            <a:pPr eaLnBrk="1" hangingPunct="1">
              <a:buFont typeface="Arial" panose="020B0604020202020204" pitchFamily="34" charset="0"/>
              <a:buChar char="•"/>
              <a:defRPr/>
            </a:pPr>
            <a:r>
              <a:rPr lang="en-US" sz="2000" dirty="0">
                <a:ea typeface="+mn-ea"/>
                <a:cs typeface="+mn-cs"/>
              </a:rPr>
              <a:t>IEEE 802 Required notices:</a:t>
            </a:r>
          </a:p>
          <a:p>
            <a:pPr lvl="1">
              <a:defRPr/>
            </a:pPr>
            <a:r>
              <a:rPr lang="en-US" sz="1600" kern="1600" dirty="0"/>
              <a:t>Affiliation FAQ - </a:t>
            </a:r>
            <a:r>
              <a:rPr lang="en-US" sz="1600" u="sng" kern="1600" dirty="0">
                <a:hlinkClick r:id="rId3"/>
              </a:rPr>
              <a:t>http://standards.ieee.org/faqs/affiliationFAQ.html</a:t>
            </a:r>
            <a:endParaRPr lang="en-US" sz="1600" u="sng" kern="1600" dirty="0"/>
          </a:p>
          <a:p>
            <a:pPr>
              <a:defRPr/>
            </a:pPr>
            <a:r>
              <a:rPr lang="en-US" sz="1600" b="1" i="1" u="sng" kern="1600" dirty="0">
                <a:solidFill>
                  <a:srgbClr val="FF0000"/>
                </a:solidFill>
              </a:rPr>
              <a:t>&gt; Be sure to announce you name, affiliation, employer and clients the first time you speak. </a:t>
            </a:r>
          </a:p>
          <a:p>
            <a:pPr lvl="1">
              <a:defRPr/>
            </a:pPr>
            <a:r>
              <a:rPr lang="en-US" sz="1600" kern="1600" dirty="0"/>
              <a:t>Anti-Trust FAQ - </a:t>
            </a:r>
            <a:r>
              <a:rPr lang="en-US" sz="1600" u="sng" kern="1600" dirty="0">
                <a:hlinkClick r:id="rId4"/>
              </a:rPr>
              <a:t>http://standards.ieee.org/resources/antitrust-guidelines.pdf</a:t>
            </a:r>
            <a:endParaRPr lang="en-US" sz="1600" kern="1600" dirty="0"/>
          </a:p>
          <a:p>
            <a:pPr lvl="1">
              <a:defRPr/>
            </a:pPr>
            <a:r>
              <a:rPr lang="en-US" sz="1600" kern="1600" dirty="0"/>
              <a:t>Ethics - </a:t>
            </a:r>
            <a:r>
              <a:rPr lang="en-US" sz="1600" kern="1600" dirty="0">
                <a:hlinkClick r:id="rId5"/>
              </a:rPr>
              <a:t>https://www.ieee.org/about/corporate/governance/p7-8.html</a:t>
            </a:r>
            <a:r>
              <a:rPr lang="en-US" sz="1600" kern="1600" dirty="0"/>
              <a:t>  </a:t>
            </a:r>
          </a:p>
          <a:p>
            <a:pPr lvl="1">
              <a:defRPr/>
            </a:pPr>
            <a:r>
              <a:rPr lang="en-US" sz="1600" kern="1600" dirty="0"/>
              <a:t>IEEE 802 WG Policies and Procedures - </a:t>
            </a:r>
            <a:r>
              <a:rPr lang="en-US" sz="1600" u="sng" kern="1600" dirty="0">
                <a:hlinkClick r:id="rId6"/>
              </a:rPr>
              <a:t>http://www.ieee802.org/devdocs.shtml</a:t>
            </a:r>
            <a:r>
              <a:rPr lang="en-US" sz="1600" u="sng" kern="1600" dirty="0"/>
              <a:t> </a:t>
            </a:r>
          </a:p>
          <a:p>
            <a:pPr lvl="1">
              <a:defRPr/>
            </a:pPr>
            <a:r>
              <a:rPr lang="en-US" sz="1600" kern="1600" dirty="0"/>
              <a:t>The 4 administration slides, reminder from your  WG opening plenary  </a:t>
            </a:r>
            <a:r>
              <a:rPr lang="en-US" sz="1600" kern="1600" dirty="0">
                <a:sym typeface="Wingdings" panose="05000000000000000000" pitchFamily="2" charset="2"/>
              </a:rPr>
              <a:t> new 02jan18</a:t>
            </a:r>
            <a:endParaRPr lang="en-US" sz="1600" kern="1600" dirty="0"/>
          </a:p>
          <a:p>
            <a:pPr lvl="1">
              <a:defRPr/>
            </a:pPr>
            <a:r>
              <a:rPr lang="en-US" sz="1600" kern="1600" dirty="0"/>
              <a:t>       (note: call for essential patents is n/a, as the RR-TAG does not do standards) </a:t>
            </a:r>
            <a:endParaRPr lang="en-US" sz="1600" dirty="0"/>
          </a:p>
          <a:p>
            <a:pPr eaLnBrk="1" hangingPunct="1">
              <a:defRPr/>
            </a:pPr>
            <a:endParaRPr lang="en-US" sz="1000" dirty="0">
              <a:ea typeface="+mn-ea"/>
              <a:cs typeface="+mn-cs"/>
            </a:endParaRPr>
          </a:p>
        </p:txBody>
      </p:sp>
      <p:sp>
        <p:nvSpPr>
          <p:cNvPr id="7" name="Date Placeholder 6"/>
          <p:cNvSpPr>
            <a:spLocks noGrp="1"/>
          </p:cNvSpPr>
          <p:nvPr>
            <p:ph type="dt" sz="quarter" idx="4294967295"/>
          </p:nvPr>
        </p:nvSpPr>
        <p:spPr>
          <a:xfrm>
            <a:off x="696912" y="381000"/>
            <a:ext cx="2579688" cy="228600"/>
          </a:xfrm>
          <a:prstGeom prst="rect">
            <a:avLst/>
          </a:prstGeom>
        </p:spPr>
        <p:txBody>
          <a:bodyPr/>
          <a:lstStyle/>
          <a:p>
            <a:pPr>
              <a:defRPr/>
            </a:pPr>
            <a:r>
              <a:rPr lang="en-US"/>
              <a:t>27 December 2018</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3" name="Footer Placeholder 2"/>
          <p:cNvSpPr>
            <a:spLocks noGrp="1"/>
          </p:cNvSpPr>
          <p:nvPr>
            <p:ph type="ftr" idx="14"/>
          </p:nvPr>
        </p:nvSpPr>
        <p:spPr>
          <a:xfrm>
            <a:off x="5410200" y="6475413"/>
            <a:ext cx="3184520" cy="180975"/>
          </a:xfrm>
        </p:spPr>
        <p:txBody>
          <a:bodyPr/>
          <a:lstStyle/>
          <a:p>
            <a:r>
              <a:rPr lang="en-US" dirty="0"/>
              <a:t>Jay Holcomb (Itron)</a:t>
            </a:r>
            <a:endParaRPr lang="en-GB" dirty="0"/>
          </a:p>
        </p:txBody>
      </p:sp>
      <p:graphicFrame>
        <p:nvGraphicFramePr>
          <p:cNvPr id="6" name="Object 5">
            <a:hlinkClick r:id="" action="ppaction://ole?verb=0"/>
            <a:extLst>
              <a:ext uri="{FF2B5EF4-FFF2-40B4-BE49-F238E27FC236}">
                <a16:creationId xmlns:a16="http://schemas.microsoft.com/office/drawing/2014/main" id="{30880004-0293-43BD-AEE7-73ECF85F8F55}"/>
              </a:ext>
            </a:extLst>
          </p:cNvPr>
          <p:cNvGraphicFramePr>
            <a:graphicFrameLocks noChangeAspect="1"/>
          </p:cNvGraphicFramePr>
          <p:nvPr>
            <p:extLst>
              <p:ext uri="{D42A27DB-BD31-4B8C-83A1-F6EECF244321}">
                <p14:modId xmlns:p14="http://schemas.microsoft.com/office/powerpoint/2010/main" val="3823217059"/>
              </p:ext>
            </p:extLst>
          </p:nvPr>
        </p:nvGraphicFramePr>
        <p:xfrm>
          <a:off x="7215194" y="5703888"/>
          <a:ext cx="2044694" cy="771525"/>
        </p:xfrm>
        <a:graphic>
          <a:graphicData uri="http://schemas.openxmlformats.org/presentationml/2006/ole">
            <mc:AlternateContent xmlns:mc="http://schemas.openxmlformats.org/markup-compatibility/2006">
              <mc:Choice xmlns:v="urn:schemas-microsoft-com:vml" Requires="v">
                <p:oleObj spid="_x0000_s5925" name="Presentation" showAsIcon="1" r:id="rId7" imgW="914400" imgH="771480" progId="PowerPoint.Show.8">
                  <p:embed/>
                </p:oleObj>
              </mc:Choice>
              <mc:Fallback>
                <p:oleObj name="Presentation" showAsIcon="1" r:id="rId7" imgW="914400" imgH="771480" progId="PowerPoint.Show.8">
                  <p:embed/>
                  <p:pic>
                    <p:nvPicPr>
                      <p:cNvPr id="0" name=""/>
                      <p:cNvPicPr/>
                      <p:nvPr/>
                    </p:nvPicPr>
                    <p:blipFill>
                      <a:blip r:embed="rId8"/>
                      <a:stretch>
                        <a:fillRect/>
                      </a:stretch>
                    </p:blipFill>
                    <p:spPr>
                      <a:xfrm>
                        <a:off x="7215194" y="5703888"/>
                        <a:ext cx="2044694" cy="771525"/>
                      </a:xfrm>
                      <a:prstGeom prst="rect">
                        <a:avLst/>
                      </a:prstGeom>
                    </p:spPr>
                  </p:pic>
                </p:oleObj>
              </mc:Fallback>
            </mc:AlternateContent>
          </a:graphicData>
        </a:graphic>
      </p:graphicFrame>
    </p:spTree>
    <p:extLst>
      <p:ext uri="{BB962C8B-B14F-4D97-AF65-F5344CB8AC3E}">
        <p14:creationId xmlns:p14="http://schemas.microsoft.com/office/powerpoint/2010/main" val="46903399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450850"/>
          </a:xfrm>
        </p:spPr>
        <p:txBody>
          <a:bodyPr/>
          <a:lstStyle/>
          <a:p>
            <a:r>
              <a:rPr lang="en-US" sz="2400" dirty="0"/>
              <a:t>5GAA Waiver to Allow ITS C-V2X  </a:t>
            </a:r>
            <a:r>
              <a:rPr lang="en-US" sz="1600" dirty="0"/>
              <a:t>-1 of 2</a:t>
            </a:r>
            <a:endParaRPr lang="en-US" sz="2400" dirty="0"/>
          </a:p>
        </p:txBody>
      </p:sp>
      <p:sp>
        <p:nvSpPr>
          <p:cNvPr id="3" name="Content Placeholder 2"/>
          <p:cNvSpPr>
            <a:spLocks noGrp="1"/>
          </p:cNvSpPr>
          <p:nvPr>
            <p:ph idx="1"/>
          </p:nvPr>
        </p:nvSpPr>
        <p:spPr>
          <a:xfrm>
            <a:off x="685800" y="1066800"/>
            <a:ext cx="8305800" cy="5293520"/>
          </a:xfrm>
        </p:spPr>
        <p:txBody>
          <a:bodyPr/>
          <a:lstStyle/>
          <a:p>
            <a:pPr>
              <a:buFont typeface="Arial" panose="020B0604020202020204" pitchFamily="34" charset="0"/>
              <a:buChar char="•"/>
            </a:pPr>
            <a:r>
              <a:rPr lang="en-US" sz="1800" dirty="0">
                <a:hlinkClick r:id="rId2"/>
              </a:rPr>
              <a:t>https://ecfsapi.fcc.gov/file/11212224101742/5GAA%20Petition%20for%20Waiver%20-%20Final%2011.21.2018.pdf</a:t>
            </a:r>
            <a:r>
              <a:rPr lang="en-US" sz="1800" dirty="0"/>
              <a:t> </a:t>
            </a:r>
          </a:p>
          <a:p>
            <a:pPr>
              <a:buFont typeface="Arial" panose="020B0604020202020204" pitchFamily="34" charset="0"/>
              <a:buChar char="•"/>
            </a:pPr>
            <a:r>
              <a:rPr lang="en-US" sz="1800" dirty="0">
                <a:hlinkClick r:id="rId3"/>
              </a:rPr>
              <a:t>https://mentor.ieee.org/802.18/dcn/18/18-18-0152-01-0000-5gaa-waiver-to-allow-its-cellular-vehicle-to-everything-c-v2x.docx</a:t>
            </a:r>
            <a:r>
              <a:rPr lang="en-US" sz="1800" dirty="0"/>
              <a:t>  (link added in Annex D) </a:t>
            </a:r>
          </a:p>
          <a:p>
            <a:pPr>
              <a:buFont typeface="Arial" panose="020B0604020202020204" pitchFamily="34" charset="0"/>
              <a:buChar char="•"/>
            </a:pPr>
            <a:r>
              <a:rPr lang="en-US" sz="1800" dirty="0"/>
              <a:t>The Current Rules Prohibit Use of C-V2X in the 5.9 GHz Band </a:t>
            </a:r>
            <a:endParaRPr lang="en-US" sz="1800" dirty="0">
              <a:solidFill>
                <a:schemeClr val="tx1"/>
              </a:solidFill>
            </a:endParaRPr>
          </a:p>
          <a:p>
            <a:pPr>
              <a:buFont typeface="Arial" panose="020B0604020202020204" pitchFamily="34" charset="0"/>
              <a:buChar char="•"/>
            </a:pPr>
            <a:r>
              <a:rPr lang="en-US" sz="1800" dirty="0"/>
              <a:t>C-V2X Offers Capabilities Today that are Superior to Those of Other Technologies – Enabling Safety and Other Benefits </a:t>
            </a:r>
            <a:r>
              <a:rPr lang="en-US" sz="1800" dirty="0">
                <a:solidFill>
                  <a:schemeClr val="tx1"/>
                </a:solidFill>
              </a:rPr>
              <a:t> </a:t>
            </a:r>
          </a:p>
          <a:p>
            <a:pPr>
              <a:buFont typeface="Arial" panose="020B0604020202020204" pitchFamily="34" charset="0"/>
              <a:buChar char="•"/>
            </a:pPr>
            <a:r>
              <a:rPr lang="en-US" sz="1800" dirty="0"/>
              <a:t>C-V2X is a Modern, Standards-Based Technology Designed to Meet Today’s Transportation Challenges as Well as the Evolving Demands of Tomorrow’s 5G Connected Transportation Ecosystem </a:t>
            </a:r>
            <a:endParaRPr lang="en-US" sz="1800" dirty="0">
              <a:solidFill>
                <a:schemeClr val="tx1"/>
              </a:solidFill>
            </a:endParaRPr>
          </a:p>
          <a:p>
            <a:pPr lvl="1">
              <a:buFont typeface="Arial" panose="020B0604020202020204" pitchFamily="34" charset="0"/>
              <a:buChar char="•"/>
            </a:pPr>
            <a:r>
              <a:rPr lang="en-US" sz="1600" dirty="0"/>
              <a:t>C-V2X Offers Capabilities Today that are Superior to Those of Other Technologies – Enabling Safety and Other Benefits </a:t>
            </a:r>
          </a:p>
          <a:p>
            <a:pPr lvl="1">
              <a:buFont typeface="Arial" panose="020B0604020202020204" pitchFamily="34" charset="0"/>
              <a:buChar char="•"/>
            </a:pPr>
            <a:r>
              <a:rPr lang="en-US" sz="1600" dirty="0"/>
              <a:t>C-V2X’s Evolutionary Path to 5G and Subsequent Wireless Generations Will Help to Amplify and Expand Upon the Safety and Other Benefits Enabled by C-V2X Services  </a:t>
            </a:r>
          </a:p>
          <a:p>
            <a:pPr lvl="1">
              <a:buFont typeface="Arial" panose="020B0604020202020204" pitchFamily="34" charset="0"/>
              <a:buChar char="•"/>
            </a:pPr>
            <a:r>
              <a:rPr lang="en-US" sz="1600" dirty="0"/>
              <a:t> C-V2X’s Unique Cost Efficiency Supports an Accelerated Timeline for Deployment </a:t>
            </a:r>
          </a:p>
          <a:p>
            <a:pPr>
              <a:buFont typeface="Arial" panose="020B0604020202020204" pitchFamily="34" charset="0"/>
              <a:buChar char="•"/>
            </a:pPr>
            <a:r>
              <a:rPr lang="en-US" sz="1800" dirty="0"/>
              <a:t>The Commission Should Grant a Waiver of Its Rules to Expedite the Deployment of C-V2X</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27 December 2018</a:t>
            </a:r>
            <a:endParaRPr lang="en-GB" dirty="0"/>
          </a:p>
        </p:txBody>
      </p:sp>
    </p:spTree>
    <p:extLst>
      <p:ext uri="{BB962C8B-B14F-4D97-AF65-F5344CB8AC3E}">
        <p14:creationId xmlns:p14="http://schemas.microsoft.com/office/powerpoint/2010/main" val="213930781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450850"/>
          </a:xfrm>
        </p:spPr>
        <p:txBody>
          <a:bodyPr/>
          <a:lstStyle/>
          <a:p>
            <a:r>
              <a:rPr lang="en-US" sz="2400" dirty="0"/>
              <a:t>5GAA Waiver to Allow ITS C-V2X </a:t>
            </a:r>
            <a:r>
              <a:rPr lang="en-US" sz="1400" dirty="0"/>
              <a:t>-2 of 3</a:t>
            </a:r>
            <a:endParaRPr lang="en-US" sz="2400" dirty="0"/>
          </a:p>
        </p:txBody>
      </p:sp>
      <p:sp>
        <p:nvSpPr>
          <p:cNvPr id="3" name="Content Placeholder 2"/>
          <p:cNvSpPr>
            <a:spLocks noGrp="1"/>
          </p:cNvSpPr>
          <p:nvPr>
            <p:ph idx="1"/>
          </p:nvPr>
        </p:nvSpPr>
        <p:spPr>
          <a:xfrm>
            <a:off x="679010" y="1336651"/>
            <a:ext cx="8305800" cy="5293520"/>
          </a:xfrm>
        </p:spPr>
        <p:txBody>
          <a:bodyPr/>
          <a:lstStyle/>
          <a:p>
            <a:pPr>
              <a:buFont typeface="Arial" panose="020B0604020202020204" pitchFamily="34" charset="0"/>
              <a:buChar char="•"/>
            </a:pPr>
            <a:r>
              <a:rPr lang="en-US" sz="2000" dirty="0">
                <a:solidFill>
                  <a:schemeClr val="tx1"/>
                </a:solidFill>
              </a:rPr>
              <a:t>From last week: </a:t>
            </a:r>
          </a:p>
          <a:p>
            <a:pPr lvl="1">
              <a:buFont typeface="Arial" panose="020B0604020202020204" pitchFamily="34" charset="0"/>
              <a:buChar char="•"/>
            </a:pPr>
            <a:r>
              <a:rPr lang="en-US" sz="1800" dirty="0">
                <a:solidFill>
                  <a:schemeClr val="tx1"/>
                </a:solidFill>
              </a:rPr>
              <a:t>Look at footnotes of 47&amp;48, why this is a wavier, not cont. as exp. license or a rule making.  </a:t>
            </a:r>
          </a:p>
          <a:p>
            <a:pPr lvl="1">
              <a:buFont typeface="Arial" panose="020B0604020202020204" pitchFamily="34" charset="0"/>
              <a:buChar char="•"/>
            </a:pPr>
            <a:r>
              <a:rPr lang="en-US" sz="1800" dirty="0">
                <a:solidFill>
                  <a:schemeClr val="tx1"/>
                </a:solidFill>
              </a:rPr>
              <a:t>There is a test report from 5GAA, and their summary is they are doing better than DSRC.  </a:t>
            </a:r>
          </a:p>
          <a:p>
            <a:pPr lvl="1">
              <a:buFont typeface="Arial" panose="020B0604020202020204" pitchFamily="34" charset="0"/>
              <a:buChar char="•"/>
            </a:pPr>
            <a:r>
              <a:rPr lang="en-US" sz="1800" dirty="0">
                <a:solidFill>
                  <a:schemeClr val="tx1"/>
                </a:solidFill>
              </a:rPr>
              <a:t>Annex D has the their test results (link added in 18-18/0152r01) </a:t>
            </a:r>
          </a:p>
          <a:p>
            <a:pPr lvl="1">
              <a:buFont typeface="Arial" panose="020B0604020202020204" pitchFamily="34" charset="0"/>
              <a:buChar char="•"/>
            </a:pPr>
            <a:r>
              <a:rPr lang="en-US" sz="1800" dirty="0">
                <a:solidFill>
                  <a:schemeClr val="tx1"/>
                </a:solidFill>
              </a:rPr>
              <a:t>Appendix C  has summary of most all tests that are going on. </a:t>
            </a:r>
          </a:p>
          <a:p>
            <a:pPr lvl="1">
              <a:buFont typeface="Arial" panose="020B0604020202020204" pitchFamily="34" charset="0"/>
              <a:buChar char="•"/>
            </a:pPr>
            <a:r>
              <a:rPr lang="en-US" sz="1800" dirty="0">
                <a:solidFill>
                  <a:schemeClr val="tx1"/>
                </a:solidFill>
              </a:rPr>
              <a:t>Appendix D, these should be they rules for the wavier;  e.g. 5925-5975 for C-V2X  only.</a:t>
            </a:r>
          </a:p>
          <a:p>
            <a:pPr lvl="1">
              <a:buFont typeface="Arial" panose="020B0604020202020204" pitchFamily="34" charset="0"/>
              <a:buChar char="•"/>
            </a:pPr>
            <a:r>
              <a:rPr lang="en-US" sz="1800" dirty="0">
                <a:solidFill>
                  <a:schemeClr val="tx1"/>
                </a:solidFill>
              </a:rPr>
              <a:t>In the long term there is no sharing.  </a:t>
            </a:r>
          </a:p>
          <a:p>
            <a:pPr lvl="1">
              <a:buFont typeface="Arial" panose="020B0604020202020204" pitchFamily="34" charset="0"/>
              <a:buChar char="•"/>
            </a:pPr>
            <a:r>
              <a:rPr lang="en-US" sz="1800" dirty="0">
                <a:solidFill>
                  <a:schemeClr val="tx1"/>
                </a:solidFill>
              </a:rPr>
              <a:t>Seems DOT has a connection in some of these test sites. </a:t>
            </a:r>
          </a:p>
          <a:p>
            <a:pPr lvl="4">
              <a:buFont typeface="Arial" panose="020B0604020202020204" pitchFamily="34" charset="0"/>
              <a:buChar char="•"/>
            </a:pPr>
            <a:endParaRPr lang="en-US" sz="1800" dirty="0">
              <a:solidFill>
                <a:schemeClr val="tx1"/>
              </a:solidFill>
            </a:endParaRPr>
          </a:p>
          <a:p>
            <a:pPr>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21</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27 December 2018</a:t>
            </a:r>
            <a:endParaRPr lang="en-GB" dirty="0"/>
          </a:p>
        </p:txBody>
      </p:sp>
    </p:spTree>
    <p:extLst>
      <p:ext uri="{BB962C8B-B14F-4D97-AF65-F5344CB8AC3E}">
        <p14:creationId xmlns:p14="http://schemas.microsoft.com/office/powerpoint/2010/main" val="67526887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301151"/>
            <a:ext cx="8153400" cy="5174262"/>
          </a:xfrm>
        </p:spPr>
        <p:txBody>
          <a:bodyPr/>
          <a:lstStyle/>
          <a:p>
            <a:pPr lvl="4">
              <a:spcBef>
                <a:spcPts val="0"/>
              </a:spcBef>
              <a:buFont typeface="Arial" panose="020B0604020202020204" pitchFamily="34" charset="0"/>
              <a:buChar char="•"/>
            </a:pPr>
            <a:endParaRPr lang="en-US" sz="1200" dirty="0"/>
          </a:p>
          <a:p>
            <a:pPr>
              <a:spcBef>
                <a:spcPts val="0"/>
              </a:spcBef>
              <a:buFont typeface="Arial" panose="020B0604020202020204" pitchFamily="34" charset="0"/>
              <a:buChar char="•"/>
            </a:pPr>
            <a:r>
              <a:rPr lang="en-US" sz="1800" dirty="0">
                <a:hlinkClick r:id="rId3"/>
              </a:rPr>
              <a:t>https://mentor.ieee.org/802.18/dcn/18/18-18-0134-00-0000-developing-a-sustainable-spectrum-strategy-for-america-s-future.docx</a:t>
            </a:r>
            <a:r>
              <a:rPr lang="en-US" sz="1800" dirty="0"/>
              <a:t> </a:t>
            </a:r>
          </a:p>
          <a:p>
            <a:pPr lvl="4">
              <a:spcBef>
                <a:spcPts val="0"/>
              </a:spcBef>
              <a:buFont typeface="Arial" panose="020B0604020202020204" pitchFamily="34" charset="0"/>
              <a:buChar char="•"/>
            </a:pPr>
            <a:endParaRPr lang="en-US" sz="1200" dirty="0"/>
          </a:p>
          <a:p>
            <a:pPr>
              <a:spcBef>
                <a:spcPts val="0"/>
              </a:spcBef>
              <a:buFont typeface="Arial" panose="020B0604020202020204" pitchFamily="34" charset="0"/>
              <a:buChar char="•"/>
            </a:pPr>
            <a:r>
              <a:rPr lang="en-US" sz="2000" dirty="0"/>
              <a:t>A couple of highlights: </a:t>
            </a:r>
          </a:p>
          <a:p>
            <a:pPr lvl="1">
              <a:spcBef>
                <a:spcPts val="0"/>
              </a:spcBef>
              <a:buFont typeface="Arial" panose="020B0604020202020204" pitchFamily="34" charset="0"/>
              <a:buChar char="•"/>
            </a:pPr>
            <a:r>
              <a:rPr lang="en-US" sz="1800" dirty="0"/>
              <a:t>In the growing digital economy, wireless technologies expand opportunities to increase economic output of rural communities and connect them with urban markets, and offer safety benefits that save lives, prevent injuries, and reduce the cost of transportation incidents. </a:t>
            </a:r>
          </a:p>
          <a:p>
            <a:pPr lvl="1">
              <a:spcBef>
                <a:spcPts val="0"/>
              </a:spcBef>
              <a:buFont typeface="Arial" panose="020B0604020202020204" pitchFamily="34" charset="0"/>
              <a:buChar char="•"/>
            </a:pPr>
            <a:r>
              <a:rPr lang="en-US" sz="1800" dirty="0"/>
              <a:t>Moreover, it is imperative that America be first in fifth-generation (5G) wireless technologies -- wireless technologies capable of meeting the high-capacity, low-latency, and high-speed requirements that can unleash innovation broadly across diverse sectors of the economy and the public sector.  </a:t>
            </a:r>
          </a:p>
          <a:p>
            <a:pPr lvl="1">
              <a:spcBef>
                <a:spcPts val="0"/>
              </a:spcBef>
              <a:buFont typeface="Arial" panose="020B0604020202020204" pitchFamily="34" charset="0"/>
              <a:buChar char="•"/>
            </a:pPr>
            <a:r>
              <a:rPr lang="en-US" sz="1800" dirty="0"/>
              <a:t>… create flexible models for spectrum management, including standards, incentives, and enforcement mechanisms that promote efficient and effective spectrum use, including flexible-use spectrum licenses, while accounting for critical safety and security concerns; </a:t>
            </a:r>
          </a:p>
          <a:p>
            <a:pPr lvl="1">
              <a:spcBef>
                <a:spcPts val="0"/>
              </a:spcBef>
              <a:buFont typeface="Arial" panose="020B0604020202020204" pitchFamily="34" charset="0"/>
              <a:buChar char="•"/>
            </a:pPr>
            <a:r>
              <a:rPr lang="en-US" sz="1800" dirty="0"/>
              <a:t>There are more.</a:t>
            </a:r>
          </a:p>
          <a:p>
            <a:pPr lvl="5">
              <a:spcBef>
                <a:spcPts val="0"/>
              </a:spcBef>
              <a:buFont typeface="Arial" panose="020B0604020202020204" pitchFamily="34" charset="0"/>
              <a:buChar char="•"/>
            </a:pPr>
            <a:endParaRPr lang="en-US" sz="1800" dirty="0"/>
          </a:p>
          <a:p>
            <a:pPr lvl="1">
              <a:spcBef>
                <a:spcPts val="0"/>
              </a:spcBef>
              <a:buFont typeface="Arial" panose="020B0604020202020204" pitchFamily="34" charset="0"/>
              <a:buChar char="•"/>
            </a:pPr>
            <a:endParaRPr lang="en-US" sz="14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27 December 2018</a:t>
            </a:r>
            <a:endParaRPr lang="en-GB" dirty="0"/>
          </a:p>
        </p:txBody>
      </p:sp>
      <p:sp>
        <p:nvSpPr>
          <p:cNvPr id="9" name="Title 1">
            <a:extLst>
              <a:ext uri="{FF2B5EF4-FFF2-40B4-BE49-F238E27FC236}">
                <a16:creationId xmlns:a16="http://schemas.microsoft.com/office/drawing/2014/main" id="{725F1CDC-84E7-42B8-8680-153ADDEABE68}"/>
              </a:ext>
            </a:extLst>
          </p:cNvPr>
          <p:cNvSpPr txBox="1">
            <a:spLocks/>
          </p:cNvSpPr>
          <p:nvPr/>
        </p:nvSpPr>
        <p:spPr bwMode="auto">
          <a:xfrm>
            <a:off x="685800" y="615950"/>
            <a:ext cx="8153400" cy="679450"/>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r>
              <a:rPr lang="en-US" sz="2000" kern="0" dirty="0"/>
              <a:t>Presidential Memorandum on </a:t>
            </a:r>
            <a:br>
              <a:rPr lang="en-US" sz="2000" kern="0" dirty="0"/>
            </a:br>
            <a:r>
              <a:rPr lang="en-US" sz="2000" kern="0" dirty="0"/>
              <a:t>Developing a Sustainable Spectrum Strategy for America's Future </a:t>
            </a:r>
            <a:r>
              <a:rPr lang="en-US" sz="1400" kern="0" dirty="0"/>
              <a:t>-1 of 2</a:t>
            </a:r>
            <a:endParaRPr lang="en-US" sz="2000" kern="0" dirty="0"/>
          </a:p>
        </p:txBody>
      </p:sp>
    </p:spTree>
    <p:extLst>
      <p:ext uri="{BB962C8B-B14F-4D97-AF65-F5344CB8AC3E}">
        <p14:creationId xmlns:p14="http://schemas.microsoft.com/office/powerpoint/2010/main" val="296576759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8153400" cy="679450"/>
          </a:xfrm>
        </p:spPr>
        <p:txBody>
          <a:bodyPr/>
          <a:lstStyle/>
          <a:p>
            <a:r>
              <a:rPr lang="en-US" sz="2000" dirty="0"/>
              <a:t>Presidential Memorandum on </a:t>
            </a:r>
            <a:br>
              <a:rPr lang="en-US" sz="2000" dirty="0"/>
            </a:br>
            <a:r>
              <a:rPr lang="en-US" sz="2000" dirty="0"/>
              <a:t>Developing a Sustainable Spectrum Strategy for America's Future </a:t>
            </a:r>
            <a:r>
              <a:rPr lang="en-US" sz="1400" dirty="0"/>
              <a:t>-2 of 2</a:t>
            </a:r>
            <a:endParaRPr lang="en-US" sz="2000" dirty="0"/>
          </a:p>
        </p:txBody>
      </p:sp>
      <p:sp>
        <p:nvSpPr>
          <p:cNvPr id="3" name="Content Placeholder 2"/>
          <p:cNvSpPr>
            <a:spLocks noGrp="1"/>
          </p:cNvSpPr>
          <p:nvPr>
            <p:ph idx="1"/>
          </p:nvPr>
        </p:nvSpPr>
        <p:spPr>
          <a:xfrm>
            <a:off x="685800" y="1084054"/>
            <a:ext cx="8153400" cy="5391360"/>
          </a:xfrm>
        </p:spPr>
        <p:txBody>
          <a:bodyPr/>
          <a:lstStyle/>
          <a:p>
            <a:pPr lvl="4">
              <a:spcBef>
                <a:spcPts val="0"/>
              </a:spcBef>
              <a:buFont typeface="Arial" panose="020B0604020202020204" pitchFamily="34" charset="0"/>
              <a:buChar char="•"/>
            </a:pPr>
            <a:endParaRPr lang="en-US" sz="1200" dirty="0"/>
          </a:p>
          <a:p>
            <a:pPr lvl="5">
              <a:spcBef>
                <a:spcPts val="0"/>
              </a:spcBef>
              <a:buFont typeface="Arial" panose="020B0604020202020204" pitchFamily="34" charset="0"/>
              <a:buChar char="•"/>
            </a:pPr>
            <a:endParaRPr lang="en-US" sz="1200" dirty="0"/>
          </a:p>
          <a:p>
            <a:pPr>
              <a:spcBef>
                <a:spcPts val="0"/>
              </a:spcBef>
              <a:buFont typeface="Arial" panose="020B0604020202020204" pitchFamily="34" charset="0"/>
              <a:buChar char="•"/>
            </a:pPr>
            <a:r>
              <a:rPr lang="en-US" sz="1800" b="1" dirty="0"/>
              <a:t>How can we support this policy? </a:t>
            </a:r>
          </a:p>
          <a:p>
            <a:pPr lvl="1">
              <a:spcBef>
                <a:spcPts val="0"/>
              </a:spcBef>
              <a:buFont typeface="Arial" panose="020B0604020202020204" pitchFamily="34" charset="0"/>
              <a:buChar char="•"/>
            </a:pPr>
            <a:r>
              <a:rPr lang="en-US" sz="1600" dirty="0"/>
              <a:t>From plenary: Members were not seeing it from 802.18, though asked to review later. </a:t>
            </a:r>
          </a:p>
          <a:p>
            <a:pPr lvl="2">
              <a:spcBef>
                <a:spcPts val="0"/>
              </a:spcBef>
              <a:buFont typeface="Arial" panose="020B0604020202020204" pitchFamily="34" charset="0"/>
              <a:buChar char="•"/>
            </a:pPr>
            <a:r>
              <a:rPr lang="en-US" sz="1600" dirty="0"/>
              <a:t>Also, maybe the EC could do a Press Release on some of the topics.</a:t>
            </a:r>
          </a:p>
          <a:p>
            <a:pPr lvl="2">
              <a:spcBef>
                <a:spcPts val="0"/>
              </a:spcBef>
              <a:buFont typeface="Arial" panose="020B0604020202020204" pitchFamily="34" charset="0"/>
              <a:buChar char="•"/>
            </a:pPr>
            <a:endParaRPr lang="en-US" sz="1600" b="1" dirty="0"/>
          </a:p>
          <a:p>
            <a:pPr lvl="1">
              <a:spcBef>
                <a:spcPts val="0"/>
              </a:spcBef>
              <a:buFont typeface="Arial" panose="020B0604020202020204" pitchFamily="34" charset="0"/>
              <a:buChar char="•"/>
            </a:pPr>
            <a:r>
              <a:rPr lang="en-US" sz="1600" b="1" dirty="0"/>
              <a:t>Here is a start of a response leveraging from IEEE SA Spectrum Statement.</a:t>
            </a:r>
            <a:endParaRPr lang="en-US" sz="1600" dirty="0"/>
          </a:p>
          <a:p>
            <a:pPr lvl="1">
              <a:spcBef>
                <a:spcPts val="0"/>
              </a:spcBef>
              <a:buFont typeface="Arial" panose="020B0604020202020204" pitchFamily="34" charset="0"/>
              <a:buChar char="•"/>
            </a:pPr>
            <a:r>
              <a:rPr lang="en-US" sz="1600" dirty="0">
                <a:hlinkClick r:id="rId3"/>
              </a:rPr>
              <a:t>https://mentor.ieee.org/802.18/dcn/18/18-18-0147-00-0000-ieee-802-draft-press-release-supporting-us-spectrum-strategy.docx</a:t>
            </a:r>
            <a:r>
              <a:rPr lang="en-US" sz="1600" dirty="0"/>
              <a:t> </a:t>
            </a:r>
          </a:p>
          <a:p>
            <a:pPr lvl="1">
              <a:spcBef>
                <a:spcPts val="0"/>
              </a:spcBef>
              <a:buFont typeface="Arial" panose="020B0604020202020204" pitchFamily="34" charset="0"/>
              <a:buChar char="•"/>
            </a:pPr>
            <a:endParaRPr lang="en-US" sz="1600" dirty="0"/>
          </a:p>
          <a:p>
            <a:pPr lvl="1">
              <a:spcBef>
                <a:spcPts val="0"/>
              </a:spcBef>
              <a:buFont typeface="Arial" panose="020B0604020202020204" pitchFamily="34" charset="0"/>
              <a:buChar char="•"/>
            </a:pPr>
            <a:r>
              <a:rPr lang="en-US" sz="1600" dirty="0"/>
              <a:t>802.18 discussed in some depth and still not seeing anything from 802.18.  </a:t>
            </a:r>
          </a:p>
          <a:p>
            <a:pPr lvl="1">
              <a:spcBef>
                <a:spcPts val="0"/>
              </a:spcBef>
              <a:buFont typeface="Arial" panose="020B0604020202020204" pitchFamily="34" charset="0"/>
              <a:buChar char="•"/>
            </a:pPr>
            <a:r>
              <a:rPr lang="en-US" sz="1600" dirty="0"/>
              <a:t>This is not like a public comment solicitation that .18 would normally respond to. </a:t>
            </a:r>
          </a:p>
          <a:p>
            <a:pPr lvl="1">
              <a:spcBef>
                <a:spcPts val="0"/>
              </a:spcBef>
              <a:buFont typeface="Arial" panose="020B0604020202020204" pitchFamily="34" charset="0"/>
              <a:buChar char="•"/>
            </a:pPr>
            <a:r>
              <a:rPr lang="en-US" sz="1600" dirty="0"/>
              <a:t>Question asked, what value will we add to the process,  as we are not part of the executive branches being asked for input?  We agree there is a critical need.  </a:t>
            </a:r>
          </a:p>
          <a:p>
            <a:pPr lvl="1">
              <a:spcBef>
                <a:spcPts val="0"/>
              </a:spcBef>
              <a:buFont typeface="Arial" panose="020B0604020202020204" pitchFamily="34" charset="0"/>
              <a:buChar char="•"/>
            </a:pPr>
            <a:r>
              <a:rPr lang="en-US" sz="1600" dirty="0"/>
              <a:t>This is something we should keep our eyes on. May not have immediate impact, but could go off the rail some time.</a:t>
            </a:r>
          </a:p>
          <a:p>
            <a:pPr lvl="1">
              <a:spcBef>
                <a:spcPts val="0"/>
              </a:spcBef>
              <a:buFont typeface="Arial" panose="020B0604020202020204" pitchFamily="34" charset="0"/>
              <a:buChar char="•"/>
            </a:pPr>
            <a:r>
              <a:rPr lang="en-US" sz="1600" dirty="0"/>
              <a:t>It does have some connection to the IEEE SA position statement they just released on unlicensed spectrum allocation and management.  Should a response come from IEEE SA or even IEEE USA? </a:t>
            </a:r>
          </a:p>
          <a:p>
            <a:pPr lvl="1">
              <a:spcBef>
                <a:spcPts val="0"/>
              </a:spcBef>
              <a:buFont typeface="Arial" panose="020B0604020202020204" pitchFamily="34" charset="0"/>
              <a:buChar char="•"/>
            </a:pPr>
            <a:r>
              <a:rPr lang="en-US" sz="1600" dirty="0"/>
              <a:t>This could be an opportunity for us to remind people that we need a balance between license and unlicensed spectrum allocation. </a:t>
            </a:r>
          </a:p>
          <a:p>
            <a:pPr lvl="1">
              <a:spcBef>
                <a:spcPts val="0"/>
              </a:spcBef>
              <a:buFont typeface="Arial" panose="020B0604020202020204" pitchFamily="34" charset="0"/>
              <a:buChar char="•"/>
            </a:pPr>
            <a:endParaRPr lang="en-US" sz="1600" dirty="0"/>
          </a:p>
          <a:p>
            <a:pPr lvl="1">
              <a:spcBef>
                <a:spcPts val="0"/>
              </a:spcBef>
              <a:buFont typeface="Arial" panose="020B0604020202020204" pitchFamily="34" charset="0"/>
              <a:buChar char="•"/>
            </a:pPr>
            <a:endParaRPr lang="en-US" sz="14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27 December 2018</a:t>
            </a:r>
            <a:endParaRPr lang="en-GB" dirty="0"/>
          </a:p>
        </p:txBody>
      </p:sp>
    </p:spTree>
    <p:extLst>
      <p:ext uri="{BB962C8B-B14F-4D97-AF65-F5344CB8AC3E}">
        <p14:creationId xmlns:p14="http://schemas.microsoft.com/office/powerpoint/2010/main" val="347985063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General Discussion Items </a:t>
            </a:r>
            <a:r>
              <a:rPr lang="en-US" sz="1400" dirty="0"/>
              <a:t>-4</a:t>
            </a:r>
            <a:endParaRPr lang="en-US" sz="1200" dirty="0"/>
          </a:p>
        </p:txBody>
      </p:sp>
      <p:sp>
        <p:nvSpPr>
          <p:cNvPr id="3" name="Content Placeholder 2"/>
          <p:cNvSpPr>
            <a:spLocks noGrp="1"/>
          </p:cNvSpPr>
          <p:nvPr>
            <p:ph idx="1"/>
          </p:nvPr>
        </p:nvSpPr>
        <p:spPr>
          <a:xfrm>
            <a:off x="685005" y="838200"/>
            <a:ext cx="7770813" cy="4494213"/>
          </a:xfrm>
        </p:spPr>
        <p:txBody>
          <a:bodyPr/>
          <a:lstStyle/>
          <a:p>
            <a:pPr>
              <a:spcBef>
                <a:spcPts val="0"/>
              </a:spcBef>
              <a:buFont typeface="Arial" panose="020B0604020202020204" pitchFamily="34" charset="0"/>
              <a:buChar char="•"/>
            </a:pPr>
            <a:endParaRPr lang="en-US" altLang="en-US" sz="2000" dirty="0"/>
          </a:p>
          <a:p>
            <a:pPr>
              <a:spcBef>
                <a:spcPts val="0"/>
              </a:spcBef>
              <a:buFont typeface="Arial" panose="020B0604020202020204" pitchFamily="34" charset="0"/>
              <a:buChar char="•"/>
            </a:pPr>
            <a:r>
              <a:rPr lang="en-US" altLang="en-US" sz="2000" dirty="0"/>
              <a:t>Sharing and license-exempt </a:t>
            </a:r>
          </a:p>
          <a:p>
            <a:pPr lvl="1">
              <a:spcBef>
                <a:spcPts val="0"/>
              </a:spcBef>
              <a:buFont typeface="Arial" panose="020B0604020202020204" pitchFamily="34" charset="0"/>
              <a:buChar char="•"/>
            </a:pPr>
            <a:r>
              <a:rPr lang="en-US" altLang="en-US" sz="1800" dirty="0"/>
              <a:t>A </a:t>
            </a:r>
            <a:r>
              <a:rPr lang="en-US" sz="1800" dirty="0"/>
              <a:t>study on feasibility and next steps toward a Next Generation Spectrum Management (NGSM).</a:t>
            </a:r>
            <a:endParaRPr lang="en-US" altLang="en-US" sz="1800" dirty="0">
              <a:hlinkClick r:id="rId3"/>
            </a:endParaRPr>
          </a:p>
          <a:p>
            <a:pPr lvl="2">
              <a:spcBef>
                <a:spcPts val="0"/>
              </a:spcBef>
              <a:buFont typeface="Arial" panose="020B0604020202020204" pitchFamily="34" charset="0"/>
              <a:buChar char="•"/>
            </a:pPr>
            <a:r>
              <a:rPr lang="en-US" altLang="en-US" sz="1600" dirty="0">
                <a:hlinkClick r:id="rId3"/>
              </a:rPr>
              <a:t>https://mentor.ieee.org/802.11/dcn/18/11-18-1386-00-0wng-ngsm-next-generation-spectrum-management.pptx</a:t>
            </a:r>
            <a:r>
              <a:rPr lang="en-US" altLang="en-US" sz="1600" dirty="0"/>
              <a:t> </a:t>
            </a:r>
          </a:p>
          <a:p>
            <a:pPr lvl="2">
              <a:spcBef>
                <a:spcPts val="0"/>
              </a:spcBef>
              <a:buFont typeface="Arial" panose="020B0604020202020204" pitchFamily="34" charset="0"/>
              <a:buChar char="•"/>
            </a:pPr>
            <a:endParaRPr lang="en-US" altLang="en-US" sz="1600" dirty="0"/>
          </a:p>
          <a:p>
            <a:pPr lvl="1">
              <a:spcBef>
                <a:spcPts val="0"/>
              </a:spcBef>
              <a:buFont typeface="Arial" panose="020B0604020202020204" pitchFamily="34" charset="0"/>
              <a:buChar char="•"/>
            </a:pPr>
            <a:r>
              <a:rPr lang="en-US" altLang="en-US" sz="1600" dirty="0"/>
              <a:t>802.11 San Diego WGN proposal on Future of Unlicensed Spectrum</a:t>
            </a:r>
          </a:p>
          <a:p>
            <a:pPr lvl="2">
              <a:spcBef>
                <a:spcPts val="0"/>
              </a:spcBef>
              <a:buFont typeface="Arial" panose="020B0604020202020204" pitchFamily="34" charset="0"/>
              <a:buChar char="•"/>
            </a:pPr>
            <a:r>
              <a:rPr lang="en-US" sz="1600" dirty="0">
                <a:hlinkClick r:id="rId4"/>
              </a:rPr>
              <a:t>https://mentor.ieee.org/802-ec/dcn/18/ec-18-0155-00-00EC-push-to-bi-directional-spectrum-sharing.pptx</a:t>
            </a:r>
            <a:r>
              <a:rPr lang="en-US" sz="1600" dirty="0"/>
              <a:t>  </a:t>
            </a:r>
          </a:p>
          <a:p>
            <a:pPr lvl="1">
              <a:spcBef>
                <a:spcPts val="0"/>
              </a:spcBef>
              <a:buFont typeface="Arial" panose="020B0604020202020204" pitchFamily="34" charset="0"/>
              <a:buChar char="•"/>
            </a:pPr>
            <a:endParaRPr lang="en-US" altLang="en-US" sz="1800" dirty="0"/>
          </a:p>
          <a:p>
            <a:pPr lvl="1">
              <a:buFont typeface="Arial" panose="020B0604020202020204" pitchFamily="34" charset="0"/>
              <a:buChar char="•"/>
            </a:pPr>
            <a:r>
              <a:rPr lang="en-US" altLang="en-US" sz="1600" dirty="0"/>
              <a:t>A perspective on regardless of everything we do to develop new, better, faster wireless technologies, the available spectrum has a hard limit</a:t>
            </a:r>
          </a:p>
          <a:p>
            <a:pPr lvl="2">
              <a:buFont typeface="Arial" panose="020B0604020202020204" pitchFamily="34" charset="0"/>
              <a:buChar char="•"/>
            </a:pPr>
            <a:r>
              <a:rPr lang="en-US" altLang="en-US" sz="1400" b="0" dirty="0">
                <a:hlinkClick r:id="rId5"/>
              </a:rPr>
              <a:t>https://mentor.ieee.org/802.18/dcn/18/18-18-0060-02-0000-a-future-for-unlicensed-spectrum.pptx</a:t>
            </a:r>
            <a:r>
              <a:rPr lang="en-US" altLang="en-US" sz="1400" b="0" dirty="0"/>
              <a:t>              </a:t>
            </a:r>
          </a:p>
          <a:p>
            <a:pPr lvl="1">
              <a:spcBef>
                <a:spcPts val="0"/>
              </a:spcBef>
              <a:buFont typeface="Arial" panose="020B0604020202020204" pitchFamily="34" charset="0"/>
              <a:buChar char="•"/>
            </a:pPr>
            <a:endParaRPr lang="en-US" altLang="en-US" sz="1800" dirty="0"/>
          </a:p>
          <a:p>
            <a:pPr lvl="1">
              <a:spcBef>
                <a:spcPts val="0"/>
              </a:spcBef>
              <a:buFont typeface="Arial" panose="020B0604020202020204" pitchFamily="34" charset="0"/>
              <a:buChar char="•"/>
            </a:pPr>
            <a:r>
              <a:rPr lang="en-US" altLang="en-US" sz="1800" dirty="0"/>
              <a:t>Bi-directional sharing </a:t>
            </a:r>
          </a:p>
          <a:p>
            <a:pPr lvl="2">
              <a:spcBef>
                <a:spcPts val="0"/>
              </a:spcBef>
              <a:buFont typeface="Arial" panose="020B0604020202020204" pitchFamily="34" charset="0"/>
              <a:buChar char="•"/>
            </a:pPr>
            <a:r>
              <a:rPr lang="en-US" altLang="en-US" sz="1600" dirty="0">
                <a:hlinkClick r:id="rId4"/>
              </a:rPr>
              <a:t>https://mentor.ieee.org/802-ec/dcn/18/ec-18-0155-00-00EC-push-to-bi-directional-spectrum-sharing.pptx</a:t>
            </a:r>
            <a:r>
              <a:rPr lang="en-US" altLang="en-US" sz="1600" dirty="0"/>
              <a:t> </a:t>
            </a:r>
          </a:p>
          <a:p>
            <a:pPr lvl="2">
              <a:spcBef>
                <a:spcPts val="0"/>
              </a:spcBef>
              <a:buFont typeface="Arial" panose="020B0604020202020204" pitchFamily="34" charset="0"/>
              <a:buChar char="•"/>
            </a:pPr>
            <a:r>
              <a:rPr lang="en-US" altLang="en-US" sz="1600" dirty="0"/>
              <a:t>This came up in the IEEE 802 </a:t>
            </a:r>
            <a:r>
              <a:rPr lang="en-US" altLang="en-US" sz="1600" dirty="0" err="1"/>
              <a:t>LeaderCon</a:t>
            </a:r>
            <a:r>
              <a:rPr lang="en-US" altLang="en-US" sz="1600" dirty="0"/>
              <a:t> session in July and the 802.18 chair along with others have an action item to look at this more. </a:t>
            </a:r>
          </a:p>
          <a:p>
            <a:pPr>
              <a:spcBef>
                <a:spcPts val="0"/>
              </a:spcBef>
              <a:buFont typeface="Arial" panose="020B0604020202020204" pitchFamily="34" charset="0"/>
              <a:buChar char="•"/>
            </a:pPr>
            <a:endParaRPr lang="en-US" alt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27 December 2018</a:t>
            </a:r>
            <a:endParaRPr lang="en-GB" dirty="0"/>
          </a:p>
        </p:txBody>
      </p:sp>
    </p:spTree>
    <p:extLst>
      <p:ext uri="{BB962C8B-B14F-4D97-AF65-F5344CB8AC3E}">
        <p14:creationId xmlns:p14="http://schemas.microsoft.com/office/powerpoint/2010/main" val="387731058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527050"/>
          </a:xfrm>
        </p:spPr>
        <p:txBody>
          <a:bodyPr/>
          <a:lstStyle/>
          <a:p>
            <a:r>
              <a:rPr lang="en-US" sz="2400" dirty="0"/>
              <a:t>General Discussion Items </a:t>
            </a:r>
            <a:r>
              <a:rPr lang="en-US" sz="1400" dirty="0"/>
              <a:t>-3 of 6</a:t>
            </a:r>
            <a:endParaRPr lang="en-US" sz="2400" dirty="0"/>
          </a:p>
        </p:txBody>
      </p:sp>
      <p:sp>
        <p:nvSpPr>
          <p:cNvPr id="3" name="Content Placeholder 2"/>
          <p:cNvSpPr>
            <a:spLocks noGrp="1"/>
          </p:cNvSpPr>
          <p:nvPr>
            <p:ph idx="1"/>
          </p:nvPr>
        </p:nvSpPr>
        <p:spPr>
          <a:xfrm>
            <a:off x="685800" y="1143000"/>
            <a:ext cx="8153400" cy="5332413"/>
          </a:xfrm>
        </p:spPr>
        <p:txBody>
          <a:bodyPr/>
          <a:lstStyle/>
          <a:p>
            <a:pPr>
              <a:spcBef>
                <a:spcPts val="0"/>
              </a:spcBef>
              <a:buFont typeface="Arial" panose="020B0604020202020204" pitchFamily="34" charset="0"/>
              <a:buChar char="•"/>
            </a:pPr>
            <a:r>
              <a:rPr lang="en-US" sz="1800" dirty="0"/>
              <a:t>DSRC ex </a:t>
            </a:r>
            <a:r>
              <a:rPr lang="en-US" sz="1800" dirty="0" err="1"/>
              <a:t>parte</a:t>
            </a:r>
            <a:r>
              <a:rPr lang="en-US" sz="1800" dirty="0"/>
              <a:t> from NCTA </a:t>
            </a:r>
          </a:p>
          <a:p>
            <a:pPr>
              <a:spcBef>
                <a:spcPts val="0"/>
              </a:spcBef>
              <a:buFont typeface="Arial" panose="020B0604020202020204" pitchFamily="34" charset="0"/>
              <a:buChar char="•"/>
            </a:pPr>
            <a:r>
              <a:rPr lang="en-US" sz="1400" dirty="0">
                <a:hlinkClick r:id="rId3"/>
              </a:rPr>
              <a:t>https://mentor.ieee.org/802.18/dcn/18/18-18-0129-00-0000-fresh-look-ex-parte-10-15-18-et-13-49-dsrc.pdf</a:t>
            </a:r>
            <a:endParaRPr lang="en-US" sz="1400" dirty="0"/>
          </a:p>
          <a:p>
            <a:pPr>
              <a:spcBef>
                <a:spcPts val="0"/>
              </a:spcBef>
              <a:buFont typeface="Arial" panose="020B0604020202020204" pitchFamily="34" charset="0"/>
              <a:buChar char="•"/>
            </a:pPr>
            <a:r>
              <a:rPr lang="en-US" sz="1400" dirty="0">
                <a:hlinkClick r:id="rId4"/>
              </a:rPr>
              <a:t>https://www.fcc.gov/ecfs/search/filings?proceedings_name=13-49&amp;sort=date_disseminated,DESC</a:t>
            </a:r>
            <a:r>
              <a:rPr lang="en-US" sz="1400" dirty="0"/>
              <a:t> </a:t>
            </a:r>
          </a:p>
          <a:p>
            <a:pPr>
              <a:spcBef>
                <a:spcPts val="0"/>
              </a:spcBef>
              <a:buFont typeface="Arial" panose="020B0604020202020204" pitchFamily="34" charset="0"/>
              <a:buChar char="•"/>
            </a:pPr>
            <a:r>
              <a:rPr lang="en-US" sz="1400" dirty="0">
                <a:hlinkClick r:id="rId5"/>
              </a:rPr>
              <a:t>https://www.fcc.gov/document/commissioner-orielly-statement-ncta-59-ghz-letter</a:t>
            </a:r>
            <a:endParaRPr lang="en-US" sz="1400" dirty="0"/>
          </a:p>
          <a:p>
            <a:pPr algn="ctr">
              <a:spcBef>
                <a:spcPts val="0"/>
              </a:spcBef>
            </a:pPr>
            <a:r>
              <a:rPr lang="en-US" sz="1400" cap="all" dirty="0"/>
              <a:t>STATEMENT OF Commissioner MICHAEL </a:t>
            </a:r>
            <a:r>
              <a:rPr lang="en-US" sz="1400" cap="all" dirty="0" err="1"/>
              <a:t>O’Rielly</a:t>
            </a:r>
            <a:r>
              <a:rPr lang="en-US" sz="1400" cap="all" dirty="0"/>
              <a:t> </a:t>
            </a:r>
            <a:endParaRPr lang="en-US" sz="1400" dirty="0"/>
          </a:p>
          <a:p>
            <a:pPr>
              <a:spcBef>
                <a:spcPts val="0"/>
              </a:spcBef>
            </a:pPr>
            <a:r>
              <a:rPr lang="en-US" sz="1400" i="1" cap="all" dirty="0"/>
              <a:t>	</a:t>
            </a:r>
            <a:r>
              <a:rPr lang="en-US" sz="1200" dirty="0"/>
              <a:t>WASHINGTON, October 16, 2018. – “It is pure folly to believe that DSRC will ever work as envisioned, as time and technology advancements elsewhere have undermined previous use cases.  As NCTA correctly seeks in today’s ex </a:t>
            </a:r>
            <a:r>
              <a:rPr lang="en-US" sz="1200" dirty="0" err="1"/>
              <a:t>parte</a:t>
            </a:r>
            <a:r>
              <a:rPr lang="en-US" sz="1200" dirty="0"/>
              <a:t> letter, the Commission should quickly reexamine the 5.9 GHz band for repurposing.  Once concluded, I am confident that at least 45 megahertz can be reallocated for unlicensed services without jeopardizing automobile safety.”</a:t>
            </a:r>
          </a:p>
          <a:p>
            <a:pPr>
              <a:spcBef>
                <a:spcPts val="0"/>
              </a:spcBef>
              <a:buFont typeface="Arial" panose="020B0604020202020204" pitchFamily="34" charset="0"/>
              <a:buChar char="•"/>
            </a:pPr>
            <a:endParaRPr lang="en-US" sz="1200" dirty="0"/>
          </a:p>
          <a:p>
            <a:pPr>
              <a:spcBef>
                <a:spcPts val="0"/>
              </a:spcBef>
              <a:buFont typeface="Arial" panose="020B0604020202020204" pitchFamily="34" charset="0"/>
              <a:buChar char="•"/>
            </a:pPr>
            <a:r>
              <a:rPr lang="en-US" sz="1600" b="0" dirty="0"/>
              <a:t>DOT has had this spectrum for nearly 20 years and still not getting to done.  </a:t>
            </a:r>
          </a:p>
          <a:p>
            <a:pPr>
              <a:spcBef>
                <a:spcPts val="0"/>
              </a:spcBef>
              <a:buFont typeface="Arial" panose="020B0604020202020204" pitchFamily="34" charset="0"/>
              <a:buChar char="•"/>
            </a:pPr>
            <a:r>
              <a:rPr lang="en-US" sz="1600" b="0" dirty="0"/>
              <a:t>We tried before  (11p, …) and not looking we could get single voice out of .11 now, e.g. NGV etc. </a:t>
            </a:r>
          </a:p>
          <a:p>
            <a:pPr>
              <a:spcBef>
                <a:spcPts val="0"/>
              </a:spcBef>
              <a:buFont typeface="Arial" panose="020B0604020202020204" pitchFamily="34" charset="0"/>
              <a:buChar char="•"/>
            </a:pPr>
            <a:r>
              <a:rPr lang="en-US" sz="1600" dirty="0"/>
              <a:t>At the teleconferences, decided to hold and see what happens. </a:t>
            </a:r>
          </a:p>
          <a:p>
            <a:pPr>
              <a:spcBef>
                <a:spcPts val="0"/>
              </a:spcBef>
              <a:buFont typeface="Arial" panose="020B0604020202020204" pitchFamily="34" charset="0"/>
              <a:buChar char="•"/>
            </a:pPr>
            <a:endParaRPr lang="en-US" sz="1600" dirty="0"/>
          </a:p>
          <a:p>
            <a:pPr>
              <a:spcBef>
                <a:spcPts val="0"/>
              </a:spcBef>
              <a:buFont typeface="Arial" panose="020B0604020202020204" pitchFamily="34" charset="0"/>
              <a:buChar char="•"/>
            </a:pPr>
            <a:r>
              <a:rPr lang="en-US" sz="1600" dirty="0"/>
              <a:t>Additional:</a:t>
            </a:r>
          </a:p>
          <a:p>
            <a:pPr>
              <a:spcBef>
                <a:spcPts val="0"/>
              </a:spcBef>
              <a:buFont typeface="Arial" panose="020B0604020202020204" pitchFamily="34" charset="0"/>
              <a:buChar char="•"/>
            </a:pPr>
            <a:r>
              <a:rPr lang="en-US" sz="1600" dirty="0">
                <a:hlinkClick r:id="rId6"/>
              </a:rPr>
              <a:t>https://www.fcc.gov/document/commissioner-rosenworcel-statement-59-ghz-band</a:t>
            </a:r>
            <a:r>
              <a:rPr lang="en-US" sz="1600" dirty="0"/>
              <a:t> </a:t>
            </a:r>
          </a:p>
          <a:p>
            <a:pPr marL="0" indent="0" algn="ctr">
              <a:spcBef>
                <a:spcPts val="0"/>
              </a:spcBef>
            </a:pPr>
            <a:r>
              <a:rPr lang="en-US" sz="1400" dirty="0"/>
              <a:t>STATEMENT OF COMMISSIONER JESSICA ROSENWORCEL </a:t>
            </a:r>
          </a:p>
          <a:p>
            <a:pPr marL="0" indent="0">
              <a:spcBef>
                <a:spcPts val="0"/>
              </a:spcBef>
            </a:pPr>
            <a:r>
              <a:rPr lang="en-US" sz="1200" dirty="0"/>
              <a:t>	“I continue to support efforts to facilitate safe, unlicensed access to the 5.9 GHz band.  In the nearly twenty years 	since the FCC allocated this spectrum, autonomous and connected vehicles have largely moved beyond dedicated 	short range communications technology to newer, market-driven alternatives.  It is time to take a fresh look at this 	band to allow a broader range of uses.  By taking these steps now, we can support automobile safety, increase 	spectrum for Wi-Fi, and grow our wireless economy.”</a:t>
            </a:r>
          </a:p>
          <a:p>
            <a:pPr lvl="4">
              <a:spcBef>
                <a:spcPts val="0"/>
              </a:spcBef>
              <a:buFont typeface="Arial" panose="020B0604020202020204" pitchFamily="34" charset="0"/>
              <a:buChar char="•"/>
            </a:pPr>
            <a:endParaRPr lang="en-US" sz="800" dirty="0"/>
          </a:p>
          <a:p>
            <a:pPr>
              <a:spcBef>
                <a:spcPts val="0"/>
              </a:spcBef>
              <a:buFont typeface="Arial" panose="020B0604020202020204" pitchFamily="34" charset="0"/>
              <a:buChar char="•"/>
            </a:pPr>
            <a:endParaRPr lang="en-US" sz="1600" dirty="0"/>
          </a:p>
          <a:p>
            <a:pPr>
              <a:spcBef>
                <a:spcPts val="0"/>
              </a:spcBef>
              <a:buFont typeface="Arial" panose="020B0604020202020204" pitchFamily="34" charset="0"/>
              <a:buChar char="•"/>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27 December 2018</a:t>
            </a:r>
            <a:endParaRPr lang="en-GB" dirty="0"/>
          </a:p>
        </p:txBody>
      </p:sp>
    </p:spTree>
    <p:extLst>
      <p:ext uri="{BB962C8B-B14F-4D97-AF65-F5344CB8AC3E}">
        <p14:creationId xmlns:p14="http://schemas.microsoft.com/office/powerpoint/2010/main" val="427117175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527050"/>
          </a:xfrm>
        </p:spPr>
        <p:txBody>
          <a:bodyPr/>
          <a:lstStyle/>
          <a:p>
            <a:r>
              <a:rPr lang="en-US" sz="2400" dirty="0"/>
              <a:t>General Discussion Items </a:t>
            </a:r>
            <a:r>
              <a:rPr lang="en-US" sz="1200" dirty="0"/>
              <a:t>-4a of 6</a:t>
            </a:r>
            <a:endParaRPr lang="en-US" sz="1600" dirty="0"/>
          </a:p>
        </p:txBody>
      </p:sp>
      <p:sp>
        <p:nvSpPr>
          <p:cNvPr id="3" name="Content Placeholder 2"/>
          <p:cNvSpPr>
            <a:spLocks noGrp="1"/>
          </p:cNvSpPr>
          <p:nvPr>
            <p:ph idx="1"/>
          </p:nvPr>
        </p:nvSpPr>
        <p:spPr>
          <a:xfrm>
            <a:off x="685800" y="1078535"/>
            <a:ext cx="8153400" cy="5322266"/>
          </a:xfrm>
        </p:spPr>
        <p:txBody>
          <a:bodyPr/>
          <a:lstStyle/>
          <a:p>
            <a:pPr>
              <a:spcBef>
                <a:spcPts val="0"/>
              </a:spcBef>
              <a:buFont typeface="Arial" panose="020B0604020202020204" pitchFamily="34" charset="0"/>
              <a:buChar char="•"/>
            </a:pPr>
            <a:endParaRPr lang="en-US" sz="1800" dirty="0"/>
          </a:p>
          <a:p>
            <a:pPr>
              <a:spcBef>
                <a:spcPts val="0"/>
              </a:spcBef>
              <a:buFont typeface="Arial" panose="020B0604020202020204" pitchFamily="34" charset="0"/>
              <a:buChar char="•"/>
            </a:pPr>
            <a:r>
              <a:rPr lang="en-US" sz="1800" dirty="0"/>
              <a:t>Phase I testing of prototype U-NII-4 devices</a:t>
            </a:r>
            <a:r>
              <a:rPr lang="en-US" sz="1400" dirty="0"/>
              <a:t> </a:t>
            </a:r>
            <a:r>
              <a:rPr lang="en-US" sz="1200" dirty="0"/>
              <a:t>-1 of 3</a:t>
            </a:r>
            <a:endParaRPr lang="en-US" sz="1800" dirty="0"/>
          </a:p>
          <a:p>
            <a:pPr>
              <a:spcBef>
                <a:spcPts val="0"/>
              </a:spcBef>
              <a:buFont typeface="Arial" panose="020B0604020202020204" pitchFamily="34" charset="0"/>
              <a:buChar char="•"/>
            </a:pPr>
            <a:r>
              <a:rPr lang="en-US" sz="1800" dirty="0"/>
              <a:t>The Commission’s Office of Engineering and Technology (OET) is requesting comment on the report for Phase I of tests performed to evaluate potential sharing solutions between the proposed Unlicensed National Information Infrastructure (U-NII) devices and Dedicated Short Range Communications (DSRC) operations in the 5850-5925 MHz (U-NII-4) frequency band.  The attached report provides a detailed summary of the testing methodology, measurements, and observations.</a:t>
            </a:r>
          </a:p>
          <a:p>
            <a:pPr>
              <a:spcBef>
                <a:spcPts val="0"/>
              </a:spcBef>
              <a:buFont typeface="Arial" panose="020B0604020202020204" pitchFamily="34" charset="0"/>
              <a:buChar char="•"/>
            </a:pPr>
            <a:r>
              <a:rPr lang="en-US" sz="1800" dirty="0"/>
              <a:t>Request for comments: </a:t>
            </a:r>
          </a:p>
          <a:p>
            <a:pPr lvl="1">
              <a:spcBef>
                <a:spcPts val="0"/>
              </a:spcBef>
              <a:buFont typeface="Arial" panose="020B0604020202020204" pitchFamily="34" charset="0"/>
              <a:buChar char="•"/>
            </a:pPr>
            <a:r>
              <a:rPr lang="en-US" sz="1200" dirty="0">
                <a:hlinkClick r:id="rId3"/>
              </a:rPr>
              <a:t>https://mentor.ieee.org/802.18/dcn/18/18-18-0140-00-0000-phase-i-testing-of-prototype-u-nii-4-devices.docx</a:t>
            </a:r>
            <a:endParaRPr lang="en-US" sz="1200" dirty="0"/>
          </a:p>
          <a:p>
            <a:pPr>
              <a:spcBef>
                <a:spcPts val="0"/>
              </a:spcBef>
              <a:buFont typeface="Arial" panose="020B0604020202020204" pitchFamily="34" charset="0"/>
              <a:buChar char="•"/>
            </a:pPr>
            <a:r>
              <a:rPr lang="en-US" sz="1600" dirty="0"/>
              <a:t>Report:</a:t>
            </a:r>
            <a:endParaRPr lang="en-US" sz="1600" u="sng" dirty="0">
              <a:hlinkClick r:id="rId4"/>
            </a:endParaRPr>
          </a:p>
          <a:p>
            <a:pPr lvl="1">
              <a:spcBef>
                <a:spcPts val="0"/>
              </a:spcBef>
              <a:buFont typeface="Arial" panose="020B0604020202020204" pitchFamily="34" charset="0"/>
              <a:buChar char="•"/>
            </a:pPr>
            <a:r>
              <a:rPr lang="en-US" sz="1200" u="sng" dirty="0">
                <a:hlinkClick r:id="rId4"/>
              </a:rPr>
              <a:t>https://mentor.ieee.org/802.18/dcn/18/18-18-0141-00-0000-phase-i-testing-of-prototype-u-nii-4-devices-report.pdf</a:t>
            </a:r>
            <a:endParaRPr lang="en-US" sz="1600" u="sng" dirty="0">
              <a:hlinkClick r:id="rId4"/>
            </a:endParaRPr>
          </a:p>
          <a:p>
            <a:pPr>
              <a:spcBef>
                <a:spcPts val="0"/>
              </a:spcBef>
              <a:buFont typeface="Arial" panose="020B0604020202020204" pitchFamily="34" charset="0"/>
              <a:buChar char="•"/>
            </a:pPr>
            <a:r>
              <a:rPr lang="en-US" sz="1600" dirty="0"/>
              <a:t>Proceeding:</a:t>
            </a:r>
            <a:endParaRPr lang="en-US" sz="1600" u="sng" dirty="0">
              <a:hlinkClick r:id="rId4"/>
            </a:endParaRPr>
          </a:p>
          <a:p>
            <a:pPr lvl="1">
              <a:spcBef>
                <a:spcPts val="0"/>
              </a:spcBef>
              <a:buFont typeface="Arial" panose="020B0604020202020204" pitchFamily="34" charset="0"/>
              <a:buChar char="•"/>
            </a:pPr>
            <a:r>
              <a:rPr lang="en-US" sz="1400" u="sng" dirty="0">
                <a:hlinkClick r:id="rId4"/>
              </a:rPr>
              <a:t>https://www.fcc.gov/ecfs/search/filings?proceedings_name=13-49&amp;sort=date_disseminated,DESC</a:t>
            </a:r>
          </a:p>
          <a:p>
            <a:pPr lvl="1">
              <a:spcBef>
                <a:spcPts val="0"/>
              </a:spcBef>
              <a:buFont typeface="Arial" panose="020B0604020202020204" pitchFamily="34" charset="0"/>
              <a:buChar char="•"/>
            </a:pPr>
            <a:r>
              <a:rPr lang="en-US" sz="1600" u="sng" dirty="0">
                <a:hlinkClick r:id="rId4"/>
              </a:rPr>
              <a:t>https://www.fcc.gov/document/fcc-requests-comment-59-ghz-phase-i-testing-data</a:t>
            </a:r>
            <a:endParaRPr lang="en-US" sz="1600" u="sng" dirty="0"/>
          </a:p>
          <a:p>
            <a:pPr>
              <a:spcBef>
                <a:spcPts val="0"/>
              </a:spcBef>
              <a:buFont typeface="Arial" panose="020B0604020202020204" pitchFamily="34" charset="0"/>
              <a:buChar char="•"/>
            </a:pPr>
            <a:endParaRPr lang="en-US" sz="1600" kern="1200" dirty="0">
              <a:latin typeface="Times New Roman" pitchFamily="16" charset="0"/>
            </a:endParaRPr>
          </a:p>
          <a:p>
            <a:pPr>
              <a:spcBef>
                <a:spcPts val="0"/>
              </a:spcBef>
              <a:buFont typeface="Arial" panose="020B0604020202020204" pitchFamily="34" charset="0"/>
              <a:buChar char="•"/>
            </a:pPr>
            <a:r>
              <a:rPr lang="en-US" sz="2000" dirty="0">
                <a:solidFill>
                  <a:srgbClr val="FF0000"/>
                </a:solidFill>
              </a:rPr>
              <a:t>Comment Date:  28 November 2018 </a:t>
            </a:r>
          </a:p>
          <a:p>
            <a:pPr lvl="1">
              <a:spcBef>
                <a:spcPts val="0"/>
              </a:spcBef>
              <a:buFont typeface="Arial" panose="020B0604020202020204" pitchFamily="34" charset="0"/>
              <a:buChar char="•"/>
            </a:pPr>
            <a:r>
              <a:rPr lang="en-US" sz="1600" dirty="0">
                <a:solidFill>
                  <a:srgbClr val="FF0000"/>
                </a:solidFill>
              </a:rPr>
              <a:t>EC vote 16nov, or do reply comments.</a:t>
            </a:r>
            <a:endParaRPr lang="en-US" dirty="0">
              <a:solidFill>
                <a:srgbClr val="FF0000"/>
              </a:solidFill>
            </a:endParaRPr>
          </a:p>
          <a:p>
            <a:pPr>
              <a:spcBef>
                <a:spcPts val="0"/>
              </a:spcBef>
              <a:buFont typeface="Arial" panose="020B0604020202020204" pitchFamily="34" charset="0"/>
              <a:buChar char="•"/>
            </a:pPr>
            <a:r>
              <a:rPr lang="en-US" sz="2000" dirty="0"/>
              <a:t>Reply Comments Date:  13 December 2018</a:t>
            </a:r>
          </a:p>
          <a:p>
            <a:pPr>
              <a:spcBef>
                <a:spcPts val="0"/>
              </a:spcBef>
              <a:buFont typeface="Arial" panose="020B0604020202020204" pitchFamily="34" charset="0"/>
              <a:buChar char="•"/>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27 December 2018</a:t>
            </a:r>
            <a:endParaRPr lang="en-GB" dirty="0"/>
          </a:p>
        </p:txBody>
      </p:sp>
    </p:spTree>
    <p:extLst>
      <p:ext uri="{BB962C8B-B14F-4D97-AF65-F5344CB8AC3E}">
        <p14:creationId xmlns:p14="http://schemas.microsoft.com/office/powerpoint/2010/main" val="219278660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527050"/>
          </a:xfrm>
        </p:spPr>
        <p:txBody>
          <a:bodyPr/>
          <a:lstStyle/>
          <a:p>
            <a:r>
              <a:rPr lang="en-US" sz="2400" dirty="0"/>
              <a:t>General Discussion Items </a:t>
            </a:r>
            <a:r>
              <a:rPr lang="en-US" sz="1200" dirty="0"/>
              <a:t>-4b of 6</a:t>
            </a:r>
            <a:endParaRPr lang="en-US" sz="1600" dirty="0"/>
          </a:p>
        </p:txBody>
      </p:sp>
      <p:sp>
        <p:nvSpPr>
          <p:cNvPr id="3" name="Content Placeholder 2"/>
          <p:cNvSpPr>
            <a:spLocks noGrp="1"/>
          </p:cNvSpPr>
          <p:nvPr>
            <p:ph idx="1"/>
          </p:nvPr>
        </p:nvSpPr>
        <p:spPr>
          <a:xfrm>
            <a:off x="682625" y="777875"/>
            <a:ext cx="8382000" cy="5322266"/>
          </a:xfrm>
        </p:spPr>
        <p:txBody>
          <a:bodyPr/>
          <a:lstStyle/>
          <a:p>
            <a:pPr marL="0" indent="0">
              <a:spcBef>
                <a:spcPts val="0"/>
              </a:spcBef>
            </a:pPr>
            <a:endParaRPr lang="en-US" sz="1800" kern="1200" dirty="0">
              <a:latin typeface="Times New Roman" pitchFamily="16" charset="0"/>
            </a:endParaRPr>
          </a:p>
          <a:p>
            <a:pPr>
              <a:spcBef>
                <a:spcPts val="0"/>
              </a:spcBef>
              <a:buFont typeface="Arial" panose="020B0604020202020204" pitchFamily="34" charset="0"/>
              <a:buChar char="•"/>
            </a:pPr>
            <a:r>
              <a:rPr lang="en-US" sz="1800" dirty="0"/>
              <a:t>Phase I testing of prototype U-NII-4 devices</a:t>
            </a:r>
            <a:r>
              <a:rPr lang="en-US" sz="1400" dirty="0"/>
              <a:t> </a:t>
            </a:r>
            <a:r>
              <a:rPr lang="en-US" sz="1200" dirty="0"/>
              <a:t>-2 of 3</a:t>
            </a:r>
          </a:p>
          <a:p>
            <a:pPr>
              <a:spcBef>
                <a:spcPts val="0"/>
              </a:spcBef>
              <a:buFont typeface="Arial" panose="020B0604020202020204" pitchFamily="34" charset="0"/>
              <a:buChar char="•"/>
            </a:pPr>
            <a:r>
              <a:rPr lang="en-US" sz="1800" dirty="0"/>
              <a:t>As summarized in the report, we found the prototype devices reliably detected DSRC signals.  The report includes the results of the evaluation of the Wi-Fi sharing techniques since one of the proposed band sharing methods would require re-channelization of the DSRC spectrum.  In brief, the test results show that the prototype U-NII-4 devices were able to detect a co-channel DSRC signal and implement post detection steps as claimed by the submitters. </a:t>
            </a:r>
          </a:p>
          <a:p>
            <a:pPr lvl="4">
              <a:spcBef>
                <a:spcPts val="0"/>
              </a:spcBef>
              <a:buFont typeface="Arial" panose="020B0604020202020204" pitchFamily="34" charset="0"/>
              <a:buChar char="•"/>
            </a:pPr>
            <a:endParaRPr lang="en-US" sz="1200" dirty="0"/>
          </a:p>
          <a:p>
            <a:pPr>
              <a:spcBef>
                <a:spcPts val="0"/>
              </a:spcBef>
              <a:buFont typeface="Arial" panose="020B0604020202020204" pitchFamily="34" charset="0"/>
              <a:buChar char="•"/>
            </a:pPr>
            <a:r>
              <a:rPr lang="en-US" sz="2000" b="0" dirty="0"/>
              <a:t>Knowing history, can we get agreement on points to comment on?   </a:t>
            </a:r>
            <a:endParaRPr lang="en-US" b="0" dirty="0"/>
          </a:p>
          <a:p>
            <a:pPr lvl="1">
              <a:spcBef>
                <a:spcPts val="0"/>
              </a:spcBef>
              <a:buFont typeface="Arial" panose="020B0604020202020204" pitchFamily="34" charset="0"/>
              <a:buChar char="•"/>
            </a:pPr>
            <a:r>
              <a:rPr lang="en-US" dirty="0"/>
              <a:t>What would they be?   </a:t>
            </a:r>
          </a:p>
          <a:p>
            <a:pPr>
              <a:spcBef>
                <a:spcPts val="0"/>
              </a:spcBef>
              <a:buFont typeface="Arial" panose="020B0604020202020204" pitchFamily="34" charset="0"/>
              <a:buChar char="•"/>
            </a:pPr>
            <a:r>
              <a:rPr lang="en-US" sz="1800" b="0" dirty="0"/>
              <a:t>Detect and vacate mentioned above, is not covering if there is any harmful interference.  </a:t>
            </a:r>
          </a:p>
          <a:p>
            <a:pPr>
              <a:spcBef>
                <a:spcPts val="0"/>
              </a:spcBef>
              <a:buFont typeface="Arial" panose="020B0604020202020204" pitchFamily="34" charset="0"/>
              <a:buChar char="•"/>
            </a:pPr>
            <a:r>
              <a:rPr lang="en-US" sz="1800" b="0" dirty="0"/>
              <a:t>Mitigation seems to still be open. </a:t>
            </a:r>
          </a:p>
          <a:p>
            <a:pPr>
              <a:spcBef>
                <a:spcPts val="0"/>
              </a:spcBef>
              <a:buFont typeface="Arial" panose="020B0604020202020204" pitchFamily="34" charset="0"/>
              <a:buChar char="•"/>
            </a:pPr>
            <a:r>
              <a:rPr lang="en-US" sz="1800" b="0" dirty="0"/>
              <a:t>DOT will be the judge on safety of transportation.  They get the say what is needed.  The report is just a testing report, and not on the safety of transportation.  </a:t>
            </a:r>
          </a:p>
          <a:p>
            <a:pPr>
              <a:spcBef>
                <a:spcPts val="0"/>
              </a:spcBef>
              <a:buFont typeface="Arial" panose="020B0604020202020204" pitchFamily="34" charset="0"/>
              <a:buChar char="•"/>
            </a:pPr>
            <a:r>
              <a:rPr lang="en-US" sz="1800" b="0" dirty="0" err="1"/>
              <a:t>O’Reily’s</a:t>
            </a:r>
            <a:r>
              <a:rPr lang="en-US" sz="1800" b="0" dirty="0"/>
              <a:t> comment does not consider there is CV2X, C-V2X, …. …. coming along now, that is being discussed elsewhere.  </a:t>
            </a:r>
          </a:p>
          <a:p>
            <a:pPr lvl="4">
              <a:spcBef>
                <a:spcPts val="0"/>
              </a:spcBef>
              <a:buFont typeface="Arial" panose="020B0604020202020204" pitchFamily="34" charset="0"/>
              <a:buChar char="•"/>
            </a:pPr>
            <a:endParaRPr lang="en-US" sz="1000" dirty="0"/>
          </a:p>
          <a:p>
            <a:pPr>
              <a:spcBef>
                <a:spcPts val="0"/>
              </a:spcBef>
              <a:buFont typeface="Arial" panose="020B0604020202020204" pitchFamily="34" charset="0"/>
              <a:buChar char="•"/>
            </a:pPr>
            <a:r>
              <a:rPr lang="en-US" sz="1800" dirty="0"/>
              <a:t>In the end for those on the earlier call, not looking like there is interest for IEEE 802 to comment.    </a:t>
            </a:r>
          </a:p>
          <a:p>
            <a:pPr>
              <a:spcBef>
                <a:spcPts val="0"/>
              </a:spcBef>
              <a:buFont typeface="Arial" panose="020B0604020202020204" pitchFamily="34" charset="0"/>
              <a:buChar char="•"/>
            </a:pPr>
            <a:endParaRPr lang="en-US" sz="1800" dirty="0"/>
          </a:p>
          <a:p>
            <a:pPr>
              <a:spcBef>
                <a:spcPts val="0"/>
              </a:spcBef>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27 December 2018</a:t>
            </a:r>
            <a:endParaRPr lang="en-GB" dirty="0"/>
          </a:p>
        </p:txBody>
      </p:sp>
    </p:spTree>
    <p:extLst>
      <p:ext uri="{BB962C8B-B14F-4D97-AF65-F5344CB8AC3E}">
        <p14:creationId xmlns:p14="http://schemas.microsoft.com/office/powerpoint/2010/main" val="319247130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526113"/>
          </a:xfrm>
        </p:spPr>
        <p:txBody>
          <a:bodyPr/>
          <a:lstStyle/>
          <a:p>
            <a:r>
              <a:rPr lang="en-US" sz="2400" dirty="0"/>
              <a:t>General Discussion Items </a:t>
            </a:r>
            <a:r>
              <a:rPr lang="en-US" sz="1200" dirty="0"/>
              <a:t>-4c of 6</a:t>
            </a:r>
            <a:endParaRPr lang="en-US" sz="1600" dirty="0"/>
          </a:p>
        </p:txBody>
      </p:sp>
      <p:sp>
        <p:nvSpPr>
          <p:cNvPr id="3" name="Content Placeholder 2"/>
          <p:cNvSpPr>
            <a:spLocks noGrp="1"/>
          </p:cNvSpPr>
          <p:nvPr>
            <p:ph idx="1"/>
          </p:nvPr>
        </p:nvSpPr>
        <p:spPr>
          <a:xfrm>
            <a:off x="685800" y="1066800"/>
            <a:ext cx="8382000" cy="5322266"/>
          </a:xfrm>
        </p:spPr>
        <p:txBody>
          <a:bodyPr/>
          <a:lstStyle/>
          <a:p>
            <a:pPr>
              <a:spcBef>
                <a:spcPts val="0"/>
              </a:spcBef>
              <a:buFont typeface="Arial" panose="020B0604020202020204" pitchFamily="34" charset="0"/>
              <a:buChar char="•"/>
            </a:pPr>
            <a:r>
              <a:rPr lang="en-US" sz="2000" dirty="0"/>
              <a:t>Phase I testing of prototype U-NII-4 devices</a:t>
            </a:r>
            <a:r>
              <a:rPr lang="en-US" sz="1600" dirty="0"/>
              <a:t> </a:t>
            </a:r>
            <a:r>
              <a:rPr lang="en-US" sz="1400" dirty="0"/>
              <a:t>-3 of 3</a:t>
            </a:r>
            <a:endParaRPr lang="en-US" sz="2000" dirty="0"/>
          </a:p>
          <a:p>
            <a:pPr>
              <a:spcBef>
                <a:spcPts val="0"/>
              </a:spcBef>
              <a:buFont typeface="Arial" panose="020B0604020202020204" pitchFamily="34" charset="0"/>
              <a:buChar char="•"/>
            </a:pPr>
            <a:r>
              <a:rPr lang="en-US" sz="2000" dirty="0"/>
              <a:t>Statement of commissioner Michael O’Rielly on 5.9 GHz phase I testing data </a:t>
            </a:r>
          </a:p>
          <a:p>
            <a:pPr lvl="1">
              <a:spcBef>
                <a:spcPts val="0"/>
              </a:spcBef>
              <a:buFont typeface="Arial" panose="020B0604020202020204" pitchFamily="34" charset="0"/>
              <a:buChar char="•"/>
            </a:pPr>
            <a:r>
              <a:rPr lang="en-US" sz="1800" u="sng" kern="1200" dirty="0">
                <a:hlinkClick r:id="rId3"/>
              </a:rPr>
              <a:t>DOC-354831A1.docx</a:t>
            </a:r>
            <a:r>
              <a:rPr lang="en-US" sz="1800" kern="1200" dirty="0"/>
              <a:t> </a:t>
            </a:r>
            <a:r>
              <a:rPr lang="en-US" sz="1800" u="sng" kern="1200" dirty="0">
                <a:hlinkClick r:id="rId4"/>
              </a:rPr>
              <a:t>DOC-354831A1.pdf</a:t>
            </a:r>
            <a:r>
              <a:rPr lang="en-US" sz="1800" kern="1200" dirty="0"/>
              <a:t> </a:t>
            </a:r>
            <a:r>
              <a:rPr lang="en-US" sz="1800" u="sng" kern="1200" dirty="0">
                <a:hlinkClick r:id="rId5"/>
              </a:rPr>
              <a:t>DOC-354831A1.txt</a:t>
            </a:r>
            <a:r>
              <a:rPr lang="en-US" sz="1800" kern="1200" dirty="0"/>
              <a:t> </a:t>
            </a:r>
          </a:p>
          <a:p>
            <a:pPr>
              <a:spcBef>
                <a:spcPts val="0"/>
              </a:spcBef>
              <a:buFont typeface="Arial" panose="020B0604020202020204" pitchFamily="34" charset="0"/>
              <a:buChar char="•"/>
            </a:pPr>
            <a:r>
              <a:rPr lang="en-US" sz="1800" dirty="0"/>
              <a:t>While I appreciate release of the 5.9 GHz Phase I testing data, the results are not all that surprising given the simple questions posed.  The reality is that the entire debate has gravitated away from the type of sharing regime envisioned in the testing.  Instead, the Commission should move past this and initiate a rulemaking to reallocate at least 45 megahertz of the band, which is completely unused today for automobile safety</a:t>
            </a:r>
            <a:endParaRPr lang="en-US" sz="1800" kern="1200" dirty="0"/>
          </a:p>
          <a:p>
            <a:pPr>
              <a:spcBef>
                <a:spcPts val="0"/>
              </a:spcBef>
              <a:buFont typeface="Arial" panose="020B0604020202020204" pitchFamily="34" charset="0"/>
              <a:buChar char="•"/>
            </a:pPr>
            <a:endParaRPr lang="en-US" sz="2000" kern="1200" dirty="0"/>
          </a:p>
          <a:p>
            <a:pPr>
              <a:spcBef>
                <a:spcPts val="0"/>
              </a:spcBef>
              <a:buFont typeface="Arial" panose="020B0604020202020204" pitchFamily="34" charset="0"/>
              <a:buChar char="•"/>
            </a:pPr>
            <a:r>
              <a:rPr lang="en-US" sz="2000" kern="1200" dirty="0"/>
              <a:t>Commissioner Rosenworcel on phase I test report of prototype U-N-II-4 devices.</a:t>
            </a:r>
          </a:p>
          <a:p>
            <a:pPr lvl="1">
              <a:spcBef>
                <a:spcPts val="0"/>
              </a:spcBef>
              <a:buFont typeface="Arial" panose="020B0604020202020204" pitchFamily="34" charset="0"/>
              <a:buChar char="•"/>
            </a:pPr>
            <a:r>
              <a:rPr lang="en-US" sz="1800" u="sng" kern="1200" dirty="0">
                <a:hlinkClick r:id="rId6"/>
              </a:rPr>
              <a:t>DOC-354830A1.docx</a:t>
            </a:r>
            <a:r>
              <a:rPr lang="en-US" sz="1800" kern="1200" dirty="0"/>
              <a:t> </a:t>
            </a:r>
            <a:r>
              <a:rPr lang="en-US" sz="1800" u="sng" kern="1200" dirty="0">
                <a:hlinkClick r:id="rId7"/>
              </a:rPr>
              <a:t>DOC-354830A1.pdf</a:t>
            </a:r>
            <a:r>
              <a:rPr lang="en-US" sz="1800" kern="1200" dirty="0"/>
              <a:t> </a:t>
            </a:r>
            <a:r>
              <a:rPr lang="en-US" sz="1800" u="sng" kern="1200" dirty="0">
                <a:hlinkClick r:id="rId8"/>
              </a:rPr>
              <a:t>DOC-354830A1.txt</a:t>
            </a:r>
            <a:r>
              <a:rPr lang="en-US" sz="1800" kern="1200" dirty="0"/>
              <a:t> </a:t>
            </a:r>
          </a:p>
          <a:p>
            <a:pPr>
              <a:spcBef>
                <a:spcPts val="0"/>
              </a:spcBef>
              <a:buFont typeface="Arial" panose="020B0604020202020204" pitchFamily="34" charset="0"/>
              <a:buChar char="•"/>
            </a:pPr>
            <a:r>
              <a:rPr lang="en-US" sz="1800" dirty="0"/>
              <a:t>“Nearly two years after the deadline for completing a three-phase test plan to determine whether auto safety and Wi-Fi can share the 5.9 GHz band, this agency is releasing the results of its lab testing.  These results are long overdue.  But we need to do more than just make our work public.  We need to start a rulemaking to take a fresh look at this band and its real possibilities.”</a:t>
            </a:r>
          </a:p>
          <a:p>
            <a:pPr>
              <a:spcBef>
                <a:spcPts val="0"/>
              </a:spcBef>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27 December 2018</a:t>
            </a:r>
            <a:endParaRPr lang="en-GB" dirty="0"/>
          </a:p>
        </p:txBody>
      </p:sp>
    </p:spTree>
    <p:extLst>
      <p:ext uri="{BB962C8B-B14F-4D97-AF65-F5344CB8AC3E}">
        <p14:creationId xmlns:p14="http://schemas.microsoft.com/office/powerpoint/2010/main" val="387045935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674298"/>
          </a:xfrm>
        </p:spPr>
        <p:txBody>
          <a:bodyPr/>
          <a:lstStyle/>
          <a:p>
            <a:r>
              <a:rPr lang="en-US" sz="2400" dirty="0"/>
              <a:t>Potential reference document when doing comments</a:t>
            </a:r>
          </a:p>
        </p:txBody>
      </p:sp>
      <p:sp>
        <p:nvSpPr>
          <p:cNvPr id="3" name="Content Placeholder 2"/>
          <p:cNvSpPr>
            <a:spLocks noGrp="1"/>
          </p:cNvSpPr>
          <p:nvPr>
            <p:ph idx="1"/>
          </p:nvPr>
        </p:nvSpPr>
        <p:spPr>
          <a:xfrm>
            <a:off x="703797" y="1524000"/>
            <a:ext cx="8296126" cy="4113213"/>
          </a:xfrm>
        </p:spPr>
        <p:txBody>
          <a:bodyPr/>
          <a:lstStyle/>
          <a:p>
            <a:pPr>
              <a:buFont typeface="Arial" panose="020B0604020202020204" pitchFamily="34" charset="0"/>
              <a:buChar char="•"/>
            </a:pPr>
            <a:r>
              <a:rPr lang="en-US" sz="1800" dirty="0"/>
              <a:t>Note: in the 802.19 co-existence &lt;1 GHz meeting it was brought up for IEEE 802 as a whole to put together a document on basic spectrum parameters that would be good for all IEEE 802 standards to co-exist (less interference….)  </a:t>
            </a:r>
          </a:p>
          <a:p>
            <a:pPr lvl="5">
              <a:buFont typeface="Arial" panose="020B0604020202020204" pitchFamily="34" charset="0"/>
              <a:buChar char="•"/>
            </a:pPr>
            <a:endParaRPr lang="en-US" sz="1400" dirty="0"/>
          </a:p>
          <a:p>
            <a:pPr lvl="1">
              <a:buFont typeface="Arial" panose="020B0604020202020204" pitchFamily="34" charset="0"/>
              <a:buChar char="•"/>
            </a:pPr>
            <a:r>
              <a:rPr lang="en-US" sz="1800" b="1" u="sng" dirty="0"/>
              <a:t>Actually, need to have this for all IEEE 802 to just work in the spectrum</a:t>
            </a:r>
            <a:r>
              <a:rPr lang="en-US" sz="1800" dirty="0"/>
              <a:t>, e.g. BWs needed.   Not just coexistence.</a:t>
            </a:r>
          </a:p>
          <a:p>
            <a:pPr lvl="5">
              <a:buFont typeface="Arial" panose="020B0604020202020204" pitchFamily="34" charset="0"/>
              <a:buChar char="•"/>
            </a:pPr>
            <a:endParaRPr lang="en-US" sz="1400" dirty="0"/>
          </a:p>
          <a:p>
            <a:pPr lvl="1">
              <a:buFont typeface="Arial" panose="020B0604020202020204" pitchFamily="34" charset="0"/>
              <a:buChar char="•"/>
            </a:pPr>
            <a:r>
              <a:rPr lang="en-US" sz="1800" dirty="0"/>
              <a:t>Point being that 802.18 can refer to / use when responding to regulators  on different consultations, to encourage regulators in general to configure their spectrum to allow all the IEEE 802 standards in a more consistent/friendly way.  </a:t>
            </a:r>
          </a:p>
          <a:p>
            <a:pPr lvl="5">
              <a:buFont typeface="Arial" panose="020B0604020202020204" pitchFamily="34" charset="0"/>
              <a:buChar char="•"/>
            </a:pPr>
            <a:endParaRPr lang="en-US" sz="1400" dirty="0"/>
          </a:p>
          <a:p>
            <a:pPr lvl="1">
              <a:buFont typeface="Arial" panose="020B0604020202020204" pitchFamily="34" charset="0"/>
              <a:buChar char="•"/>
            </a:pPr>
            <a:r>
              <a:rPr lang="en-US" sz="1800" dirty="0"/>
              <a:t>For the many in attendance, it was felt many regulators would appreciate at least  knowing this.  </a:t>
            </a:r>
          </a:p>
          <a:p>
            <a:pPr lvl="5">
              <a:buFont typeface="Arial" panose="020B0604020202020204" pitchFamily="34" charset="0"/>
              <a:buChar char="•"/>
            </a:pPr>
            <a:endParaRPr lang="en-US" sz="1400" dirty="0"/>
          </a:p>
          <a:p>
            <a:pPr lvl="1">
              <a:buFont typeface="Arial" panose="020B0604020202020204" pitchFamily="34" charset="0"/>
              <a:buChar char="•"/>
            </a:pPr>
            <a:r>
              <a:rPr lang="en-US" sz="1800" dirty="0"/>
              <a:t>Additional point to add to the doc, duty cycle is not for the protocol/standard/amendment being discussed, it is a regulation to allow others (and their packet lengths) to have access to the spectrum</a:t>
            </a:r>
            <a:r>
              <a:rPr lang="en-US" sz="1600" dirty="0"/>
              <a:t>. </a:t>
            </a:r>
          </a:p>
        </p:txBody>
      </p:sp>
      <p:sp>
        <p:nvSpPr>
          <p:cNvPr id="4" name="Date Placeholder 3"/>
          <p:cNvSpPr>
            <a:spLocks noGrp="1"/>
          </p:cNvSpPr>
          <p:nvPr>
            <p:ph type="dt" sz="half" idx="4294967295"/>
          </p:nvPr>
        </p:nvSpPr>
        <p:spPr>
          <a:xfrm>
            <a:off x="691160" y="392504"/>
            <a:ext cx="2356839" cy="188521"/>
          </a:xfrm>
          <a:prstGeom prst="rect">
            <a:avLst/>
          </a:prstGeom>
        </p:spPr>
        <p:txBody>
          <a:bodyPr/>
          <a:lstStyle/>
          <a:p>
            <a:pPr>
              <a:defRPr/>
            </a:pPr>
            <a:r>
              <a:rPr lang="en-US"/>
              <a:t>27 December 2018</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29</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0150069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696912" y="333375"/>
            <a:ext cx="2211387" cy="273050"/>
          </a:xfrm>
          <a:noFill/>
        </p:spPr>
        <p:txBody>
          <a:bodyPr/>
          <a:lstStyle/>
          <a:p>
            <a:r>
              <a:rPr lang="en-US"/>
              <a:t>27 December 2018</a:t>
            </a:r>
            <a:endParaRPr lang="en-US" dirty="0"/>
          </a:p>
        </p:txBody>
      </p:sp>
      <p:sp>
        <p:nvSpPr>
          <p:cNvPr id="7171" name="Footer Placeholder 2"/>
          <p:cNvSpPr>
            <a:spLocks noGrp="1"/>
          </p:cNvSpPr>
          <p:nvPr>
            <p:ph type="ftr" sz="quarter" idx="11"/>
          </p:nvPr>
        </p:nvSpPr>
        <p:spPr>
          <a:noFill/>
        </p:spPr>
        <p:txBody>
          <a:bodyPr/>
          <a:lstStyle/>
          <a:p>
            <a:r>
              <a:rPr lang="en-US" dirty="0"/>
              <a:t>Jay Holcomb (Itron)</a:t>
            </a:r>
          </a:p>
        </p:txBody>
      </p:sp>
      <p:sp>
        <p:nvSpPr>
          <p:cNvPr id="7173" name="Rectangle 2"/>
          <p:cNvSpPr>
            <a:spLocks noGrp="1" noChangeArrowheads="1"/>
          </p:cNvSpPr>
          <p:nvPr>
            <p:ph type="title" idx="4294967295"/>
          </p:nvPr>
        </p:nvSpPr>
        <p:spPr>
          <a:xfrm>
            <a:off x="644525" y="606425"/>
            <a:ext cx="7873995" cy="890587"/>
          </a:xfrm>
        </p:spPr>
        <p:txBody>
          <a:bodyPr lIns="91440" tIns="45720" rIns="91440" bIns="45720"/>
          <a:lstStyle/>
          <a:p>
            <a:r>
              <a:rPr lang="en-US" sz="2400" dirty="0"/>
              <a:t>Other Guidelines for IEEE WG Meetings</a:t>
            </a:r>
          </a:p>
        </p:txBody>
      </p:sp>
      <p:sp>
        <p:nvSpPr>
          <p:cNvPr id="7174"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2400" b="1" u="sng" dirty="0">
              <a:solidFill>
                <a:srgbClr val="000099"/>
              </a:solidFill>
              <a:latin typeface="Helvetica" pitchFamily="34" charset="0"/>
            </a:endParaRPr>
          </a:p>
        </p:txBody>
      </p:sp>
      <p:sp>
        <p:nvSpPr>
          <p:cNvPr id="7175" name="Rectangle 4"/>
          <p:cNvSpPr>
            <a:spLocks noChangeArrowheads="1"/>
          </p:cNvSpPr>
          <p:nvPr/>
        </p:nvSpPr>
        <p:spPr bwMode="auto">
          <a:xfrm>
            <a:off x="696912" y="1368425"/>
            <a:ext cx="8229600" cy="5106988"/>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lnSpc>
                <a:spcPct val="80000"/>
              </a:lnSpc>
            </a:pPr>
            <a:endParaRPr lang="en-US" altLang="en-US" sz="800" u="sng" dirty="0">
              <a:solidFill>
                <a:srgbClr val="FF0000"/>
              </a:solidFill>
              <a:cs typeface="Arial" pitchFamily="34" charset="0"/>
            </a:endParaRPr>
          </a:p>
          <a:p>
            <a:pPr>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8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8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8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   </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For more details, see </a:t>
            </a:r>
            <a:r>
              <a:rPr lang="en-US" altLang="en-US" sz="18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800" b="1" dirty="0">
                <a:solidFill>
                  <a:schemeClr val="tx1"/>
                </a:solidFill>
                <a:latin typeface="Calibri" panose="020F0502020204030204" pitchFamily="34" charset="0"/>
                <a:cs typeface="Calibri" panose="020F0502020204030204" pitchFamily="34" charset="0"/>
              </a:rPr>
              <a:t>, clause 5.3.10 and </a:t>
            </a:r>
            <a:br>
              <a:rPr lang="en-US" altLang="en-US" sz="1800" b="1" dirty="0">
                <a:solidFill>
                  <a:schemeClr val="tx1"/>
                </a:solidFill>
                <a:latin typeface="Calibri" panose="020F0502020204030204" pitchFamily="34" charset="0"/>
                <a:cs typeface="Calibri" panose="020F0502020204030204" pitchFamily="34" charset="0"/>
              </a:rPr>
            </a:br>
            <a:r>
              <a:rPr lang="en-US" altLang="en-US" sz="18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800" b="1"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2" name="Slide Number Placeholder 1"/>
          <p:cNvSpPr>
            <a:spLocks noGrp="1"/>
          </p:cNvSpPr>
          <p:nvPr>
            <p:ph type="sldNum" sz="quarter" idx="12"/>
          </p:nvPr>
        </p:nvSpPr>
        <p:spPr/>
        <p:txBody>
          <a:bodyPr/>
          <a:lstStyle/>
          <a:p>
            <a:pPr>
              <a:defRPr/>
            </a:pPr>
            <a:r>
              <a:rPr lang="en-US" dirty="0"/>
              <a:t>Slide </a:t>
            </a:r>
            <a:fld id="{4F8DB7B0-6F79-49ED-8154-EC3DF243439D}" type="slidenum">
              <a:rPr lang="en-US" smtClean="0"/>
              <a:pPr>
                <a:defRPr/>
              </a:pPr>
              <a:t>3</a:t>
            </a:fld>
            <a:endParaRPr lang="en-US" dirty="0"/>
          </a:p>
        </p:txBody>
      </p:sp>
    </p:spTree>
    <p:extLst>
      <p:ext uri="{BB962C8B-B14F-4D97-AF65-F5344CB8AC3E}">
        <p14:creationId xmlns:p14="http://schemas.microsoft.com/office/powerpoint/2010/main" val="1395887919"/>
      </p:ext>
    </p:extLst>
  </p:cSld>
  <p:clrMapOvr>
    <a:masterClrMapping/>
  </p:clrMapOv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Fellowship Request</a:t>
            </a:r>
            <a:endParaRPr lang="en-US" sz="1400" dirty="0"/>
          </a:p>
        </p:txBody>
      </p:sp>
      <p:sp>
        <p:nvSpPr>
          <p:cNvPr id="3" name="Content Placeholder 2"/>
          <p:cNvSpPr>
            <a:spLocks noGrp="1"/>
          </p:cNvSpPr>
          <p:nvPr>
            <p:ph idx="1"/>
          </p:nvPr>
        </p:nvSpPr>
        <p:spPr>
          <a:xfrm>
            <a:off x="685800" y="1257300"/>
            <a:ext cx="8306595" cy="4494213"/>
          </a:xfrm>
        </p:spPr>
        <p:txBody>
          <a:bodyPr/>
          <a:lstStyle/>
          <a:p>
            <a:pPr>
              <a:buFont typeface="Arial" panose="020B0604020202020204" pitchFamily="34" charset="0"/>
              <a:buChar char="•"/>
            </a:pPr>
            <a:r>
              <a:rPr lang="en-US" sz="2000" dirty="0"/>
              <a:t>Fellowship request on reaching out to all regulators.</a:t>
            </a:r>
          </a:p>
          <a:p>
            <a:pPr lvl="1">
              <a:buFont typeface="Arial" panose="020B0604020202020204" pitchFamily="34" charset="0"/>
              <a:buChar char="•"/>
            </a:pPr>
            <a:r>
              <a:rPr lang="en-US" sz="1600" dirty="0">
                <a:solidFill>
                  <a:schemeClr val="tx1"/>
                </a:solidFill>
              </a:rPr>
              <a:t>Enhancing Collaboration between </a:t>
            </a:r>
            <a:r>
              <a:rPr lang="en-US" sz="1600" i="1" dirty="0">
                <a:solidFill>
                  <a:schemeClr val="tx1"/>
                </a:solidFill>
              </a:rPr>
              <a:t>IEEE 802 </a:t>
            </a:r>
            <a:r>
              <a:rPr lang="en-US" sz="1600" dirty="0">
                <a:solidFill>
                  <a:schemeClr val="tx1"/>
                </a:solidFill>
              </a:rPr>
              <a:t>and World Regulators on unlicensed spectrum regulations</a:t>
            </a:r>
            <a:endParaRPr lang="en-US" sz="1600" u="sng" dirty="0">
              <a:solidFill>
                <a:schemeClr val="tx1"/>
              </a:solidFill>
              <a:hlinkClick r:id="rId2"/>
            </a:endParaRPr>
          </a:p>
          <a:p>
            <a:pPr lvl="1">
              <a:buFont typeface="Arial" panose="020B0604020202020204" pitchFamily="34" charset="0"/>
              <a:buChar char="•"/>
            </a:pPr>
            <a:r>
              <a:rPr lang="en-US" sz="1600" u="sng" dirty="0">
                <a:hlinkClick r:id="rId2"/>
              </a:rPr>
              <a:t>https://mentor.ieee.org/802.11/dcn/18/11-18-0580-01-coex-enhancing-collaboration-between-ieee-802-and-world-regulators-on-unlicensed-spectrum-regulations.pptx</a:t>
            </a:r>
            <a:r>
              <a:rPr lang="en-US" sz="1600" dirty="0"/>
              <a:t>  </a:t>
            </a:r>
            <a:r>
              <a:rPr lang="en-US" sz="1600" b="0" dirty="0"/>
              <a:t> </a:t>
            </a:r>
          </a:p>
          <a:p>
            <a:pPr lvl="1">
              <a:buFont typeface="Arial" panose="020B0604020202020204" pitchFamily="34" charset="0"/>
              <a:buChar char="•"/>
            </a:pPr>
            <a:r>
              <a:rPr lang="en-US" sz="1800" b="1" dirty="0">
                <a:solidFill>
                  <a:schemeClr val="tx1"/>
                </a:solidFill>
              </a:rPr>
              <a:t> </a:t>
            </a:r>
          </a:p>
          <a:p>
            <a:pPr lvl="1">
              <a:buFont typeface="Arial" panose="020B0604020202020204" pitchFamily="34" charset="0"/>
              <a:buChar char="•"/>
            </a:pPr>
            <a:r>
              <a:rPr lang="en-US" sz="1800" b="1" dirty="0">
                <a:solidFill>
                  <a:schemeClr val="tx1"/>
                </a:solidFill>
              </a:rPr>
              <a:t>Thursday:  </a:t>
            </a:r>
          </a:p>
          <a:p>
            <a:pPr lvl="1">
              <a:buFont typeface="Arial" panose="020B0604020202020204" pitchFamily="34" charset="0"/>
              <a:buChar char="•"/>
            </a:pPr>
            <a:r>
              <a:rPr lang="en-US" sz="1800" b="1" dirty="0">
                <a:solidFill>
                  <a:schemeClr val="tx1"/>
                </a:solidFill>
              </a:rPr>
              <a:t> </a:t>
            </a:r>
            <a:r>
              <a:rPr lang="en-US" sz="1800" dirty="0">
                <a:solidFill>
                  <a:schemeClr val="tx1"/>
                </a:solidFill>
              </a:rPr>
              <a:t>A start is to keep in touch with the fellowship attendees.  </a:t>
            </a:r>
          </a:p>
          <a:p>
            <a:pPr lvl="2">
              <a:buFont typeface="Arial" panose="020B0604020202020204" pitchFamily="34" charset="0"/>
              <a:buChar char="•"/>
            </a:pPr>
            <a:r>
              <a:rPr lang="en-US" sz="1600" dirty="0">
                <a:solidFill>
                  <a:schemeClr val="tx1"/>
                </a:solidFill>
              </a:rPr>
              <a:t>They are welcome to our meetings and calls. </a:t>
            </a:r>
          </a:p>
          <a:p>
            <a:pPr lvl="1">
              <a:buFont typeface="Arial" panose="020B0604020202020204" pitchFamily="34" charset="0"/>
              <a:buChar char="•"/>
            </a:pPr>
            <a:r>
              <a:rPr lang="en-US" sz="1800" b="0" dirty="0">
                <a:solidFill>
                  <a:schemeClr val="tx1"/>
                </a:solidFill>
              </a:rPr>
              <a:t>Could something be added to the IEEE newsletter/communication for the regulators, to answer the news letter input? </a:t>
            </a:r>
          </a:p>
          <a:p>
            <a:pPr lvl="1">
              <a:buFont typeface="Arial" panose="020B0604020202020204" pitchFamily="34" charset="0"/>
              <a:buChar char="•"/>
            </a:pPr>
            <a:r>
              <a:rPr lang="en-US" sz="1800" b="0" dirty="0">
                <a:solidFill>
                  <a:schemeClr val="tx1"/>
                </a:solidFill>
              </a:rPr>
              <a:t>Can IEEE be more pro-active with some </a:t>
            </a:r>
            <a:r>
              <a:rPr lang="en-US" sz="1800" dirty="0">
                <a:solidFill>
                  <a:schemeClr val="tx1"/>
                </a:solidFill>
              </a:rPr>
              <a:t>of the other (e.g. regional) regulators? </a:t>
            </a:r>
          </a:p>
          <a:p>
            <a:pPr lvl="2">
              <a:buFont typeface="Arial" panose="020B0604020202020204" pitchFamily="34" charset="0"/>
              <a:buChar char="•"/>
            </a:pPr>
            <a:r>
              <a:rPr lang="en-US" sz="1400" dirty="0">
                <a:solidFill>
                  <a:schemeClr val="tx1"/>
                </a:solidFill>
              </a:rPr>
              <a:t>The challenge is to ID which we can, and being a volunteer  / individual organization, the time and money from the volunteers?  </a:t>
            </a:r>
          </a:p>
          <a:p>
            <a:pPr lvl="1">
              <a:buFont typeface="Arial" panose="020B0604020202020204" pitchFamily="34" charset="0"/>
              <a:buChar char="•"/>
            </a:pPr>
            <a:r>
              <a:rPr lang="en-US" sz="1800" b="0" dirty="0">
                <a:solidFill>
                  <a:schemeClr val="tx1"/>
                </a:solidFill>
              </a:rPr>
              <a:t>Many regulators don’t have IEEE has a point of contact like they do with WFA or other implementing orgs do. </a:t>
            </a:r>
          </a:p>
          <a:p>
            <a:pPr marL="0" indent="0"/>
            <a:endParaRPr lang="en-US" sz="2000" b="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27 December 2018</a:t>
            </a:r>
            <a:endParaRPr lang="en-GB" dirty="0"/>
          </a:p>
        </p:txBody>
      </p:sp>
    </p:spTree>
    <p:extLst>
      <p:ext uri="{BB962C8B-B14F-4D97-AF65-F5344CB8AC3E}">
        <p14:creationId xmlns:p14="http://schemas.microsoft.com/office/powerpoint/2010/main" val="16601358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3"/>
            <a:ext cx="7770813" cy="505178"/>
          </a:xfrm>
        </p:spPr>
        <p:txBody>
          <a:bodyPr/>
          <a:lstStyle/>
          <a:p>
            <a:r>
              <a:rPr lang="en-US" sz="2400" dirty="0"/>
              <a:t>Participation in IEEE 802 Meetings</a:t>
            </a:r>
          </a:p>
        </p:txBody>
      </p:sp>
      <p:sp>
        <p:nvSpPr>
          <p:cNvPr id="3" name="Content Placeholder 2"/>
          <p:cNvSpPr>
            <a:spLocks noGrp="1"/>
          </p:cNvSpPr>
          <p:nvPr>
            <p:ph idx="1"/>
          </p:nvPr>
        </p:nvSpPr>
        <p:spPr>
          <a:xfrm>
            <a:off x="685005" y="1066800"/>
            <a:ext cx="7770813" cy="4113213"/>
          </a:xfrm>
        </p:spPr>
        <p:txBody>
          <a:bodyPr/>
          <a:lstStyle/>
          <a:p>
            <a:pPr>
              <a:buClrTx/>
            </a:pPr>
            <a:r>
              <a:rPr lang="en-GB" altLang="en-US" sz="1800" dirty="0">
                <a:solidFill>
                  <a:schemeClr val="accent1">
                    <a:lumMod val="50000"/>
                  </a:schemeClr>
                </a:solidFill>
                <a:ea typeface="MS Gothic" panose="020B0609070205080204" pitchFamily="49" charset="-128"/>
              </a:rPr>
              <a:t>Participation in any IEEE 802 meeting (Sponsor, Sponsor subgroup, Working Group, Working Group subgroup, etc.) is on an individual basis</a:t>
            </a:r>
          </a:p>
          <a:p>
            <a:endParaRPr lang="en-US" sz="800" dirty="0">
              <a:solidFill>
                <a:schemeClr val="accent1">
                  <a:lumMod val="50000"/>
                </a:schemeClr>
              </a:solidFill>
            </a:endParaRPr>
          </a:p>
          <a:p>
            <a:pPr marL="339725" indent="-336550">
              <a:buFont typeface="Arial" panose="020B0604020202020204" pitchFamily="34" charset="0"/>
              <a:buChar char="•"/>
            </a:pP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dirty="0">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   section 5.2.1) </a:t>
            </a:r>
          </a:p>
          <a:p>
            <a:pPr marL="339725" indent="-336550">
              <a:buFont typeface="Arial" panose="020B0604020202020204" pitchFamily="34" charset="0"/>
              <a:buChar char="•"/>
            </a:pPr>
            <a:r>
              <a:rPr lang="en-GB" altLang="en-US" sz="1400" dirty="0">
                <a:ea typeface="MS Gothic" panose="020B0609070205080204" pitchFamily="49" charset="-128"/>
              </a:rPr>
              <a:t>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39725" indent="-336550">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39725" indent="-336550">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ea typeface="MS Gothic" panose="020B0609070205080204" pitchFamily="49" charset="-128"/>
                <a:hlinkClick r:id="rId2"/>
              </a:rPr>
              <a:t>https://standards.ieee.org/develop/policies/bylaws/sb_bylaws.pdf</a:t>
            </a:r>
            <a:r>
              <a:rPr lang="en-GB" altLang="en-US" sz="1400" u="sng" dirty="0">
                <a:ea typeface="MS Gothic" panose="020B0609070205080204" pitchFamily="49" charset="-128"/>
              </a:rPr>
              <a:t>   </a:t>
            </a:r>
            <a:r>
              <a:rPr lang="en-GB" altLang="en-US" sz="1400" dirty="0">
                <a:ea typeface="MS Gothic" panose="020B0609070205080204" pitchFamily="49" charset="-128"/>
              </a:rPr>
              <a:t> section 5.2.1.3 and the IEEE 802 LMSC Working Group Policies and Procedures, subclause 3.4.1 “Chair”, list item x.</a:t>
            </a:r>
          </a:p>
          <a:p>
            <a:endParaRPr lang="en-US" sz="800" dirty="0"/>
          </a:p>
          <a:p>
            <a:r>
              <a:rPr lang="en-US" sz="1800" dirty="0">
                <a:solidFill>
                  <a:schemeClr val="accent1">
                    <a:lumMod val="50000"/>
                  </a:schemeClr>
                </a:solidFill>
              </a:rPr>
              <a:t>By participating in IEEE 802 meetings, you accept these requirements.  If you do not agree to these policies then you shall not participate.  (and please leave the call or meeting.)</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27 December 2018</a:t>
            </a:r>
            <a:endParaRPr lang="en-GB" dirty="0"/>
          </a:p>
        </p:txBody>
      </p:sp>
    </p:spTree>
    <p:extLst>
      <p:ext uri="{BB962C8B-B14F-4D97-AF65-F5344CB8AC3E}">
        <p14:creationId xmlns:p14="http://schemas.microsoft.com/office/powerpoint/2010/main" val="33864904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a:xfrm>
            <a:off x="723899" y="584202"/>
            <a:ext cx="7770813" cy="609600"/>
          </a:xfrm>
        </p:spPr>
        <p:txBody>
          <a:bodyPr/>
          <a:lstStyle/>
          <a:p>
            <a:pPr eaLnBrk="1" hangingPunct="1"/>
            <a:r>
              <a:rPr lang="en-US" sz="2400" dirty="0">
                <a:latin typeface="Times New Roman" charset="0"/>
              </a:rPr>
              <a:t>Agenda for teleconference</a:t>
            </a:r>
          </a:p>
        </p:txBody>
      </p:sp>
      <p:sp>
        <p:nvSpPr>
          <p:cNvPr id="7" name="Date Placeholder 6"/>
          <p:cNvSpPr>
            <a:spLocks noGrp="1"/>
          </p:cNvSpPr>
          <p:nvPr>
            <p:ph type="dt" sz="quarter" idx="4294967295"/>
          </p:nvPr>
        </p:nvSpPr>
        <p:spPr>
          <a:xfrm>
            <a:off x="696912" y="304801"/>
            <a:ext cx="2198688" cy="304800"/>
          </a:xfrm>
          <a:prstGeom prst="rect">
            <a:avLst/>
          </a:prstGeom>
        </p:spPr>
        <p:txBody>
          <a:bodyPr/>
          <a:lstStyle/>
          <a:p>
            <a:pPr>
              <a:defRPr/>
            </a:pPr>
            <a:r>
              <a:rPr lang="en-US"/>
              <a:t>27 December 2018</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
        <p:nvSpPr>
          <p:cNvPr id="4" name="TextBox 3"/>
          <p:cNvSpPr txBox="1"/>
          <p:nvPr/>
        </p:nvSpPr>
        <p:spPr>
          <a:xfrm>
            <a:off x="609600" y="6504801"/>
            <a:ext cx="838200" cy="276999"/>
          </a:xfrm>
          <a:prstGeom prst="rect">
            <a:avLst/>
          </a:prstGeom>
          <a:solidFill>
            <a:schemeClr val="bg1"/>
          </a:solidFill>
        </p:spPr>
        <p:txBody>
          <a:bodyPr wrap="square" rtlCol="0">
            <a:spAutoFit/>
          </a:bodyPr>
          <a:lstStyle/>
          <a:p>
            <a:r>
              <a:rPr lang="en-US" sz="1200" dirty="0">
                <a:solidFill>
                  <a:schemeClr val="tx1"/>
                </a:solidFill>
              </a:rPr>
              <a:t>Agenda</a:t>
            </a:r>
          </a:p>
        </p:txBody>
      </p:sp>
      <p:sp>
        <p:nvSpPr>
          <p:cNvPr id="10" name="Content Placeholder 2">
            <a:extLst>
              <a:ext uri="{FF2B5EF4-FFF2-40B4-BE49-F238E27FC236}">
                <a16:creationId xmlns:a16="http://schemas.microsoft.com/office/drawing/2014/main" id="{9808855A-86C1-4363-88E0-4DB40984EFB6}"/>
              </a:ext>
            </a:extLst>
          </p:cNvPr>
          <p:cNvSpPr>
            <a:spLocks noGrp="1"/>
          </p:cNvSpPr>
          <p:nvPr>
            <p:ph idx="1"/>
          </p:nvPr>
        </p:nvSpPr>
        <p:spPr>
          <a:xfrm>
            <a:off x="696912" y="1050803"/>
            <a:ext cx="3875088" cy="5275778"/>
          </a:xfrm>
        </p:spPr>
        <p:txBody>
          <a:bodyPr/>
          <a:lstStyle/>
          <a:p>
            <a:pPr>
              <a:buFont typeface="Arial" panose="020B0604020202020204" pitchFamily="34" charset="0"/>
              <a:buChar char="•"/>
            </a:pPr>
            <a:r>
              <a:rPr lang="en-US" altLang="en-US" sz="1800" dirty="0">
                <a:solidFill>
                  <a:schemeClr val="tx1"/>
                </a:solidFill>
              </a:rPr>
              <a:t>Call to Order</a:t>
            </a:r>
          </a:p>
          <a:p>
            <a:pPr lvl="1">
              <a:buFont typeface="Arial" panose="020B0604020202020204" pitchFamily="34" charset="0"/>
              <a:buChar char="•"/>
            </a:pPr>
            <a:r>
              <a:rPr lang="en-US" altLang="en-US" sz="1600" b="1" u="sng" dirty="0">
                <a:solidFill>
                  <a:schemeClr val="bg1"/>
                </a:solidFill>
              </a:rPr>
              <a:t>Attendance server is open</a:t>
            </a:r>
          </a:p>
          <a:p>
            <a:pPr>
              <a:buFont typeface="Arial" panose="020B0604020202020204" pitchFamily="34" charset="0"/>
              <a:buChar char="•"/>
            </a:pPr>
            <a:r>
              <a:rPr lang="en-US" altLang="en-US" sz="1800" dirty="0">
                <a:solidFill>
                  <a:schemeClr val="tx1"/>
                </a:solidFill>
              </a:rPr>
              <a:t>Administrative items</a:t>
            </a:r>
          </a:p>
          <a:p>
            <a:pPr lvl="1">
              <a:buFont typeface="Arial" panose="020B0604020202020204" pitchFamily="34" charset="0"/>
              <a:buChar char="•"/>
            </a:pPr>
            <a:r>
              <a:rPr lang="en-US" altLang="en-US" sz="1400" dirty="0">
                <a:solidFill>
                  <a:schemeClr val="bg1"/>
                </a:solidFill>
              </a:rPr>
              <a:t>Need a recording secretary </a:t>
            </a:r>
          </a:p>
          <a:p>
            <a:pPr>
              <a:buFont typeface="Arial" panose="020B0604020202020204" pitchFamily="34" charset="0"/>
              <a:buChar char="•"/>
            </a:pPr>
            <a:r>
              <a:rPr lang="en-US" altLang="en-US" sz="1800" dirty="0">
                <a:solidFill>
                  <a:schemeClr val="tx1"/>
                </a:solidFill>
              </a:rPr>
              <a:t>Approve agenda &amp; last minutes</a:t>
            </a:r>
            <a:endParaRPr lang="en-US" altLang="en-US" sz="1800" dirty="0">
              <a:solidFill>
                <a:schemeClr val="bg1"/>
              </a:solidFill>
            </a:endParaRPr>
          </a:p>
          <a:p>
            <a:pPr marL="457200" lvl="1" indent="0"/>
            <a:r>
              <a:rPr lang="en-US" altLang="en-US" sz="1100" dirty="0">
                <a:solidFill>
                  <a:schemeClr val="bg1"/>
                </a:solidFill>
              </a:rPr>
              <a:t>ill looking for an  802.18 Vice-Chair.</a:t>
            </a:r>
          </a:p>
          <a:p>
            <a:pPr>
              <a:buFont typeface="Arial" panose="020B0604020202020204" pitchFamily="34" charset="0"/>
              <a:buChar char="•"/>
            </a:pPr>
            <a:r>
              <a:rPr lang="en-US" altLang="en-US" sz="1800" dirty="0">
                <a:solidFill>
                  <a:schemeClr val="tx1"/>
                </a:solidFill>
              </a:rPr>
              <a:t>Discussion items</a:t>
            </a:r>
          </a:p>
          <a:p>
            <a:pPr lvl="1">
              <a:buFont typeface="Arial" panose="020B0604020202020204" pitchFamily="34" charset="0"/>
              <a:buChar char="•"/>
            </a:pPr>
            <a:r>
              <a:rPr lang="en-US" altLang="en-US" sz="1400" dirty="0">
                <a:solidFill>
                  <a:schemeClr val="tx1"/>
                </a:solidFill>
              </a:rPr>
              <a:t>EU Items</a:t>
            </a:r>
          </a:p>
          <a:p>
            <a:pPr lvl="1">
              <a:buFont typeface="Arial" panose="020B0604020202020204" pitchFamily="34" charset="0"/>
              <a:buChar char="•"/>
            </a:pPr>
            <a:r>
              <a:rPr lang="en-US" sz="1400" dirty="0"/>
              <a:t>5GAA Waiver to Allow ITS C-V2X</a:t>
            </a:r>
            <a:endParaRPr lang="en-US" altLang="en-US" sz="1400" dirty="0">
              <a:solidFill>
                <a:schemeClr val="tx1"/>
              </a:solidFill>
            </a:endParaRPr>
          </a:p>
          <a:p>
            <a:pPr lvl="1">
              <a:buFont typeface="Arial" panose="020B0604020202020204" pitchFamily="34" charset="0"/>
              <a:buChar char="•"/>
            </a:pPr>
            <a:r>
              <a:rPr lang="en-US" sz="1400" dirty="0"/>
              <a:t>NTIA National Spectrum Strategy </a:t>
            </a:r>
          </a:p>
          <a:p>
            <a:pPr lvl="1">
              <a:buFont typeface="Arial" panose="020B0604020202020204" pitchFamily="34" charset="0"/>
              <a:buChar char="•"/>
            </a:pPr>
            <a:r>
              <a:rPr lang="en-US" sz="1400" dirty="0" err="1"/>
              <a:t>U.S.DoT</a:t>
            </a:r>
            <a:r>
              <a:rPr lang="en-US" sz="1400" dirty="0"/>
              <a:t> RFC on V2X Communications</a:t>
            </a:r>
          </a:p>
          <a:p>
            <a:pPr lvl="1">
              <a:buFont typeface="Arial" panose="020B0604020202020204" pitchFamily="34" charset="0"/>
              <a:buChar char="•"/>
            </a:pPr>
            <a:r>
              <a:rPr lang="en-US" altLang="en-US" sz="1400" dirty="0"/>
              <a:t>ACMA consultation for 5G and 60GHz band</a:t>
            </a:r>
          </a:p>
          <a:p>
            <a:pPr lvl="1">
              <a:buFont typeface="Arial" panose="020B0604020202020204" pitchFamily="34" charset="0"/>
              <a:buChar char="•"/>
            </a:pPr>
            <a:r>
              <a:rPr lang="en-US" altLang="en-US" sz="1400" dirty="0">
                <a:solidFill>
                  <a:schemeClr val="tx1"/>
                </a:solidFill>
              </a:rPr>
              <a:t>General Discussion Items</a:t>
            </a:r>
          </a:p>
          <a:p>
            <a:pPr>
              <a:buFont typeface="Arial" panose="020B0604020202020204" pitchFamily="34" charset="0"/>
              <a:buChar char="•"/>
            </a:pPr>
            <a:r>
              <a:rPr lang="en-US" altLang="en-US" sz="1800" dirty="0">
                <a:solidFill>
                  <a:schemeClr val="tx1"/>
                </a:solidFill>
              </a:rPr>
              <a:t>Actions required</a:t>
            </a:r>
          </a:p>
          <a:p>
            <a:pPr lvl="1">
              <a:buFont typeface="Arial" panose="020B0604020202020204" pitchFamily="34" charset="0"/>
              <a:buChar char="•"/>
            </a:pPr>
            <a:r>
              <a:rPr lang="en-US" altLang="en-US" sz="1400" dirty="0">
                <a:solidFill>
                  <a:schemeClr val="tx1"/>
                </a:solidFill>
              </a:rPr>
              <a:t>5GAA comments and anything new. </a:t>
            </a:r>
          </a:p>
          <a:p>
            <a:pPr>
              <a:buFont typeface="Arial" panose="020B0604020202020204" pitchFamily="34" charset="0"/>
              <a:buChar char="•"/>
            </a:pPr>
            <a:r>
              <a:rPr lang="en-US" altLang="en-US" sz="1800" dirty="0">
                <a:solidFill>
                  <a:schemeClr val="tx1"/>
                </a:solidFill>
              </a:rPr>
              <a:t>AOB and Adjourn</a:t>
            </a:r>
            <a:endParaRPr lang="en-US" altLang="en-US" sz="1400" dirty="0">
              <a:solidFill>
                <a:schemeClr val="tx1"/>
              </a:solidFill>
            </a:endParaRPr>
          </a:p>
        </p:txBody>
      </p:sp>
      <p:sp>
        <p:nvSpPr>
          <p:cNvPr id="11" name="Content Placeholder 2">
            <a:extLst>
              <a:ext uri="{FF2B5EF4-FFF2-40B4-BE49-F238E27FC236}">
                <a16:creationId xmlns:a16="http://schemas.microsoft.com/office/drawing/2014/main" id="{AAC1A4D4-CC72-4DDD-B4E2-CCADAEDD8E65}"/>
              </a:ext>
            </a:extLst>
          </p:cNvPr>
          <p:cNvSpPr txBox="1">
            <a:spLocks/>
          </p:cNvSpPr>
          <p:nvPr/>
        </p:nvSpPr>
        <p:spPr bwMode="auto">
          <a:xfrm>
            <a:off x="4585580" y="1066800"/>
            <a:ext cx="4572000" cy="511981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800" kern="0" dirty="0"/>
              <a:t>Discussion items, few more details:  </a:t>
            </a:r>
            <a:endParaRPr lang="en-US" sz="1800" b="0" dirty="0">
              <a:solidFill>
                <a:schemeClr val="tx1"/>
              </a:solidFill>
            </a:endParaRPr>
          </a:p>
          <a:p>
            <a:pPr lvl="1">
              <a:spcBef>
                <a:spcPts val="0"/>
              </a:spcBef>
              <a:buFont typeface="Arial" panose="020B0604020202020204" pitchFamily="34" charset="0"/>
              <a:buChar char="•"/>
            </a:pPr>
            <a:endParaRPr lang="en-US" sz="1600" b="0" dirty="0">
              <a:solidFill>
                <a:schemeClr val="tx1"/>
              </a:solidFill>
            </a:endParaRPr>
          </a:p>
          <a:p>
            <a:pPr>
              <a:spcBef>
                <a:spcPts val="0"/>
              </a:spcBef>
              <a:buFont typeface="Arial" panose="020B0604020202020204" pitchFamily="34" charset="0"/>
              <a:buChar char="•"/>
            </a:pPr>
            <a:r>
              <a:rPr lang="en-US" sz="1400" b="0" dirty="0">
                <a:solidFill>
                  <a:schemeClr val="tx1"/>
                </a:solidFill>
              </a:rPr>
              <a:t>EU Items</a:t>
            </a:r>
          </a:p>
          <a:p>
            <a:pPr lvl="1">
              <a:spcBef>
                <a:spcPts val="0"/>
              </a:spcBef>
              <a:buFont typeface="Arial" panose="020B0604020202020204" pitchFamily="34" charset="0"/>
              <a:buChar char="•"/>
            </a:pPr>
            <a:r>
              <a:rPr lang="en-US" sz="1400" dirty="0">
                <a:solidFill>
                  <a:schemeClr val="tx1"/>
                </a:solidFill>
              </a:rPr>
              <a:t>General items, ETSI, CEPT, etc.</a:t>
            </a:r>
          </a:p>
          <a:p>
            <a:pPr>
              <a:spcBef>
                <a:spcPts val="0"/>
              </a:spcBef>
              <a:buFont typeface="Arial" panose="020B0604020202020204" pitchFamily="34" charset="0"/>
              <a:buChar char="•"/>
            </a:pPr>
            <a:endParaRPr lang="en-US" altLang="en-US" sz="1400" b="0" kern="0" dirty="0"/>
          </a:p>
          <a:p>
            <a:pPr>
              <a:spcBef>
                <a:spcPts val="0"/>
              </a:spcBef>
              <a:buFont typeface="Arial" panose="020B0604020202020204" pitchFamily="34" charset="0"/>
              <a:buChar char="•"/>
            </a:pPr>
            <a:r>
              <a:rPr lang="en-US" sz="1400" b="0" dirty="0"/>
              <a:t>5GAA Waiver to Allow ITS C-V2X</a:t>
            </a:r>
          </a:p>
          <a:p>
            <a:pPr lvl="1">
              <a:spcBef>
                <a:spcPts val="0"/>
              </a:spcBef>
              <a:buFont typeface="Arial" panose="020B0604020202020204" pitchFamily="34" charset="0"/>
              <a:buChar char="•"/>
            </a:pPr>
            <a:r>
              <a:rPr lang="en-US" altLang="en-US" sz="1400" kern="0" dirty="0"/>
              <a:t>Comments 11 Jan; Replies 28 Jan</a:t>
            </a:r>
          </a:p>
          <a:p>
            <a:pPr>
              <a:spcBef>
                <a:spcPts val="0"/>
              </a:spcBef>
              <a:buFont typeface="Arial" panose="020B0604020202020204" pitchFamily="34" charset="0"/>
              <a:buChar char="•"/>
            </a:pPr>
            <a:endParaRPr lang="en-US" sz="1400" b="0" dirty="0"/>
          </a:p>
          <a:p>
            <a:pPr>
              <a:spcBef>
                <a:spcPts val="0"/>
              </a:spcBef>
              <a:buFont typeface="Arial" panose="020B0604020202020204" pitchFamily="34" charset="0"/>
              <a:buChar char="•"/>
            </a:pPr>
            <a:r>
              <a:rPr lang="en-US" sz="1400" b="0" dirty="0"/>
              <a:t>NTIA soliciting comments on National Spectrum Strategy</a:t>
            </a:r>
          </a:p>
          <a:p>
            <a:pPr lvl="1">
              <a:spcBef>
                <a:spcPts val="0"/>
              </a:spcBef>
              <a:buFont typeface="Arial" panose="020B0604020202020204" pitchFamily="34" charset="0"/>
              <a:buChar char="•"/>
            </a:pPr>
            <a:r>
              <a:rPr lang="en-US" altLang="en-US" sz="1400" dirty="0"/>
              <a:t>Comments due 22 Jan </a:t>
            </a:r>
          </a:p>
          <a:p>
            <a:pPr>
              <a:spcBef>
                <a:spcPts val="0"/>
              </a:spcBef>
              <a:buFont typeface="Arial" panose="020B0604020202020204" pitchFamily="34" charset="0"/>
              <a:buChar char="•"/>
            </a:pPr>
            <a:endParaRPr lang="en-US" sz="1400" b="0" dirty="0"/>
          </a:p>
          <a:p>
            <a:pPr>
              <a:spcBef>
                <a:spcPts val="0"/>
              </a:spcBef>
              <a:buFont typeface="Arial" panose="020B0604020202020204" pitchFamily="34" charset="0"/>
              <a:buChar char="•"/>
            </a:pPr>
            <a:r>
              <a:rPr lang="en-US" sz="1400" b="0" dirty="0"/>
              <a:t>U.S. DoT Releases Request for Comment (RFC) on Vehicle-to-Everything (V2X) Communications</a:t>
            </a:r>
          </a:p>
          <a:p>
            <a:pPr lvl="1">
              <a:spcBef>
                <a:spcPts val="0"/>
              </a:spcBef>
              <a:buFont typeface="Arial" panose="020B0604020202020204" pitchFamily="34" charset="0"/>
              <a:buChar char="•"/>
            </a:pPr>
            <a:r>
              <a:rPr lang="en-US" altLang="en-US" sz="1400" b="0" kern="0" dirty="0"/>
              <a:t> Comments due 25 Jan</a:t>
            </a:r>
          </a:p>
          <a:p>
            <a:pPr>
              <a:spcBef>
                <a:spcPts val="0"/>
              </a:spcBef>
              <a:buFont typeface="Arial" panose="020B0604020202020204" pitchFamily="34" charset="0"/>
              <a:buChar char="•"/>
            </a:pPr>
            <a:endParaRPr lang="en-US" altLang="en-US" sz="1400" b="0" kern="0" dirty="0"/>
          </a:p>
          <a:p>
            <a:pPr>
              <a:spcBef>
                <a:spcPts val="0"/>
              </a:spcBef>
              <a:buFont typeface="Arial" panose="020B0604020202020204" pitchFamily="34" charset="0"/>
              <a:buChar char="•"/>
            </a:pPr>
            <a:r>
              <a:rPr lang="en-US" altLang="en-US" sz="1400" b="0" kern="0" dirty="0"/>
              <a:t>ACMA consultation for 5G and 60GHz band.</a:t>
            </a:r>
          </a:p>
          <a:p>
            <a:pPr lvl="1">
              <a:spcBef>
                <a:spcPts val="0"/>
              </a:spcBef>
              <a:buFont typeface="Arial" panose="020B0604020202020204" pitchFamily="34" charset="0"/>
              <a:buChar char="•"/>
            </a:pPr>
            <a:r>
              <a:rPr lang="en-US" altLang="en-US" sz="1400" kern="0" dirty="0"/>
              <a:t>Comments due 22 Feb  </a:t>
            </a:r>
          </a:p>
          <a:p>
            <a:pPr marL="0" indent="0">
              <a:spcBef>
                <a:spcPts val="0"/>
              </a:spcBef>
            </a:pPr>
            <a:endParaRPr lang="en-US" altLang="en-US" sz="1400" b="0" kern="0" dirty="0"/>
          </a:p>
          <a:p>
            <a:pPr>
              <a:spcBef>
                <a:spcPts val="0"/>
              </a:spcBef>
              <a:buFont typeface="Arial" panose="020B0604020202020204" pitchFamily="34" charset="0"/>
              <a:buChar char="•"/>
            </a:pPr>
            <a:r>
              <a:rPr lang="en-US" altLang="en-US" sz="1400" b="0" kern="0" dirty="0"/>
              <a:t>General discussion items:</a:t>
            </a:r>
          </a:p>
          <a:p>
            <a:pPr lvl="1">
              <a:spcBef>
                <a:spcPts val="0"/>
              </a:spcBef>
              <a:buFont typeface="Arial" panose="020B0604020202020204" pitchFamily="34" charset="0"/>
              <a:buChar char="•"/>
            </a:pPr>
            <a:r>
              <a:rPr lang="en-US" sz="1400" dirty="0"/>
              <a:t> </a:t>
            </a:r>
            <a:endParaRPr lang="en-US" sz="1600" dirty="0"/>
          </a:p>
        </p:txBody>
      </p:sp>
    </p:spTree>
    <p:extLst>
      <p:ext uri="{BB962C8B-B14F-4D97-AF65-F5344CB8AC3E}">
        <p14:creationId xmlns:p14="http://schemas.microsoft.com/office/powerpoint/2010/main" val="229327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799" y="534987"/>
            <a:ext cx="7770813" cy="719931"/>
          </a:xfrm>
        </p:spPr>
        <p:txBody>
          <a:bodyPr/>
          <a:lstStyle/>
          <a:p>
            <a:r>
              <a:rPr lang="en-US" altLang="en-US" sz="2400" dirty="0"/>
              <a:t>Administrative – Motions and more</a:t>
            </a:r>
          </a:p>
        </p:txBody>
      </p:sp>
      <p:sp>
        <p:nvSpPr>
          <p:cNvPr id="16387" name="Content Placeholder 2"/>
          <p:cNvSpPr>
            <a:spLocks noGrp="1"/>
          </p:cNvSpPr>
          <p:nvPr>
            <p:ph idx="1"/>
          </p:nvPr>
        </p:nvSpPr>
        <p:spPr>
          <a:xfrm>
            <a:off x="685798" y="1018076"/>
            <a:ext cx="8229602" cy="4821848"/>
          </a:xfrm>
        </p:spPr>
        <p:txBody>
          <a:bodyPr/>
          <a:lstStyle/>
          <a:p>
            <a:pPr>
              <a:buFont typeface="Arial" panose="020B0604020202020204" pitchFamily="34" charset="0"/>
              <a:buChar char="•"/>
            </a:pPr>
            <a:r>
              <a:rPr lang="en-US" altLang="en-US" sz="1600" dirty="0">
                <a:solidFill>
                  <a:schemeClr val="tx1"/>
                </a:solidFill>
              </a:rPr>
              <a:t>After 01 Jan,  will need to find a secretary, is there anyone than can help? </a:t>
            </a:r>
          </a:p>
          <a:p>
            <a:pPr lvl="3">
              <a:buFont typeface="Arial" panose="020B0604020202020204" pitchFamily="34" charset="0"/>
              <a:buChar char="•"/>
            </a:pPr>
            <a:endParaRPr lang="en-US" altLang="en-US" sz="700" dirty="0">
              <a:solidFill>
                <a:schemeClr val="tx1"/>
              </a:solidFill>
            </a:endParaRPr>
          </a:p>
          <a:p>
            <a:pPr>
              <a:buFont typeface="Arial" panose="020B0604020202020204" pitchFamily="34" charset="0"/>
              <a:buChar char="•"/>
            </a:pPr>
            <a:r>
              <a:rPr lang="en-US" altLang="en-US" sz="1600" dirty="0">
                <a:solidFill>
                  <a:schemeClr val="tx1"/>
                </a:solidFill>
              </a:rPr>
              <a:t>And/or at least can anyone help out in St. Louis?</a:t>
            </a:r>
          </a:p>
          <a:p>
            <a:pPr lvl="3">
              <a:buFont typeface="Arial" panose="020B0604020202020204" pitchFamily="34" charset="0"/>
              <a:buChar char="•"/>
            </a:pPr>
            <a:endParaRPr lang="en-US" altLang="en-US" sz="700" dirty="0">
              <a:solidFill>
                <a:schemeClr val="tx1"/>
              </a:solidFill>
            </a:endParaRPr>
          </a:p>
          <a:p>
            <a:pPr>
              <a:buFont typeface="Arial" panose="020B0604020202020204" pitchFamily="34" charset="0"/>
              <a:buChar char="•"/>
            </a:pPr>
            <a:r>
              <a:rPr lang="en-US" altLang="en-US" sz="1600" u="sng" dirty="0"/>
              <a:t>Motion:</a:t>
            </a:r>
            <a:r>
              <a:rPr lang="en-US" altLang="en-US" sz="1600" dirty="0"/>
              <a:t> To approve the agenda as presented on previous slide</a:t>
            </a:r>
          </a:p>
          <a:p>
            <a:r>
              <a:rPr lang="en-US" altLang="en-US" sz="1600" b="1" dirty="0"/>
              <a:t>		</a:t>
            </a:r>
            <a:r>
              <a:rPr lang="en-US" altLang="en-US" sz="1600" dirty="0">
                <a:solidFill>
                  <a:schemeClr val="tx1"/>
                </a:solidFill>
              </a:rPr>
              <a:t>Moved by:  	</a:t>
            </a:r>
            <a:r>
              <a:rPr lang="en-US" altLang="en-US" sz="1600" dirty="0">
                <a:solidFill>
                  <a:schemeClr val="bg1">
                    <a:lumMod val="75000"/>
                  </a:schemeClr>
                </a:solidFill>
              </a:rPr>
              <a:t>Tim Jeffries </a:t>
            </a:r>
          </a:p>
          <a:p>
            <a:r>
              <a:rPr lang="en-US" altLang="en-US" sz="1600" b="1" dirty="0">
                <a:solidFill>
                  <a:schemeClr val="tx1"/>
                </a:solidFill>
              </a:rPr>
              <a:t>		Seconded by:	</a:t>
            </a:r>
            <a:r>
              <a:rPr lang="en-US" altLang="en-US" sz="1600" b="1" dirty="0">
                <a:solidFill>
                  <a:schemeClr val="bg1">
                    <a:lumMod val="75000"/>
                  </a:schemeClr>
                </a:solidFill>
              </a:rPr>
              <a:t>Allan Zhu</a:t>
            </a:r>
            <a:endParaRPr lang="en-US" altLang="en-US" sz="1600" dirty="0">
              <a:solidFill>
                <a:schemeClr val="bg1">
                  <a:lumMod val="75000"/>
                </a:schemeClr>
              </a:solidFill>
            </a:endParaRPr>
          </a:p>
          <a:p>
            <a:pPr lvl="1"/>
            <a:r>
              <a:rPr lang="en-US" altLang="en-US" sz="1600" b="1" dirty="0"/>
              <a:t>Discussion?  </a:t>
            </a:r>
          </a:p>
          <a:p>
            <a:pPr lvl="1"/>
            <a:r>
              <a:rPr lang="en-US" altLang="en-US" sz="1600" b="1" dirty="0">
                <a:solidFill>
                  <a:schemeClr val="tx1"/>
                </a:solidFill>
              </a:rPr>
              <a:t>Vote:  </a:t>
            </a:r>
            <a:r>
              <a:rPr lang="en-US" altLang="en-US" sz="1600" b="1" dirty="0">
                <a:solidFill>
                  <a:schemeClr val="bg1">
                    <a:lumMod val="75000"/>
                  </a:schemeClr>
                </a:solidFill>
              </a:rPr>
              <a:t>Unanimous consent</a:t>
            </a:r>
          </a:p>
          <a:p>
            <a:pPr lvl="1"/>
            <a:endParaRPr lang="en-US" altLang="en-US" sz="1600" u="sng" dirty="0"/>
          </a:p>
          <a:p>
            <a:pPr>
              <a:buFont typeface="Arial" panose="020B0604020202020204" pitchFamily="34" charset="0"/>
              <a:buChar char="•"/>
            </a:pPr>
            <a:r>
              <a:rPr lang="en-US" altLang="en-US" sz="1600" u="sng" dirty="0"/>
              <a:t>Motion:</a:t>
            </a:r>
            <a:r>
              <a:rPr lang="en-US" altLang="en-US" sz="1600" dirty="0"/>
              <a:t> To approve the minutes from the IEEE 802.18 teleconference 20 December 2018 in document: ____      </a:t>
            </a:r>
            <a:r>
              <a:rPr lang="en-US" altLang="en-US" sz="1600" b="1" dirty="0"/>
              <a:t>Posted</a:t>
            </a:r>
            <a:r>
              <a:rPr lang="en-US" altLang="en-US" sz="1600" dirty="0"/>
              <a:t>:   ______ </a:t>
            </a:r>
            <a:endParaRPr lang="en-US" sz="1600" dirty="0"/>
          </a:p>
          <a:p>
            <a:pPr marL="0" indent="0"/>
            <a:r>
              <a:rPr lang="en-US" altLang="en-US" sz="1600" b="0" dirty="0"/>
              <a:t>	</a:t>
            </a:r>
            <a:r>
              <a:rPr lang="en-US" altLang="en-US" sz="1600" b="1" dirty="0"/>
              <a:t>Moved by: 	</a:t>
            </a:r>
            <a:r>
              <a:rPr lang="en-US" altLang="en-US" sz="1600" dirty="0">
                <a:solidFill>
                  <a:schemeClr val="bg1">
                    <a:lumMod val="75000"/>
                  </a:schemeClr>
                </a:solidFill>
              </a:rPr>
              <a:t>Allan Zhu </a:t>
            </a:r>
          </a:p>
          <a:p>
            <a:r>
              <a:rPr lang="en-US" altLang="en-US" sz="1600" dirty="0"/>
              <a:t>	  </a:t>
            </a:r>
            <a:r>
              <a:rPr lang="en-US" altLang="en-US" sz="1600" b="1" dirty="0"/>
              <a:t>Seconded by: </a:t>
            </a:r>
            <a:r>
              <a:rPr lang="en-US" altLang="en-US" sz="1600" dirty="0"/>
              <a:t>	</a:t>
            </a:r>
            <a:r>
              <a:rPr lang="en-US" altLang="en-US" sz="1600" dirty="0">
                <a:solidFill>
                  <a:schemeClr val="bg1">
                    <a:lumMod val="75000"/>
                  </a:schemeClr>
                </a:solidFill>
              </a:rPr>
              <a:t>Tim Jeffries</a:t>
            </a:r>
            <a:endParaRPr lang="en-US" altLang="en-US" sz="1600" b="1" dirty="0">
              <a:solidFill>
                <a:schemeClr val="bg1">
                  <a:lumMod val="75000"/>
                </a:schemeClr>
              </a:solidFill>
            </a:endParaRPr>
          </a:p>
          <a:p>
            <a:r>
              <a:rPr lang="en-US" altLang="en-US" sz="1600" dirty="0"/>
              <a:t>	  </a:t>
            </a:r>
            <a:r>
              <a:rPr lang="en-US" altLang="en-US" sz="1600" b="1" dirty="0"/>
              <a:t>Discussion? 	 </a:t>
            </a:r>
          </a:p>
          <a:p>
            <a:pPr lvl="1"/>
            <a:r>
              <a:rPr lang="en-US" altLang="en-US" sz="1600" b="1" dirty="0"/>
              <a:t>Vote</a:t>
            </a:r>
            <a:r>
              <a:rPr lang="en-US" altLang="en-US" sz="1600" b="1" dirty="0">
                <a:solidFill>
                  <a:schemeClr val="tx1"/>
                </a:solidFill>
              </a:rPr>
              <a:t>:  </a:t>
            </a:r>
            <a:r>
              <a:rPr lang="en-US" altLang="en-US" sz="1600" b="1" dirty="0">
                <a:solidFill>
                  <a:schemeClr val="bg1">
                    <a:lumMod val="75000"/>
                  </a:schemeClr>
                </a:solidFill>
              </a:rPr>
              <a:t>Unanimous consent</a:t>
            </a:r>
            <a:endParaRPr lang="en-US" altLang="en-US" sz="1600" dirty="0">
              <a:solidFill>
                <a:schemeClr val="bg1"/>
              </a:solidFill>
            </a:endParaRPr>
          </a:p>
          <a:p>
            <a:pPr lvl="3">
              <a:buFont typeface="Arial" panose="020B0604020202020204" pitchFamily="34" charset="0"/>
              <a:buChar char="•"/>
            </a:pPr>
            <a:endParaRPr lang="en-US" altLang="en-US" sz="700" dirty="0">
              <a:solidFill>
                <a:schemeClr val="bg1"/>
              </a:solidFill>
            </a:endParaRPr>
          </a:p>
          <a:p>
            <a:pPr>
              <a:buFont typeface="Arial" panose="020B0604020202020204" pitchFamily="34" charset="0"/>
              <a:buChar char="•"/>
            </a:pPr>
            <a:r>
              <a:rPr lang="en-US" altLang="en-US" sz="1600" dirty="0">
                <a:solidFill>
                  <a:schemeClr val="bg1"/>
                </a:solidFill>
              </a:rPr>
              <a:t>Does anyone have an interest in being the 802.18 Vice-Chair? </a:t>
            </a:r>
          </a:p>
          <a:p>
            <a:pPr lvl="1">
              <a:buFont typeface="Arial" panose="020B0604020202020204" pitchFamily="34" charset="0"/>
              <a:buChar char="•"/>
            </a:pPr>
            <a:r>
              <a:rPr lang="en-US" altLang="en-US" sz="1600" b="1" dirty="0">
                <a:solidFill>
                  <a:schemeClr val="bg1"/>
                </a:solidFill>
              </a:rPr>
              <a:t>Needs to be a member of the IEEE and also the SA, needs a declaration of term commitment and affiliation letters to the EC. </a:t>
            </a:r>
            <a:r>
              <a:rPr lang="en-US" altLang="en-US" sz="1600" dirty="0">
                <a:solidFill>
                  <a:schemeClr val="bg1"/>
                </a:solidFill>
              </a:rPr>
              <a:t>of term commitment</a:t>
            </a: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6</a:t>
            </a:fld>
            <a:endParaRPr lang="en-US" altLang="en-US" sz="1200" b="0" dirty="0"/>
          </a:p>
        </p:txBody>
      </p:sp>
      <p:sp>
        <p:nvSpPr>
          <p:cNvPr id="2" name="Date Placeholder 1"/>
          <p:cNvSpPr>
            <a:spLocks noGrp="1"/>
          </p:cNvSpPr>
          <p:nvPr>
            <p:ph type="dt" idx="15"/>
          </p:nvPr>
        </p:nvSpPr>
        <p:spPr/>
        <p:txBody>
          <a:bodyPr/>
          <a:lstStyle/>
          <a:p>
            <a:r>
              <a:rPr lang="en-US"/>
              <a:t>27 December 2018</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3979720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EU items to share </a:t>
            </a:r>
            <a:endParaRPr lang="en-US" sz="1200" dirty="0"/>
          </a:p>
        </p:txBody>
      </p:sp>
      <p:sp>
        <p:nvSpPr>
          <p:cNvPr id="3" name="Content Placeholder 2"/>
          <p:cNvSpPr>
            <a:spLocks noGrp="1"/>
          </p:cNvSpPr>
          <p:nvPr>
            <p:ph idx="1"/>
          </p:nvPr>
        </p:nvSpPr>
        <p:spPr>
          <a:xfrm>
            <a:off x="685800" y="1066800"/>
            <a:ext cx="8305800" cy="5408613"/>
          </a:xfrm>
        </p:spPr>
        <p:txBody>
          <a:bodyPr/>
          <a:lstStyle/>
          <a:p>
            <a:pPr>
              <a:spcBef>
                <a:spcPts val="0"/>
              </a:spcBef>
              <a:buFont typeface="Arial" panose="020B0604020202020204" pitchFamily="34" charset="0"/>
              <a:buChar char="•"/>
            </a:pPr>
            <a:r>
              <a:rPr lang="en-US" sz="1800" dirty="0">
                <a:solidFill>
                  <a:schemeClr val="tx1"/>
                </a:solidFill>
              </a:rPr>
              <a:t>General EU news?</a:t>
            </a:r>
          </a:p>
          <a:p>
            <a:pPr lvl="1">
              <a:spcBef>
                <a:spcPts val="0"/>
              </a:spcBef>
              <a:buFont typeface="Arial" panose="020B0604020202020204" pitchFamily="34" charset="0"/>
              <a:buChar char="•"/>
            </a:pPr>
            <a:r>
              <a:rPr lang="en-US" sz="1600" dirty="0">
                <a:solidFill>
                  <a:schemeClr val="tx1"/>
                </a:solidFill>
              </a:rPr>
              <a:t> </a:t>
            </a:r>
          </a:p>
          <a:p>
            <a:pPr lvl="1">
              <a:spcBef>
                <a:spcPts val="0"/>
              </a:spcBef>
              <a:buFont typeface="Arial" panose="020B0604020202020204" pitchFamily="34" charset="0"/>
              <a:buChar char="•"/>
            </a:pPr>
            <a:r>
              <a:rPr lang="en-US" sz="1600" dirty="0">
                <a:solidFill>
                  <a:schemeClr val="tx1"/>
                </a:solidFill>
              </a:rPr>
              <a:t>Nothing of note the past week.  </a:t>
            </a:r>
          </a:p>
          <a:p>
            <a:pPr lvl="1">
              <a:spcBef>
                <a:spcPts val="0"/>
              </a:spcBef>
              <a:buFont typeface="Arial" panose="020B0604020202020204" pitchFamily="34" charset="0"/>
              <a:buChar char="•"/>
            </a:pPr>
            <a:endParaRPr lang="en-US" sz="1400" dirty="0">
              <a:solidFill>
                <a:schemeClr val="tx1"/>
              </a:solidFill>
            </a:endParaRPr>
          </a:p>
          <a:p>
            <a:pPr lvl="1">
              <a:spcBef>
                <a:spcPts val="0"/>
              </a:spcBef>
              <a:buFont typeface="Arial" panose="020B0604020202020204" pitchFamily="34" charset="0"/>
              <a:buChar char="•"/>
            </a:pPr>
            <a:endParaRPr lang="en-US" sz="1400" dirty="0">
              <a:solidFill>
                <a:schemeClr val="tx1"/>
              </a:solidFill>
            </a:endParaRPr>
          </a:p>
          <a:p>
            <a:pPr>
              <a:spcBef>
                <a:spcPts val="0"/>
              </a:spcBef>
              <a:buFont typeface="Arial" panose="020B0604020202020204" pitchFamily="34" charset="0"/>
              <a:buChar char="•"/>
            </a:pPr>
            <a:r>
              <a:rPr lang="en-US" sz="1800" dirty="0">
                <a:solidFill>
                  <a:schemeClr val="tx1"/>
                </a:solidFill>
              </a:rPr>
              <a:t>ETSI – BRAN – next meeting #100 - 17-20 Dec. 2018, Sophia Antipolis</a:t>
            </a:r>
          </a:p>
          <a:p>
            <a:pPr lvl="1">
              <a:spcBef>
                <a:spcPts val="0"/>
              </a:spcBef>
              <a:buFont typeface="Arial" panose="020B0604020202020204" pitchFamily="34" charset="0"/>
              <a:buChar char="•"/>
            </a:pPr>
            <a:r>
              <a:rPr lang="en-US" sz="1400" dirty="0">
                <a:solidFill>
                  <a:schemeClr val="tx1"/>
                </a:solidFill>
              </a:rPr>
              <a:t> </a:t>
            </a:r>
          </a:p>
          <a:p>
            <a:pPr lvl="1">
              <a:spcBef>
                <a:spcPts val="0"/>
              </a:spcBef>
              <a:buFont typeface="Arial" panose="020B0604020202020204" pitchFamily="34" charset="0"/>
              <a:buChar char="•"/>
            </a:pPr>
            <a:r>
              <a:rPr lang="en-US" sz="1800" dirty="0">
                <a:solidFill>
                  <a:schemeClr val="tx1"/>
                </a:solidFill>
              </a:rPr>
              <a:t>Nothing of note the past week.</a:t>
            </a:r>
          </a:p>
          <a:p>
            <a:pPr marL="457200" lvl="1" indent="0">
              <a:spcBef>
                <a:spcPts val="0"/>
              </a:spcBef>
            </a:pPr>
            <a:endParaRPr lang="en-US" sz="1800" dirty="0">
              <a:solidFill>
                <a:schemeClr val="tx1"/>
              </a:solidFill>
            </a:endParaRPr>
          </a:p>
          <a:p>
            <a:pPr marL="457200" lvl="1" indent="0">
              <a:spcBef>
                <a:spcPts val="0"/>
              </a:spcBef>
            </a:pPr>
            <a:endParaRPr lang="en-US" sz="1800" dirty="0">
              <a:solidFill>
                <a:schemeClr val="tx1"/>
              </a:solidFill>
            </a:endParaRPr>
          </a:p>
          <a:p>
            <a:pPr>
              <a:spcBef>
                <a:spcPts val="0"/>
              </a:spcBef>
              <a:buFont typeface="Arial" panose="020B0604020202020204" pitchFamily="34" charset="0"/>
              <a:buChar char="•"/>
            </a:pPr>
            <a:r>
              <a:rPr lang="en-US" sz="1800" dirty="0">
                <a:solidFill>
                  <a:schemeClr val="tx1"/>
                </a:solidFill>
              </a:rPr>
              <a:t>ETSI - ERM - TG-11 – next meeting # 55 - 08-11 Apr 2019, Sophia Antipolis</a:t>
            </a:r>
          </a:p>
          <a:p>
            <a:pPr lvl="1">
              <a:spcBef>
                <a:spcPts val="0"/>
              </a:spcBef>
              <a:buFont typeface="Arial" panose="020B0604020202020204" pitchFamily="34" charset="0"/>
              <a:buChar char="•"/>
            </a:pPr>
            <a:r>
              <a:rPr lang="en-US" sz="1600" dirty="0">
                <a:solidFill>
                  <a:schemeClr val="tx1"/>
                </a:solidFill>
              </a:rPr>
              <a:t> </a:t>
            </a:r>
          </a:p>
          <a:p>
            <a:pPr lvl="1">
              <a:spcBef>
                <a:spcPts val="0"/>
              </a:spcBef>
              <a:buFont typeface="Arial" panose="020B0604020202020204" pitchFamily="34" charset="0"/>
              <a:buChar char="•"/>
            </a:pPr>
            <a:r>
              <a:rPr lang="en-US" sz="1600" dirty="0">
                <a:solidFill>
                  <a:schemeClr val="tx1"/>
                </a:solidFill>
              </a:rPr>
              <a:t>Nothing of note the past week.</a:t>
            </a:r>
          </a:p>
          <a:p>
            <a:pPr>
              <a:spcBef>
                <a:spcPts val="0"/>
              </a:spcBef>
              <a:buFont typeface="Arial" panose="020B0604020202020204" pitchFamily="34" charset="0"/>
              <a:buChar char="•"/>
            </a:pPr>
            <a:endParaRPr lang="en-US" sz="2000" dirty="0">
              <a:solidFill>
                <a:schemeClr val="tx1"/>
              </a:solidFill>
            </a:endParaRPr>
          </a:p>
          <a:p>
            <a:pPr>
              <a:spcBef>
                <a:spcPts val="0"/>
              </a:spcBef>
              <a:buFont typeface="Arial" panose="020B0604020202020204" pitchFamily="34" charset="0"/>
              <a:buChar char="•"/>
            </a:pPr>
            <a:r>
              <a:rPr lang="en-US" sz="1800" dirty="0">
                <a:solidFill>
                  <a:schemeClr val="tx1"/>
                </a:solidFill>
              </a:rPr>
              <a:t>ETSI – ERM - TG-UWB </a:t>
            </a:r>
            <a:endParaRPr lang="en-US" sz="1400" dirty="0">
              <a:solidFill>
                <a:schemeClr val="tx1"/>
              </a:solidFill>
            </a:endParaRPr>
          </a:p>
          <a:p>
            <a:pPr lvl="1">
              <a:spcBef>
                <a:spcPts val="0"/>
              </a:spcBef>
              <a:buFont typeface="Arial" panose="020B0604020202020204" pitchFamily="34" charset="0"/>
              <a:buChar char="•"/>
            </a:pPr>
            <a:endParaRPr lang="en-US" sz="1400" dirty="0">
              <a:solidFill>
                <a:schemeClr val="tx1"/>
              </a:solidFill>
            </a:endParaRPr>
          </a:p>
          <a:p>
            <a:pPr lvl="1">
              <a:spcBef>
                <a:spcPts val="0"/>
              </a:spcBef>
              <a:buFont typeface="Arial" panose="020B0604020202020204" pitchFamily="34" charset="0"/>
              <a:buChar char="•"/>
            </a:pPr>
            <a:r>
              <a:rPr lang="en-US" sz="1400" dirty="0">
                <a:solidFill>
                  <a:schemeClr val="tx1"/>
                </a:solidFill>
              </a:rPr>
              <a:t>Nothing of note from the meeting for IEEE 802. </a:t>
            </a:r>
          </a:p>
          <a:p>
            <a:pPr lvl="1"/>
            <a:endParaRPr lang="en-US" sz="1400" dirty="0"/>
          </a:p>
          <a:p>
            <a:pPr marL="457200" lvl="1" indent="0">
              <a:spcBef>
                <a:spcPts val="0"/>
              </a:spcBef>
            </a:pPr>
            <a:endParaRPr lang="en-US" sz="1600" dirty="0">
              <a:solidFill>
                <a:schemeClr val="tx1"/>
              </a:solidFill>
            </a:endParaRPr>
          </a:p>
          <a:p>
            <a:pPr lvl="1">
              <a:spcBef>
                <a:spcPts val="0"/>
              </a:spcBef>
              <a:buFont typeface="Arial" panose="020B0604020202020204" pitchFamily="34" charset="0"/>
              <a:buChar char="•"/>
            </a:pPr>
            <a:endParaRPr lang="en-US" sz="1600" dirty="0">
              <a:solidFill>
                <a:schemeClr val="tx1"/>
              </a:solidFill>
            </a:endParaRPr>
          </a:p>
          <a:p>
            <a:pPr marL="0" indent="0">
              <a:spcBef>
                <a:spcPts val="0"/>
              </a:spcBef>
            </a:pPr>
            <a:endParaRPr lang="en-US" sz="18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27 December 2018</a:t>
            </a:r>
            <a:endParaRPr lang="en-GB" dirty="0"/>
          </a:p>
        </p:txBody>
      </p:sp>
    </p:spTree>
    <p:extLst>
      <p:ext uri="{BB962C8B-B14F-4D97-AF65-F5344CB8AC3E}">
        <p14:creationId xmlns:p14="http://schemas.microsoft.com/office/powerpoint/2010/main" val="3983623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EU items </a:t>
            </a:r>
            <a:r>
              <a:rPr lang="en-US" sz="1400" dirty="0"/>
              <a:t>-2</a:t>
            </a:r>
            <a:r>
              <a:rPr lang="en-US" sz="2400" dirty="0"/>
              <a:t> </a:t>
            </a:r>
            <a:endParaRPr lang="en-US" sz="1200" dirty="0"/>
          </a:p>
        </p:txBody>
      </p:sp>
      <p:sp>
        <p:nvSpPr>
          <p:cNvPr id="3" name="Content Placeholder 2"/>
          <p:cNvSpPr>
            <a:spLocks noGrp="1"/>
          </p:cNvSpPr>
          <p:nvPr>
            <p:ph idx="1"/>
          </p:nvPr>
        </p:nvSpPr>
        <p:spPr>
          <a:xfrm>
            <a:off x="609600" y="1181893"/>
            <a:ext cx="8305800" cy="5293520"/>
          </a:xfrm>
        </p:spPr>
        <p:txBody>
          <a:bodyPr/>
          <a:lstStyle/>
          <a:p>
            <a:pPr>
              <a:buFont typeface="Arial" panose="020B0604020202020204" pitchFamily="34" charset="0"/>
              <a:buChar char="•"/>
            </a:pPr>
            <a:r>
              <a:rPr lang="en-US" sz="1800" dirty="0">
                <a:solidFill>
                  <a:schemeClr val="tx1"/>
                </a:solidFill>
              </a:rPr>
              <a:t>CEPT – ECC SE45 - </a:t>
            </a:r>
            <a:r>
              <a:rPr lang="en-US" sz="1600" dirty="0"/>
              <a:t>f2f  #7 in ECO, Copenhagen, 24 - 25 April 2019</a:t>
            </a:r>
          </a:p>
          <a:p>
            <a:pPr lvl="1">
              <a:buFont typeface="Arial" panose="020B0604020202020204" pitchFamily="34" charset="0"/>
              <a:buChar char="•"/>
            </a:pPr>
            <a:r>
              <a:rPr lang="en-US" sz="1800" dirty="0">
                <a:solidFill>
                  <a:schemeClr val="tx1"/>
                </a:solidFill>
              </a:rPr>
              <a:t> </a:t>
            </a:r>
          </a:p>
          <a:p>
            <a:pPr lvl="1">
              <a:buFont typeface="Arial" panose="020B0604020202020204" pitchFamily="34" charset="0"/>
              <a:buChar char="•"/>
            </a:pPr>
            <a:r>
              <a:rPr lang="en-US" sz="1800" dirty="0">
                <a:solidFill>
                  <a:schemeClr val="tx1"/>
                </a:solidFill>
              </a:rPr>
              <a:t>From before:</a:t>
            </a:r>
          </a:p>
          <a:p>
            <a:pPr lvl="1">
              <a:buFont typeface="Arial" panose="020B0604020202020204" pitchFamily="34" charset="0"/>
              <a:buChar char="•"/>
            </a:pPr>
            <a:r>
              <a:rPr lang="en-US" sz="1800" dirty="0"/>
              <a:t>Did complete the draft report, </a:t>
            </a:r>
            <a:r>
              <a:rPr lang="en-GB" sz="1600" u="sng" dirty="0">
                <a:hlinkClick r:id="rId2"/>
              </a:rPr>
              <a:t>SE45(18)123A1</a:t>
            </a:r>
            <a:r>
              <a:rPr lang="en-US" dirty="0"/>
              <a:t>. </a:t>
            </a:r>
            <a:r>
              <a:rPr lang="en-US" sz="1400" dirty="0"/>
              <a:t>(it looks to be a larger doc…) </a:t>
            </a:r>
            <a:endParaRPr lang="en-US" sz="1800" dirty="0"/>
          </a:p>
          <a:p>
            <a:pPr lvl="2">
              <a:buFont typeface="Arial" panose="020B0604020202020204" pitchFamily="34" charset="0"/>
              <a:buChar char="•"/>
            </a:pPr>
            <a:r>
              <a:rPr lang="en-US" dirty="0"/>
              <a:t>Included all the inputs from all parties, FSS, Astronomy, UWB, etc.  </a:t>
            </a:r>
          </a:p>
          <a:p>
            <a:pPr lvl="1">
              <a:buFont typeface="Arial" panose="020B0604020202020204" pitchFamily="34" charset="0"/>
              <a:buChar char="•"/>
            </a:pPr>
            <a:r>
              <a:rPr lang="en-US" sz="1800" dirty="0"/>
              <a:t>Watch for minutes, actually draft is already out, </a:t>
            </a:r>
            <a:r>
              <a:rPr lang="en-US" sz="1600" dirty="0">
                <a:hlinkClick r:id="rId3"/>
              </a:rPr>
              <a:t>SE45(18)123</a:t>
            </a:r>
            <a:r>
              <a:rPr lang="en-US" sz="1600" dirty="0"/>
              <a:t> .</a:t>
            </a:r>
          </a:p>
          <a:p>
            <a:pPr lvl="1">
              <a:buFont typeface="Arial" panose="020B0604020202020204" pitchFamily="34" charset="0"/>
              <a:buChar char="•"/>
            </a:pPr>
            <a:endParaRPr lang="en-US" sz="1600" dirty="0"/>
          </a:p>
          <a:p>
            <a:pPr marL="457200" lvl="1" indent="0"/>
            <a:endParaRPr lang="en-US" sz="1400" dirty="0">
              <a:solidFill>
                <a:schemeClr val="tx1"/>
              </a:solidFill>
            </a:endParaRPr>
          </a:p>
          <a:p>
            <a:pPr>
              <a:buFont typeface="Arial" panose="020B0604020202020204" pitchFamily="34" charset="0"/>
              <a:buChar char="•"/>
            </a:pPr>
            <a:r>
              <a:rPr lang="en-US" sz="1800" dirty="0">
                <a:solidFill>
                  <a:schemeClr val="tx1"/>
                </a:solidFill>
              </a:rPr>
              <a:t>CEPT – ECC FM57 -</a:t>
            </a:r>
            <a:r>
              <a:rPr lang="en-US" sz="1600" dirty="0">
                <a:solidFill>
                  <a:schemeClr val="tx1"/>
                </a:solidFill>
              </a:rPr>
              <a:t> </a:t>
            </a:r>
            <a:r>
              <a:rPr lang="en-US" sz="1600" dirty="0"/>
              <a:t>web meeting #4.1  28 January 2019 </a:t>
            </a:r>
          </a:p>
          <a:p>
            <a:pPr lvl="1">
              <a:buFont typeface="Arial" panose="020B0604020202020204" pitchFamily="34" charset="0"/>
              <a:buChar char="•"/>
            </a:pPr>
            <a:r>
              <a:rPr lang="en-US" sz="1800" dirty="0"/>
              <a:t>Watch for minutes from last meeting. </a:t>
            </a:r>
          </a:p>
          <a:p>
            <a:pPr marL="457200" lvl="1" indent="0"/>
            <a:endParaRPr lang="en-US" sz="18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27 December 2018</a:t>
            </a:r>
            <a:endParaRPr lang="en-GB" dirty="0"/>
          </a:p>
        </p:txBody>
      </p:sp>
    </p:spTree>
    <p:extLst>
      <p:ext uri="{BB962C8B-B14F-4D97-AF65-F5344CB8AC3E}">
        <p14:creationId xmlns:p14="http://schemas.microsoft.com/office/powerpoint/2010/main" val="20995240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450850"/>
          </a:xfrm>
        </p:spPr>
        <p:txBody>
          <a:bodyPr/>
          <a:lstStyle/>
          <a:p>
            <a:r>
              <a:rPr lang="en-US" sz="2400" dirty="0"/>
              <a:t>5GAA Waiver to Allow ITS C-V2X</a:t>
            </a:r>
          </a:p>
        </p:txBody>
      </p:sp>
      <p:sp>
        <p:nvSpPr>
          <p:cNvPr id="3" name="Content Placeholder 2"/>
          <p:cNvSpPr>
            <a:spLocks noGrp="1"/>
          </p:cNvSpPr>
          <p:nvPr>
            <p:ph idx="1"/>
          </p:nvPr>
        </p:nvSpPr>
        <p:spPr>
          <a:xfrm>
            <a:off x="685800" y="1066800"/>
            <a:ext cx="8305800" cy="5293520"/>
          </a:xfrm>
        </p:spPr>
        <p:txBody>
          <a:bodyPr/>
          <a:lstStyle/>
          <a:p>
            <a:pPr>
              <a:buFont typeface="Arial" panose="020B0604020202020204" pitchFamily="34" charset="0"/>
              <a:buChar char="•"/>
            </a:pPr>
            <a:r>
              <a:rPr lang="en-US" sz="1800" dirty="0"/>
              <a:t>Waiver:  </a:t>
            </a:r>
            <a:r>
              <a:rPr lang="en-US" sz="1800" dirty="0">
                <a:hlinkClick r:id="rId2"/>
              </a:rPr>
              <a:t>https://mentor.ieee.org/802.18/dcn/18/18-18-0152-01-0000-5gaa-waiver-to-allow-its-cellular-vehicle-to-everything-c-v2x.docx</a:t>
            </a:r>
            <a:r>
              <a:rPr lang="en-US" sz="1800" dirty="0"/>
              <a:t>  (link added in Annex D) </a:t>
            </a:r>
          </a:p>
          <a:p>
            <a:pPr lvl="4">
              <a:buFont typeface="Arial" panose="020B0604020202020204" pitchFamily="34" charset="0"/>
              <a:buChar char="•"/>
            </a:pPr>
            <a:endParaRPr lang="en-US" sz="1000" dirty="0"/>
          </a:p>
          <a:p>
            <a:pPr>
              <a:buFont typeface="Arial" panose="020B0604020202020204" pitchFamily="34" charset="0"/>
              <a:buChar char="•"/>
            </a:pPr>
            <a:r>
              <a:rPr lang="en-US" sz="1800" dirty="0"/>
              <a:t>ECFS:  </a:t>
            </a:r>
            <a:r>
              <a:rPr lang="en-US" sz="1800" dirty="0">
                <a:hlinkClick r:id="rId3"/>
              </a:rPr>
              <a:t>https://www.fcc.gov/ecfs/search/filings?proceedings_name=18-357&amp;sort=date_disseminated,DESC</a:t>
            </a:r>
            <a:r>
              <a:rPr lang="en-US" sz="1800" dirty="0"/>
              <a:t> </a:t>
            </a:r>
          </a:p>
          <a:p>
            <a:pPr lvl="4">
              <a:buFont typeface="Arial" panose="020B0604020202020204" pitchFamily="34" charset="0"/>
              <a:buChar char="•"/>
            </a:pPr>
            <a:endParaRPr lang="en-US" sz="1000" dirty="0"/>
          </a:p>
          <a:p>
            <a:pPr>
              <a:buFont typeface="Arial" panose="020B0604020202020204" pitchFamily="34" charset="0"/>
              <a:buChar char="•"/>
            </a:pPr>
            <a:r>
              <a:rPr lang="en-US" sz="1800" dirty="0"/>
              <a:t>Request for Comments is out: </a:t>
            </a:r>
          </a:p>
          <a:p>
            <a:pPr lvl="1">
              <a:buFont typeface="Arial" panose="020B0604020202020204" pitchFamily="34" charset="0"/>
              <a:buChar char="•"/>
            </a:pPr>
            <a:r>
              <a:rPr lang="en-US" sz="1600" u="sng" dirty="0">
                <a:hlinkClick r:id="rId4"/>
              </a:rPr>
              <a:t>https://docs.fcc.gov/public/attachments/DA-18-1231A1.pdf</a:t>
            </a:r>
            <a:endParaRPr lang="en-US" sz="1600" u="sng" dirty="0"/>
          </a:p>
          <a:p>
            <a:pPr lvl="1">
              <a:buFont typeface="Arial" panose="020B0604020202020204" pitchFamily="34" charset="0"/>
              <a:buChar char="•"/>
            </a:pPr>
            <a:r>
              <a:rPr lang="en-US" sz="1600" dirty="0">
                <a:hlinkClick r:id="rId5"/>
              </a:rPr>
              <a:t>https://mentor.ieee.org/802.18/dcn/18/18-18-0158-00-0000-fcc-gn-18-357-5gaa-waiver-request-for-comments.pdf</a:t>
            </a:r>
            <a:r>
              <a:rPr lang="en-US" sz="1600" dirty="0"/>
              <a:t> </a:t>
            </a:r>
          </a:p>
          <a:p>
            <a:pPr lvl="1">
              <a:buFont typeface="Arial" panose="020B0604020202020204" pitchFamily="34" charset="0"/>
              <a:buChar char="•"/>
            </a:pPr>
            <a:r>
              <a:rPr lang="en-US" sz="1800" dirty="0"/>
              <a:t>Comment Date: January 11, 2019</a:t>
            </a:r>
          </a:p>
          <a:p>
            <a:pPr lvl="1">
              <a:buFont typeface="Arial" panose="020B0604020202020204" pitchFamily="34" charset="0"/>
              <a:buChar char="•"/>
            </a:pPr>
            <a:r>
              <a:rPr lang="en-US" sz="1800" dirty="0"/>
              <a:t>Reply Comment Date: January 28, 2019 </a:t>
            </a:r>
          </a:p>
          <a:p>
            <a:pPr>
              <a:buFont typeface="Arial" panose="020B0604020202020204" pitchFamily="34" charset="0"/>
              <a:buChar char="•"/>
            </a:pPr>
            <a:r>
              <a:rPr lang="en-US" sz="2000" dirty="0"/>
              <a:t>Will continue to work on comments </a:t>
            </a:r>
          </a:p>
          <a:p>
            <a:pPr lvl="1">
              <a:buFont typeface="Arial" panose="020B0604020202020204" pitchFamily="34" charset="0"/>
              <a:buChar char="•"/>
            </a:pPr>
            <a:r>
              <a:rPr lang="en-US" sz="1800" b="0" dirty="0"/>
              <a:t>Moving forward will use 18-18/0159 for the comments</a:t>
            </a:r>
            <a:r>
              <a:rPr lang="en-US" sz="1800" dirty="0"/>
              <a:t> them selves. </a:t>
            </a:r>
            <a:endParaRPr lang="en-US" sz="1800" b="0" dirty="0"/>
          </a:p>
          <a:p>
            <a:pPr>
              <a:buFont typeface="Arial" panose="020B0604020202020204" pitchFamily="34" charset="0"/>
              <a:buChar char="•"/>
            </a:pPr>
            <a:endParaRPr lang="en-US" sz="2200" b="1" dirty="0"/>
          </a:p>
          <a:p>
            <a:r>
              <a:rPr lang="en-US" sz="1800" dirty="0"/>
              <a:t>	</a:t>
            </a:r>
          </a:p>
          <a:p>
            <a:pPr>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27 December 2018</a:t>
            </a:r>
            <a:endParaRPr lang="en-GB" dirty="0"/>
          </a:p>
        </p:txBody>
      </p:sp>
    </p:spTree>
    <p:extLst>
      <p:ext uri="{BB962C8B-B14F-4D97-AF65-F5344CB8AC3E}">
        <p14:creationId xmlns:p14="http://schemas.microsoft.com/office/powerpoint/2010/main" val="3964160999"/>
      </p:ext>
    </p:extLst>
  </p:cSld>
  <p:clrMapOvr>
    <a:masterClrMapping/>
  </p:clrMapOvr>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31424</TotalTime>
  <Words>4302</Words>
  <Application>Microsoft Office PowerPoint</Application>
  <PresentationFormat>On-screen Show (4:3)</PresentationFormat>
  <Paragraphs>518</Paragraphs>
  <Slides>30</Slides>
  <Notes>9</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2</vt:i4>
      </vt:variant>
      <vt:variant>
        <vt:lpstr>Slide Titles</vt:lpstr>
      </vt:variant>
      <vt:variant>
        <vt:i4>30</vt:i4>
      </vt:variant>
    </vt:vector>
  </HeadingPairs>
  <TitlesOfParts>
    <vt:vector size="38" baseType="lpstr">
      <vt:lpstr>Arial</vt:lpstr>
      <vt:lpstr>Calibri</vt:lpstr>
      <vt:lpstr>Helvetica</vt:lpstr>
      <vt:lpstr>Monotype Sorts</vt:lpstr>
      <vt:lpstr>Times New Roman</vt:lpstr>
      <vt:lpstr>Office Theme</vt:lpstr>
      <vt:lpstr>Document</vt:lpstr>
      <vt:lpstr>Presentation</vt:lpstr>
      <vt:lpstr>IEEE 802.18 RR-TAG Teleconference Agenda</vt:lpstr>
      <vt:lpstr>Call to Order / Administrative Items</vt:lpstr>
      <vt:lpstr>Other Guidelines for IEEE WG Meetings</vt:lpstr>
      <vt:lpstr>Participation in IEEE 802 Meetings</vt:lpstr>
      <vt:lpstr>Agenda for teleconference</vt:lpstr>
      <vt:lpstr>Administrative – Motions and more</vt:lpstr>
      <vt:lpstr>EU items to share </vt:lpstr>
      <vt:lpstr>EU items -2 </vt:lpstr>
      <vt:lpstr>5GAA Waiver to Allow ITS C-V2X</vt:lpstr>
      <vt:lpstr>NTIA soliciting comments on National Spectrum Strategy</vt:lpstr>
      <vt:lpstr>U.S. DoT Releases RFC on V2X Communications</vt:lpstr>
      <vt:lpstr>ACMA - Proposed updates to class licensing arrangements supporting 5G and other technology innovations -1 of 2 </vt:lpstr>
      <vt:lpstr>ACMA - Proposed updates to class licensing arrangements supporting 5G and other technology innovations -2 of 2 </vt:lpstr>
      <vt:lpstr>General Discussion Items</vt:lpstr>
      <vt:lpstr>Actions Required</vt:lpstr>
      <vt:lpstr>Any Other Business</vt:lpstr>
      <vt:lpstr>Adjourn</vt:lpstr>
      <vt:lpstr>PowerPoint Presentation</vt:lpstr>
      <vt:lpstr>5GAA Waiver to Allow ITS C-V2X - reference</vt:lpstr>
      <vt:lpstr>5GAA Waiver to Allow ITS C-V2X  -1 of 2</vt:lpstr>
      <vt:lpstr>5GAA Waiver to Allow ITS C-V2X -2 of 3</vt:lpstr>
      <vt:lpstr>PowerPoint Presentation</vt:lpstr>
      <vt:lpstr>Presidential Memorandum on  Developing a Sustainable Spectrum Strategy for America's Future -2 of 2</vt:lpstr>
      <vt:lpstr>General Discussion Items -4</vt:lpstr>
      <vt:lpstr>General Discussion Items -3 of 6</vt:lpstr>
      <vt:lpstr>General Discussion Items -4a of 6</vt:lpstr>
      <vt:lpstr>General Discussion Items -4b of 6</vt:lpstr>
      <vt:lpstr>General Discussion Items -4c of 6</vt:lpstr>
      <vt:lpstr>Potential reference document when doing comments</vt:lpstr>
      <vt:lpstr>Fellowship Request</vt:lpstr>
    </vt:vector>
  </TitlesOfParts>
  <Company>Hewlett 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802.18 RR-TAG San Diego Plenary Meeting Agenda</dc:title>
  <dc:creator/>
  <cp:lastModifiedBy>Jay Holcomb</cp:lastModifiedBy>
  <cp:revision>1079</cp:revision>
  <cp:lastPrinted>1601-01-01T00:00:00Z</cp:lastPrinted>
  <dcterms:created xsi:type="dcterms:W3CDTF">2016-03-03T14:54:45Z</dcterms:created>
  <dcterms:modified xsi:type="dcterms:W3CDTF">2018-12-26T05:57:38Z</dcterms:modified>
</cp:coreProperties>
</file>