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41" r:id="rId3"/>
    <p:sldId id="329" r:id="rId4"/>
    <p:sldId id="330" r:id="rId5"/>
    <p:sldId id="516" r:id="rId6"/>
    <p:sldId id="331" r:id="rId7"/>
    <p:sldId id="517" r:id="rId8"/>
    <p:sldId id="486" r:id="rId9"/>
    <p:sldId id="528" r:id="rId10"/>
    <p:sldId id="533" r:id="rId11"/>
    <p:sldId id="530" r:id="rId12"/>
    <p:sldId id="532" r:id="rId13"/>
    <p:sldId id="535" r:id="rId14"/>
    <p:sldId id="524" r:id="rId15"/>
    <p:sldId id="498" r:id="rId16"/>
    <p:sldId id="402" r:id="rId17"/>
    <p:sldId id="403" r:id="rId18"/>
    <p:sldId id="531" r:id="rId19"/>
    <p:sldId id="525" r:id="rId20"/>
    <p:sldId id="529" r:id="rId21"/>
    <p:sldId id="513" r:id="rId22"/>
    <p:sldId id="527" r:id="rId23"/>
    <p:sldId id="477" r:id="rId24"/>
    <p:sldId id="522" r:id="rId25"/>
    <p:sldId id="509" r:id="rId26"/>
    <p:sldId id="523" r:id="rId27"/>
    <p:sldId id="514" r:id="rId28"/>
    <p:sldId id="429" r:id="rId29"/>
    <p:sldId id="399"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32" autoAdjust="0"/>
    <p:restoredTop sz="96182" autoAdjust="0"/>
  </p:normalViewPr>
  <p:slideViewPr>
    <p:cSldViewPr>
      <p:cViewPr varScale="1">
        <p:scale>
          <a:sx n="109" d="100"/>
          <a:sy n="109" d="100"/>
        </p:scale>
        <p:origin x="804"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20-Dec-18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December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20 December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December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802.18-18/0162r01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4" Type="http://schemas.openxmlformats.org/officeDocument/2006/relationships/hyperlink" Target="https://mentor.ieee.org/802.18/dcn/18/18-18-0166-00-0000-usdot-v2x-communciations-request-for-comment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61-00-0000-minutes-13dec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cept.org/Documents/se-45/48449/se45-18-123_draft-minutes-of-se456-meeting" TargetMode="External"/><Relationship Id="rId2" Type="http://schemas.openxmlformats.org/officeDocument/2006/relationships/hyperlink" Target="https://cept.org/Documents/se-45/48447/se45-18-123a1_draft-ecc-report-rlan-in-6-ghz"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20 December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 December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1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a:t>
            </a:r>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u="sng" dirty="0">
                <a:hlinkClick r:id="rId2"/>
              </a:rPr>
              <a:t>https://www.nhtsa.gov/press-releases/us-department-transportation-releases-request-comment-rfc-vehicle-everything-v2x</a:t>
            </a:r>
            <a:r>
              <a:rPr lang="en-US" sz="1800" dirty="0"/>
              <a:t> </a:t>
            </a:r>
          </a:p>
          <a:p>
            <a:pPr>
              <a:buFont typeface="Arial" panose="020B0604020202020204" pitchFamily="34" charset="0"/>
              <a:buChar char="•"/>
            </a:pPr>
            <a:r>
              <a:rPr lang="en-US" sz="1800" dirty="0"/>
              <a:t>The RFC can be found at </a:t>
            </a:r>
            <a:r>
              <a:rPr lang="en-US" sz="1800" u="sng" dirty="0">
                <a:hlinkClick r:id="rId3"/>
              </a:rPr>
              <a:t>www.transportation.gov/v2x</a:t>
            </a:r>
            <a:endParaRPr lang="en-US" sz="1800" dirty="0"/>
          </a:p>
          <a:p>
            <a:pPr marL="365760" indent="-365760">
              <a:spcBef>
                <a:spcPts val="0"/>
              </a:spcBef>
              <a:buFont typeface="Arial" panose="020B0604020202020204" pitchFamily="34" charset="0"/>
              <a:buChar char="•"/>
            </a:pPr>
            <a:r>
              <a:rPr lang="en-US" sz="1800" dirty="0"/>
              <a:t>Or in Mentor:  </a:t>
            </a:r>
            <a:r>
              <a:rPr lang="en-US" sz="1800" dirty="0">
                <a:hlinkClick r:id="rId4"/>
              </a:rPr>
              <a:t>https://mentor.ieee.org/802.18/dcn/18/18-18-0166-00-0000-usdot-v2x-communciations-request-for-comments.docx</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endParaRPr lang="en-US" sz="1800" dirty="0"/>
          </a:p>
          <a:p>
            <a:pPr>
              <a:spcBef>
                <a:spcPts val="0"/>
              </a:spcBef>
              <a:buFont typeface="Arial" panose="020B0604020202020204" pitchFamily="34" charset="0"/>
              <a:buChar char="•"/>
            </a:pPr>
            <a:r>
              <a:rPr lang="en-US" altLang="en-US" sz="1800" dirty="0"/>
              <a:t>There are 9 basic questions. </a:t>
            </a:r>
          </a:p>
          <a:p>
            <a:pPr>
              <a:spcBef>
                <a:spcPts val="0"/>
              </a:spcBef>
              <a:buFont typeface="Arial" panose="020B0604020202020204" pitchFamily="34" charset="0"/>
              <a:buChar char="•"/>
            </a:pPr>
            <a:r>
              <a:rPr lang="en-US" altLang="en-US" sz="1800" dirty="0">
                <a:solidFill>
                  <a:schemeClr val="tx1"/>
                </a:solidFill>
              </a:rPr>
              <a:t>Will head toward doing comments (after 5GAA).</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400" dirty="0"/>
              <a:t>ACMA - Proposed updates to class licensing arrangements supporting 5G and other technology innovations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dirty="0"/>
              <a:t>adding 66-71 GHz frequency band</a:t>
            </a:r>
            <a:endParaRPr lang="en-US" sz="1600" dirty="0"/>
          </a:p>
          <a:p>
            <a:pPr lvl="1">
              <a:buFont typeface="Arial" panose="020B0604020202020204" pitchFamily="34" charset="0"/>
              <a:buChar char="•"/>
            </a:pPr>
            <a:r>
              <a:rPr lang="en-AU" sz="1600" dirty="0"/>
              <a:t>updating existing arrangement in 57-66 GHz regarding indoor and outdoor data communication systems.</a:t>
            </a:r>
            <a:endParaRPr lang="en-US" sz="1600"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Didn’t have time to discuss in detail, though will continue to consider doing comments. </a:t>
            </a:r>
            <a:endParaRPr lang="en-US" altLang="en-US" sz="1600" b="1" dirty="0">
              <a:solidFill>
                <a:schemeClr val="tx1"/>
              </a:solidFill>
            </a:endParaRPr>
          </a:p>
          <a:p>
            <a:pPr lvl="1"/>
            <a:endParaRPr lang="en-US" sz="16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marL="285750" indent="-285750">
              <a:spcBef>
                <a:spcPts val="0"/>
              </a:spcBef>
              <a:buFont typeface="Arial" panose="020B0604020202020204" pitchFamily="34" charset="0"/>
              <a:buChar char="•"/>
            </a:pPr>
            <a:r>
              <a:rPr lang="en-US" sz="1800" dirty="0"/>
              <a:t>  </a:t>
            </a: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r>
              <a:rPr lang="en-US" sz="2000" dirty="0"/>
              <a:t>5GAA Waiver to Allow ITS C-V2X , is out for comments. </a:t>
            </a:r>
            <a:endParaRPr lang="en-US" sz="1600" dirty="0">
              <a:solidFill>
                <a:schemeClr val="tx1"/>
              </a:solidFill>
            </a:endParaRPr>
          </a:p>
          <a:p>
            <a:pPr lvl="1">
              <a:buFont typeface="Arial" panose="020B0604020202020204" pitchFamily="34" charset="0"/>
              <a:buChar char="•"/>
            </a:pPr>
            <a:r>
              <a:rPr lang="en-US" sz="1800" b="1" dirty="0">
                <a:solidFill>
                  <a:srgbClr val="00B0F0"/>
                </a:solidFill>
              </a:rPr>
              <a:t>All, please provide points and text for IEEE 802 comments to the chair or the list server.  </a:t>
            </a:r>
          </a:p>
          <a:p>
            <a:pPr lvl="1">
              <a:buFont typeface="Arial" panose="020B0604020202020204" pitchFamily="34" charset="0"/>
              <a:buChar char="•"/>
            </a:pPr>
            <a:r>
              <a:rPr lang="en-US" sz="1800" b="1" dirty="0">
                <a:solidFill>
                  <a:srgbClr val="00B0F0"/>
                </a:solidFill>
              </a:rPr>
              <a:t>See documents 18-18/0160 for inputs and 18-18/0159 for draft comments. </a:t>
            </a:r>
          </a:p>
          <a:p>
            <a:pPr lvl="1">
              <a:buFont typeface="Arial" panose="020B0604020202020204" pitchFamily="34" charset="0"/>
              <a:buChar char="•"/>
            </a:pPr>
            <a:endParaRPr lang="en-US" sz="1800" dirty="0">
              <a:solidFill>
                <a:srgbClr val="00B0F0"/>
              </a:solidFill>
            </a:endParaRPr>
          </a:p>
          <a:p>
            <a:pPr lvl="1">
              <a:buFont typeface="Arial" panose="020B0604020202020204" pitchFamily="34" charset="0"/>
              <a:buChar char="•"/>
            </a:pPr>
            <a:r>
              <a:rPr lang="en-US" sz="1800" b="1" dirty="0">
                <a:solidFill>
                  <a:schemeClr val="accent1">
                    <a:lumMod val="75000"/>
                  </a:schemeClr>
                </a:solidFill>
              </a:rPr>
              <a:t>Goal will be to have comments in by 11 January (knowing we have a back up, by 28 January they would still be accepted.)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Be thinking about DOT request for comments on V2X. </a:t>
            </a:r>
          </a:p>
          <a:p>
            <a:pPr>
              <a:buFont typeface="Arial" panose="020B0604020202020204" pitchFamily="34" charset="0"/>
              <a:buChar char="•"/>
            </a:pPr>
            <a:r>
              <a:rPr lang="en-US" sz="2000" dirty="0"/>
              <a:t>Be thinking about ACMA consultation that had 60GHz. </a:t>
            </a:r>
          </a:p>
          <a:p>
            <a:pPr>
              <a:buFont typeface="Arial" panose="020B0604020202020204" pitchFamily="34" charset="0"/>
              <a:buChar char="•"/>
            </a:pPr>
            <a:endParaRPr lang="en-US" sz="2000" dirty="0"/>
          </a:p>
          <a:p>
            <a:pPr>
              <a:buFont typeface="Arial" panose="020B0604020202020204" pitchFamily="34" charset="0"/>
              <a:buChar char="•"/>
            </a:pPr>
            <a:r>
              <a:rPr lang="en-US" sz="2000" dirty="0"/>
              <a:t>Info: </a:t>
            </a:r>
          </a:p>
          <a:p>
            <a:pPr lvl="1">
              <a:buFont typeface="Arial" panose="020B0604020202020204" pitchFamily="34" charset="0"/>
              <a:buChar char="•"/>
            </a:pPr>
            <a:r>
              <a:rPr lang="en-US" sz="1800" dirty="0"/>
              <a:t>Latest Cisco VNI 2018-2022 networking trends: </a:t>
            </a:r>
            <a:r>
              <a:rPr lang="en-US" sz="1800" u="sng" dirty="0">
                <a:hlinkClick r:id="rId2"/>
              </a:rPr>
              <a:t>https://www.cisco.com/c/en/us/solutions/collateral/service-provider/visual-networking-index-vni/white-paper-c11-741490.pdf</a:t>
            </a:r>
            <a:endParaRPr lang="en-US" sz="18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20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Next meetings with the holidays? </a:t>
            </a:r>
          </a:p>
          <a:p>
            <a:pPr lvl="1">
              <a:buFont typeface="Arial" panose="020B0604020202020204" pitchFamily="34" charset="0"/>
              <a:buChar char="•"/>
            </a:pPr>
            <a:r>
              <a:rPr lang="en-US" dirty="0">
                <a:solidFill>
                  <a:schemeClr val="tx1"/>
                </a:solidFill>
              </a:rPr>
              <a:t>27 Dec -  Will be meeting</a:t>
            </a:r>
          </a:p>
          <a:p>
            <a:pPr lvl="1">
              <a:buFont typeface="Arial" panose="020B0604020202020204" pitchFamily="34" charset="0"/>
              <a:buChar char="•"/>
            </a:pPr>
            <a:r>
              <a:rPr lang="en-US" dirty="0">
                <a:solidFill>
                  <a:schemeClr val="tx1"/>
                </a:solidFill>
              </a:rPr>
              <a:t>03 Jan  -  Will meet, </a:t>
            </a:r>
            <a:r>
              <a:rPr lang="en-US" b="1" dirty="0">
                <a:solidFill>
                  <a:schemeClr val="tx1"/>
                </a:solidFill>
              </a:rPr>
              <a:t>with a new call in, watch for 18-18/0038r11</a:t>
            </a:r>
            <a:r>
              <a:rPr lang="en-US" dirty="0">
                <a:solidFill>
                  <a:schemeClr val="tx1"/>
                </a:solidFill>
              </a:rPr>
              <a:t>. </a:t>
            </a: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20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27 Dec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b="1" dirty="0">
                <a:solidFill>
                  <a:srgbClr val="7030A0"/>
                </a:solidFill>
              </a:rPr>
              <a:t>Note:  starting 03 January 2019 new call in, see 18-16/0038r11.</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15:52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 December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 until 01 Jan 19. </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20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2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20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20 December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20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8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endParaRPr lang="en-US" altLang="en-US" sz="18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18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Waiver to Allow ITS C-V2X</a:t>
            </a:r>
            <a:endParaRPr lang="en-US" altLang="en-US" sz="1400" dirty="0">
              <a:solidFill>
                <a:schemeClr val="tx1"/>
              </a:solidFill>
            </a:endParaRPr>
          </a:p>
          <a:p>
            <a:pPr lvl="1">
              <a:buFont typeface="Arial" panose="020B0604020202020204" pitchFamily="34" charset="0"/>
              <a:buChar char="•"/>
            </a:pPr>
            <a:r>
              <a:rPr lang="en-US" sz="1400" dirty="0"/>
              <a:t>U.S. DoT Releases Request for Comment (RFC) on Vehicle-to-Everything (V2X) Communications</a:t>
            </a:r>
          </a:p>
          <a:p>
            <a:pPr lvl="1">
              <a:buFont typeface="Arial" panose="020B0604020202020204" pitchFamily="34" charset="0"/>
              <a:buChar char="•"/>
            </a:pPr>
            <a:r>
              <a:rPr lang="en-US" altLang="en-US" sz="1400" dirty="0"/>
              <a:t>ACMA consultation for 5G and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comments and anything new. </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800"/>
            <a:ext cx="4572000" cy="51198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600" b="0" dirty="0">
                <a:solidFill>
                  <a:schemeClr val="tx1"/>
                </a:solidFill>
              </a:rPr>
              <a:t>EU Items</a:t>
            </a:r>
          </a:p>
          <a:p>
            <a:pPr lvl="1">
              <a:spcBef>
                <a:spcPts val="0"/>
              </a:spcBef>
              <a:buFont typeface="Arial" panose="020B0604020202020204" pitchFamily="34" charset="0"/>
              <a:buChar char="•"/>
            </a:pPr>
            <a:r>
              <a:rPr lang="en-US" sz="1600" dirty="0">
                <a:solidFill>
                  <a:schemeClr val="tx1"/>
                </a:solidFill>
              </a:rPr>
              <a:t>General items, ETSI, CEPT, etc.</a:t>
            </a:r>
          </a:p>
          <a:p>
            <a:pPr lvl="1">
              <a:spcBef>
                <a:spcPts val="0"/>
              </a:spcBef>
              <a:buFont typeface="Arial" panose="020B0604020202020204" pitchFamily="34" charset="0"/>
              <a:buChar char="•"/>
            </a:pPr>
            <a:r>
              <a:rPr lang="en-GB" sz="1600" kern="0" dirty="0"/>
              <a:t>LS to 3GPP RAN1 on NR-U Interpretations for EN 301 893</a:t>
            </a:r>
            <a:endParaRPr lang="en-US" sz="1600" dirty="0">
              <a:solidFill>
                <a:schemeClr val="tx1"/>
              </a:solidFill>
            </a:endParaRPr>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sz="1600" b="0" dirty="0"/>
              <a:t>5GAA Waiver to Allow ITS C-V2X</a:t>
            </a:r>
          </a:p>
          <a:p>
            <a:pPr lvl="1">
              <a:spcBef>
                <a:spcPts val="0"/>
              </a:spcBef>
              <a:buFont typeface="Arial" panose="020B0604020202020204" pitchFamily="34" charset="0"/>
              <a:buChar char="•"/>
            </a:pPr>
            <a:r>
              <a:rPr lang="en-US" altLang="en-US" sz="1600" kern="0" dirty="0"/>
              <a:t>Start to outline comments</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600" b="0" dirty="0"/>
              <a:t>U.S. DoT Releases Request for Comment (RFC) on Vehicle-to-Everything (V2X) Communications</a:t>
            </a:r>
          </a:p>
          <a:p>
            <a:pPr lvl="1">
              <a:spcBef>
                <a:spcPts val="0"/>
              </a:spcBef>
              <a:buFont typeface="Arial" panose="020B0604020202020204" pitchFamily="34" charset="0"/>
              <a:buChar char="•"/>
            </a:pPr>
            <a:r>
              <a:rPr lang="en-US" altLang="en-US" sz="1600" kern="0" dirty="0"/>
              <a:t>30 days once in Federal Register</a:t>
            </a:r>
            <a:endParaRPr lang="en-US" altLang="en-US" sz="2000" b="0" kern="0" dirty="0"/>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altLang="en-US" sz="1600" b="0" kern="0" dirty="0"/>
              <a:t>ACMA consultation for 5G and 60GHz band.</a:t>
            </a:r>
          </a:p>
          <a:p>
            <a:pPr lvl="1">
              <a:spcBef>
                <a:spcPts val="0"/>
              </a:spcBef>
              <a:buFont typeface="Arial" panose="020B0604020202020204" pitchFamily="34" charset="0"/>
              <a:buChar char="•"/>
            </a:pPr>
            <a:r>
              <a:rPr lang="en-US" altLang="en-US" sz="1600" kern="0" dirty="0"/>
              <a:t>Comments due 22 February 2019.  </a:t>
            </a:r>
          </a:p>
          <a:p>
            <a:pPr marL="0" indent="0">
              <a:spcBef>
                <a:spcPts val="0"/>
              </a:spcBef>
            </a:pPr>
            <a:endParaRPr lang="en-US" altLang="en-US" sz="1600" b="0" kern="0" dirty="0"/>
          </a:p>
          <a:p>
            <a:pPr>
              <a:spcBef>
                <a:spcPts val="0"/>
              </a:spcBef>
              <a:buFont typeface="Arial" panose="020B0604020202020204" pitchFamily="34" charset="0"/>
              <a:buChar char="•"/>
            </a:pPr>
            <a:r>
              <a:rPr lang="en-US" altLang="en-US" sz="1600" b="0" kern="0" dirty="0"/>
              <a:t>General discussion items:</a:t>
            </a:r>
          </a:p>
          <a:p>
            <a:pPr lvl="1">
              <a:spcBef>
                <a:spcPts val="0"/>
              </a:spcBef>
              <a:buFont typeface="Arial" panose="020B0604020202020204" pitchFamily="34" charset="0"/>
              <a:buChar char="•"/>
            </a:pPr>
            <a:r>
              <a:rPr lang="en-US" sz="1600" dirty="0"/>
              <a:t>Meeting next week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350353"/>
            <a:ext cx="8229602" cy="4821848"/>
          </a:xfrm>
        </p:spPr>
        <p:txBody>
          <a:bodyPr/>
          <a:lstStyle/>
          <a:p>
            <a:pPr>
              <a:buFont typeface="Arial" panose="020B0604020202020204" pitchFamily="34" charset="0"/>
              <a:buChar char="•"/>
            </a:pPr>
            <a:r>
              <a:rPr lang="en-US" altLang="en-US" sz="1600" dirty="0">
                <a:solidFill>
                  <a:schemeClr val="tx1"/>
                </a:solidFill>
              </a:rPr>
              <a:t>After 01 Jan,  will need to find a secretary, is there anyone than can help?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Tim Jeffries </a:t>
            </a:r>
            <a:endParaRPr lang="en-US" altLang="en-US" sz="1600" dirty="0">
              <a:solidFill>
                <a:schemeClr val="bg1">
                  <a:lumMod val="85000"/>
                </a:schemeClr>
              </a:solidFill>
            </a:endParaRPr>
          </a:p>
          <a:p>
            <a:r>
              <a:rPr lang="en-US" altLang="en-US" sz="1600" b="1" dirty="0">
                <a:solidFill>
                  <a:schemeClr val="tx1"/>
                </a:solidFill>
              </a:rPr>
              <a:t>		Seconded by:	Allan Zhu</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13 December 2018 in document:  </a:t>
            </a:r>
            <a:r>
              <a:rPr lang="en-US" altLang="en-US" sz="1600" dirty="0">
                <a:hlinkClick r:id="rId2"/>
              </a:rPr>
              <a:t>https://mentor.ieee.org/802.18/dcn/18/18-18-0161-00-0000-minutes-13dec18-rr-tag-teleconference.doc</a:t>
            </a:r>
            <a:r>
              <a:rPr lang="en-US" altLang="en-US" sz="1600" dirty="0"/>
              <a:t>      </a:t>
            </a:r>
            <a:r>
              <a:rPr lang="en-US" altLang="en-US" sz="1600" b="1" dirty="0"/>
              <a:t>Posted</a:t>
            </a:r>
            <a:r>
              <a:rPr lang="en-US" altLang="en-US" sz="1600" dirty="0"/>
              <a:t>:  </a:t>
            </a:r>
            <a:r>
              <a:rPr lang="en-US" sz="1600" dirty="0"/>
              <a:t>19-Dec-2018 11:07:13 ET</a:t>
            </a:r>
            <a:r>
              <a:rPr lang="en-US" altLang="en-US" sz="1600" dirty="0"/>
              <a:t>   </a:t>
            </a:r>
            <a:endParaRPr lang="en-US" sz="1600" dirty="0"/>
          </a:p>
          <a:p>
            <a:pPr marL="0" indent="0"/>
            <a:r>
              <a:rPr lang="en-US" altLang="en-US" sz="1400" b="0" dirty="0"/>
              <a:t>	</a:t>
            </a:r>
            <a:r>
              <a:rPr lang="en-US" altLang="en-US" sz="1600" b="1" dirty="0"/>
              <a:t>Moved by: 	</a:t>
            </a:r>
            <a:r>
              <a:rPr lang="en-US" altLang="en-US" sz="1600" dirty="0"/>
              <a:t>Allan Zhu </a:t>
            </a:r>
            <a:endParaRPr lang="en-US" altLang="en-US" sz="1600" dirty="0">
              <a:solidFill>
                <a:schemeClr val="bg1">
                  <a:lumMod val="85000"/>
                </a:schemeClr>
              </a:solidFill>
            </a:endParaRPr>
          </a:p>
          <a:p>
            <a:r>
              <a:rPr lang="en-US" altLang="en-US" sz="1600" dirty="0"/>
              <a:t>	  </a:t>
            </a:r>
            <a:r>
              <a:rPr lang="en-US" altLang="en-US" sz="1600" b="1" dirty="0"/>
              <a:t>Seconded by: </a:t>
            </a:r>
            <a:r>
              <a:rPr lang="en-US" altLang="en-US" sz="1600" dirty="0"/>
              <a:t>	Tim Jeffries</a:t>
            </a:r>
            <a:endParaRPr lang="en-US" altLang="en-US" sz="1600" b="1" dirty="0">
              <a:solidFill>
                <a:schemeClr val="bg1">
                  <a:lumMod val="85000"/>
                </a:schemeClr>
              </a:solidFill>
            </a:endParaRP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solidFill>
                  <a:schemeClr val="bg1"/>
                </a:solidFill>
              </a:rPr>
              <a:t>Does anyone have an interest in being the 802.18 Vice-Chair? </a:t>
            </a:r>
          </a:p>
          <a:p>
            <a:pPr lvl="1">
              <a:buFont typeface="Arial" panose="020B0604020202020204" pitchFamily="34" charset="0"/>
              <a:buChar char="•"/>
            </a:pPr>
            <a:r>
              <a:rPr lang="en-US" altLang="en-US" sz="14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20 December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400" dirty="0">
                <a:solidFill>
                  <a:schemeClr val="tx1"/>
                </a:solidFill>
              </a:rPr>
              <a:t> </a:t>
            </a:r>
            <a:r>
              <a:rPr lang="en-US" sz="1800" dirty="0">
                <a:solidFill>
                  <a:schemeClr val="tx1"/>
                </a:solidFill>
              </a:rPr>
              <a:t>The latest rev of BRAN(18)100032r2 on Channel Occupancy Time and LBT proposal has this crossed off  below now and just asking 3GPP. </a:t>
            </a:r>
          </a:p>
          <a:p>
            <a:pPr lvl="1">
              <a:spcBef>
                <a:spcPts val="0"/>
              </a:spcBef>
              <a:buFont typeface="Arial" panose="020B0604020202020204" pitchFamily="34" charset="0"/>
              <a:buChar char="•"/>
            </a:pPr>
            <a:r>
              <a:rPr lang="en-GB" sz="1600" strike="sngStrike" dirty="0"/>
              <a:t>TC BRAN is therefore asking  3GPP RAN1 and IEEE 802:</a:t>
            </a:r>
            <a:endParaRPr lang="en-US" sz="1600" strike="sngStrike" dirty="0"/>
          </a:p>
          <a:p>
            <a:pPr lvl="2">
              <a:spcBef>
                <a:spcPts val="0"/>
              </a:spcBef>
              <a:buFont typeface="Arial" panose="020B0604020202020204" pitchFamily="34" charset="0"/>
              <a:buChar char="•"/>
            </a:pPr>
            <a:r>
              <a:rPr lang="en-GB" sz="1600" strike="sngStrike" dirty="0"/>
              <a:t>If such a change would cause any issue with any plans for use of the 5GHz band, and </a:t>
            </a:r>
            <a:endParaRPr lang="en-US" sz="1600" strike="sngStrike" dirty="0"/>
          </a:p>
          <a:p>
            <a:pPr lvl="2">
              <a:spcBef>
                <a:spcPts val="0"/>
              </a:spcBef>
              <a:buFont typeface="Arial" panose="020B0604020202020204" pitchFamily="34" charset="0"/>
              <a:buChar char="•"/>
            </a:pPr>
            <a:r>
              <a:rPr lang="en-GB" sz="1600" strike="sngStrike" dirty="0"/>
              <a:t>If so, to justify the use of no LBT and/or short LBT (particularly in the context of requirements for fair and efficient use of the spectrum)</a:t>
            </a:r>
            <a:endParaRPr lang="en-US" sz="1600" strike="sngStrike" dirty="0">
              <a:solidFill>
                <a:schemeClr val="bg1">
                  <a:lumMod val="85000"/>
                </a:schemeClr>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tx1"/>
                </a:solidFill>
              </a:rPr>
              <a:t>Nothing of note the past week.</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TG-UWB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of note from the meeting for IEEE 802.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f2f  #7 in ECO, Copenhagen, 24 - 25 April 2019</a:t>
            </a:r>
          </a:p>
          <a:p>
            <a:pPr lvl="1">
              <a:buFont typeface="Arial" panose="020B0604020202020204" pitchFamily="34" charset="0"/>
              <a:buChar char="•"/>
            </a:pPr>
            <a:r>
              <a:rPr lang="en-US" sz="1800" dirty="0">
                <a:solidFill>
                  <a:schemeClr val="tx1"/>
                </a:solidFill>
              </a:rPr>
              <a:t>From last week:</a:t>
            </a:r>
          </a:p>
          <a:p>
            <a:pPr lvl="1">
              <a:buFont typeface="Arial" panose="020B0604020202020204" pitchFamily="34" charset="0"/>
              <a:buChar char="•"/>
            </a:pPr>
            <a:r>
              <a:rPr lang="en-US" sz="1800" dirty="0"/>
              <a:t>Did complete the draft report, </a:t>
            </a:r>
            <a:r>
              <a:rPr lang="en-GB" sz="1600" u="sng" dirty="0">
                <a:hlinkClick r:id="rId2"/>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3"/>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web meeting #4.1  28 January 2019 </a:t>
            </a:r>
          </a:p>
          <a:p>
            <a:pPr lvl="1">
              <a:buFont typeface="Arial" panose="020B0604020202020204" pitchFamily="34" charset="0"/>
              <a:buChar char="•"/>
            </a:pPr>
            <a:r>
              <a:rPr lang="en-US" sz="1800" dirty="0"/>
              <a:t>Watch for minutes from last meeting.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dirty="0">
                <a:hlinkClick r:id="rId2"/>
              </a:rPr>
              <a:t>https://mentor.ieee.org/802.18/dcn/18/18-18-0152-01-0000-5gaa-waiver-to-allow-its-cellular-vehicle-to-everything-c-v2x.docx</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dirty="0">
                <a:hlinkClick r:id="rId3"/>
              </a:rPr>
              <a:t>https://www.fcc.gov/ecfs/search/filings?proceedings_name=18-357&amp;sort=date_disseminated,DESC</a:t>
            </a:r>
            <a:r>
              <a:rPr lang="en-US" sz="1800" dirty="0"/>
              <a:t>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Request for Comments is out: </a:t>
            </a:r>
          </a:p>
          <a:p>
            <a:pPr lvl="1">
              <a:buFont typeface="Arial" panose="020B0604020202020204" pitchFamily="34" charset="0"/>
              <a:buChar char="•"/>
            </a:pPr>
            <a:r>
              <a:rPr lang="en-US" sz="1600" u="sng" dirty="0">
                <a:hlinkClick r:id="rId4"/>
              </a:rPr>
              <a:t>https://docs.fcc.gov/public/attachments/DA-18-1231A1.pdf</a:t>
            </a:r>
            <a:endParaRPr lang="en-US" sz="1600" u="sng" dirty="0"/>
          </a:p>
          <a:p>
            <a:pPr lvl="1">
              <a:buFont typeface="Arial" panose="020B0604020202020204" pitchFamily="34" charset="0"/>
              <a:buChar char="•"/>
            </a:pPr>
            <a:r>
              <a:rPr lang="en-US" sz="1600" dirty="0">
                <a:hlinkClick r:id="rId5"/>
              </a:rPr>
              <a:t>https://mentor.ieee.org/802.18/dcn/18/18-18-0158-00-0000-fcc-gn-18-357-5gaa-waiver-request-for-comments.pdf</a:t>
            </a:r>
            <a:r>
              <a:rPr lang="en-US" sz="1600" dirty="0"/>
              <a:t> </a:t>
            </a:r>
          </a:p>
          <a:p>
            <a:pPr lvl="1">
              <a:buFont typeface="Arial" panose="020B0604020202020204" pitchFamily="34" charset="0"/>
              <a:buChar char="•"/>
            </a:pPr>
            <a:r>
              <a:rPr lang="en-US" sz="1800" dirty="0"/>
              <a:t>Comment Date: January 11, 2019</a:t>
            </a:r>
          </a:p>
          <a:p>
            <a:pPr lvl="1">
              <a:buFont typeface="Arial" panose="020B0604020202020204" pitchFamily="34" charset="0"/>
              <a:buChar char="•"/>
            </a:pPr>
            <a:r>
              <a:rPr lang="en-US" sz="1800" dirty="0"/>
              <a:t>Reply Comment Date: January 28, 2019 </a:t>
            </a:r>
          </a:p>
          <a:p>
            <a:pPr>
              <a:buFont typeface="Arial" panose="020B0604020202020204" pitchFamily="34" charset="0"/>
              <a:buChar char="•"/>
            </a:pPr>
            <a:r>
              <a:rPr lang="en-US" sz="2000" dirty="0"/>
              <a:t>Will continue to work on comments </a:t>
            </a:r>
          </a:p>
          <a:p>
            <a:pPr lvl="1">
              <a:buFont typeface="Arial" panose="020B0604020202020204" pitchFamily="34" charset="0"/>
              <a:buChar char="•"/>
            </a:pPr>
            <a:r>
              <a:rPr lang="en-US" sz="1800" dirty="0"/>
              <a:t>Latest submission of inputs for comments,  18-18/0160r01.   </a:t>
            </a:r>
          </a:p>
          <a:p>
            <a:pPr lvl="1">
              <a:buFont typeface="Arial" panose="020B0604020202020204" pitchFamily="34" charset="0"/>
              <a:buChar char="•"/>
            </a:pPr>
            <a:r>
              <a:rPr lang="en-US" sz="1800" b="0" dirty="0"/>
              <a:t>Moving forward will use 18-18/0159 for the comments</a:t>
            </a:r>
            <a:r>
              <a:rPr lang="en-US" sz="1800" dirty="0"/>
              <a:t> them selves. </a:t>
            </a:r>
            <a:endParaRPr lang="en-US" sz="1800" b="0" dirty="0"/>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December 2018</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31373</TotalTime>
  <Words>4234</Words>
  <Application>Microsoft Office PowerPoint</Application>
  <PresentationFormat>On-screen Show (4:3)</PresentationFormat>
  <Paragraphs>502</Paragraphs>
  <Slides>29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7"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5GAA Waiver to Allow ITS C-V2X</vt:lpstr>
      <vt:lpstr>U.S. DoT Releases RFC on V2X Communications</vt:lpstr>
      <vt:lpstr>ACMA - Proposed updates to class licensing arrangements supporting 5G and other technology innovations -1 of 2 </vt:lpstr>
      <vt:lpstr>ACMA - Proposed updates to class licensing arrangements supporting 5G and other technology innovations -2 of 2 </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1073</cp:revision>
  <cp:lastPrinted>1601-01-01T00:00:00Z</cp:lastPrinted>
  <dcterms:created xsi:type="dcterms:W3CDTF">2016-03-03T14:54:45Z</dcterms:created>
  <dcterms:modified xsi:type="dcterms:W3CDTF">2018-12-21T05:13:54Z</dcterms:modified>
</cp:coreProperties>
</file>