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341" r:id="rId3"/>
    <p:sldId id="329" r:id="rId4"/>
    <p:sldId id="330" r:id="rId5"/>
    <p:sldId id="516" r:id="rId6"/>
    <p:sldId id="331" r:id="rId7"/>
    <p:sldId id="517" r:id="rId8"/>
    <p:sldId id="486" r:id="rId9"/>
    <p:sldId id="528" r:id="rId10"/>
    <p:sldId id="531" r:id="rId11"/>
    <p:sldId id="530" r:id="rId12"/>
    <p:sldId id="524" r:id="rId13"/>
    <p:sldId id="498" r:id="rId14"/>
    <p:sldId id="402" r:id="rId15"/>
    <p:sldId id="403" r:id="rId16"/>
    <p:sldId id="525" r:id="rId17"/>
    <p:sldId id="529" r:id="rId18"/>
    <p:sldId id="513" r:id="rId19"/>
    <p:sldId id="527" r:id="rId20"/>
    <p:sldId id="477" r:id="rId21"/>
    <p:sldId id="522" r:id="rId22"/>
    <p:sldId id="509" r:id="rId23"/>
    <p:sldId id="523" r:id="rId24"/>
    <p:sldId id="514" r:id="rId25"/>
    <p:sldId id="429" r:id="rId26"/>
    <p:sldId id="399"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77" autoAdjust="0"/>
    <p:restoredTop sz="96242" autoAdjust="0"/>
  </p:normalViewPr>
  <p:slideViewPr>
    <p:cSldViewPr>
      <p:cViewPr varScale="1">
        <p:scale>
          <a:sx n="115" d="100"/>
          <a:sy n="115" d="100"/>
        </p:scale>
        <p:origin x="732"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14-Dec-18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December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13 December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 December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802.18-18/0157r01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msit.go.kr/web/msipContents/contentsView.do?cateId=mssw311&amp;artId=1438471"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56-00-0000-minutes-06dec18-rr-tag-teleconferen.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cept.org/Documents/se-45/48449/se45-18-123_draft-minutes-of-se456-meeting" TargetMode="External"/><Relationship Id="rId2" Type="http://schemas.openxmlformats.org/officeDocument/2006/relationships/hyperlink" Target="https://cept.org/Documents/se-45/48447/se45-18-123a1_draft-ecc-report-rlan-in-6-ghz"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ecfs/search/filings?proceedings_name=18-357&amp;sort=date_disseminated,DESC" TargetMode="External"/><Relationship Id="rId2" Type="http://schemas.openxmlformats.org/officeDocument/2006/relationships/hyperlink" Target="https://mentor.ieee.org/802.18/dcn/18/18-18-0152-01-0000-5gaa-waiver-to-allow-its-cellular-vehicle-to-everything-c-v2x.docx"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58-00-0000-fcc-gn-18-357-5gaa-waiver-request-for-comments.pdf" TargetMode="External"/><Relationship Id="rId4" Type="http://schemas.openxmlformats.org/officeDocument/2006/relationships/hyperlink" Target="https://docs.fcc.gov/public/attachments/DA-18-1231A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13 December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13 December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399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 reference</a:t>
            </a:r>
            <a:endParaRPr lang="en-US" sz="2400" dirty="0"/>
          </a:p>
        </p:txBody>
      </p:sp>
      <p:sp>
        <p:nvSpPr>
          <p:cNvPr id="3" name="Content Placeholder 2"/>
          <p:cNvSpPr>
            <a:spLocks noGrp="1"/>
          </p:cNvSpPr>
          <p:nvPr>
            <p:ph idx="1"/>
          </p:nvPr>
        </p:nvSpPr>
        <p:spPr>
          <a:xfrm>
            <a:off x="685800" y="841375"/>
            <a:ext cx="8305800" cy="5293520"/>
          </a:xfrm>
        </p:spPr>
        <p:txBody>
          <a:bodyPr/>
          <a:lstStyle/>
          <a:p>
            <a:pPr marL="1828800" lvl="4" indent="0"/>
            <a:r>
              <a:rPr lang="en-US" sz="900" dirty="0">
                <a:solidFill>
                  <a:schemeClr val="tx1"/>
                </a:solidFill>
              </a:rPr>
              <a:t>2</a:t>
            </a: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a:t>
            </a:r>
            <a:r>
              <a:rPr lang="en-US" sz="1400" dirty="0" err="1"/>
              <a:t>Lepp</a:t>
            </a:r>
            <a:r>
              <a:rPr lang="en-US" sz="1400" dirty="0"/>
              <a:t>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Why can’t the experimental license accomplish their need? </a:t>
            </a:r>
          </a:p>
          <a:p>
            <a:pPr lvl="1">
              <a:buFont typeface="Arial" panose="020B0604020202020204" pitchFamily="34" charset="0"/>
              <a:buChar char="•"/>
            </a:pPr>
            <a:r>
              <a:rPr lang="en-US" sz="1800" dirty="0"/>
              <a:t>No input from anyone to comment on this, so will hold for now. </a:t>
            </a:r>
          </a:p>
          <a:p>
            <a:pPr lvl="1">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endParaRPr lang="en-US" altLang="en-US" sz="2000" dirty="0">
              <a:solidFill>
                <a:schemeClr val="bg1">
                  <a:lumMod val="75000"/>
                </a:schemeClr>
              </a:solidFill>
            </a:endParaRPr>
          </a:p>
          <a:p>
            <a:pPr>
              <a:spcBef>
                <a:spcPts val="0"/>
              </a:spcBef>
              <a:buFont typeface="Arial" panose="020B0604020202020204" pitchFamily="34" charset="0"/>
              <a:buChar char="•"/>
            </a:pPr>
            <a:r>
              <a:rPr lang="en-US" sz="2000" dirty="0"/>
              <a:t>Two regulatory updates in Korea:</a:t>
            </a:r>
          </a:p>
          <a:p>
            <a:pPr>
              <a:spcBef>
                <a:spcPts val="0"/>
              </a:spcBef>
              <a:buFont typeface="Arial" panose="020B0604020202020204" pitchFamily="34" charset="0"/>
              <a:buChar char="•"/>
            </a:pPr>
            <a:r>
              <a:rPr lang="en-US" altLang="en-US" sz="1800" dirty="0">
                <a:solidFill>
                  <a:schemeClr val="bg1">
                    <a:lumMod val="75000"/>
                  </a:schemeClr>
                </a:solidFill>
                <a:hlinkClick r:id="rId2"/>
              </a:rPr>
              <a:t>https://www.msit.go.kr/web/msipContents/contentsView.do?cateId=mssw311&amp;artId=1438471</a:t>
            </a:r>
            <a:r>
              <a:rPr lang="en-US" altLang="en-US" sz="1800" dirty="0">
                <a:solidFill>
                  <a:schemeClr val="bg1">
                    <a:lumMod val="75000"/>
                  </a:schemeClr>
                </a:solidFill>
              </a:rPr>
              <a:t> </a:t>
            </a:r>
          </a:p>
          <a:p>
            <a:pPr lvl="1"/>
            <a:r>
              <a:rPr lang="en-US" sz="1800" dirty="0"/>
              <a:t>[1]  Korea MIST decides to increase the number of 80 MHz width channels from 5 to 6 by allowing Channel 144 for Wi-Fi.</a:t>
            </a:r>
          </a:p>
          <a:p>
            <a:pPr lvl="1"/>
            <a:r>
              <a:rPr lang="en-US" sz="1800" dirty="0"/>
              <a:t>[2]  Korea MIST makes a regulatory change at 900 MHz band by replacing LBT with an interference avoiding technology called "transmission time limit".</a:t>
            </a:r>
          </a:p>
          <a:p>
            <a:pPr lvl="1"/>
            <a:r>
              <a:rPr lang="en-US" sz="1800" dirty="0"/>
              <a:t>	In  short, the acknowledgment signal is sent within 2ms from IoT signal transmission and ends within 50ms.</a:t>
            </a:r>
          </a:p>
          <a:p>
            <a:pPr lvl="1"/>
            <a:endParaRPr lang="en-US" sz="1800" dirty="0"/>
          </a:p>
          <a:p>
            <a:pPr lvl="1">
              <a:buFont typeface="Wingdings" panose="05000000000000000000" pitchFamily="2" charset="2"/>
              <a:buChar char="Ø"/>
            </a:pPr>
            <a:r>
              <a:rPr lang="en-US" sz="1800" dirty="0"/>
              <a:t>Is this similar to Japanese TS 108? </a:t>
            </a:r>
          </a:p>
          <a:p>
            <a:pPr lvl="1">
              <a:buFont typeface="Wingdings" panose="05000000000000000000" pitchFamily="2" charset="2"/>
              <a:buChar char="Ø"/>
            </a:pPr>
            <a:r>
              <a:rPr lang="en-US" sz="1800" dirty="0"/>
              <a:t>[2] is an alternative to LBT. </a:t>
            </a:r>
          </a:p>
          <a:p>
            <a:pPr lvl="1"/>
            <a:endParaRPr lang="en-US" sz="1800" dirty="0"/>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13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r>
              <a:rPr lang="en-US" altLang="en-US" sz="1800" dirty="0">
                <a:solidFill>
                  <a:schemeClr val="accent2">
                    <a:lumMod val="40000"/>
                    <a:lumOff val="60000"/>
                  </a:schemeClr>
                </a:solidFill>
              </a:rPr>
              <a:t> </a:t>
            </a:r>
            <a:r>
              <a:rPr lang="en-US" sz="2000" dirty="0"/>
              <a:t>5GAA Waiver to Allow ITS C-V2X , is out for comments. </a:t>
            </a:r>
            <a:endParaRPr lang="en-US" sz="1600" dirty="0">
              <a:solidFill>
                <a:schemeClr val="tx1"/>
              </a:solidFill>
            </a:endParaRPr>
          </a:p>
          <a:p>
            <a:pPr lvl="1">
              <a:buFont typeface="Arial" panose="020B0604020202020204" pitchFamily="34" charset="0"/>
              <a:buChar char="•"/>
            </a:pPr>
            <a:r>
              <a:rPr lang="en-US" sz="1800" b="1" dirty="0">
                <a:solidFill>
                  <a:srgbClr val="00B0F0"/>
                </a:solidFill>
              </a:rPr>
              <a:t>All, please provide points and text for IEEE 802 comments to the chair or the list server.  </a:t>
            </a:r>
          </a:p>
          <a:p>
            <a:pPr lvl="1">
              <a:buFont typeface="Arial" panose="020B0604020202020204" pitchFamily="34" charset="0"/>
              <a:buChar char="•"/>
            </a:pPr>
            <a:r>
              <a:rPr lang="en-US" sz="1800" b="1" dirty="0">
                <a:solidFill>
                  <a:srgbClr val="00B0F0"/>
                </a:solidFill>
              </a:rPr>
              <a:t>See documents 18-18/0160 for inputs and 18-18/0159 for draft comments. </a:t>
            </a:r>
          </a:p>
          <a:p>
            <a:pPr lvl="1">
              <a:buFont typeface="Arial" panose="020B0604020202020204" pitchFamily="34" charset="0"/>
              <a:buChar char="•"/>
            </a:pPr>
            <a:endParaRPr lang="en-US" sz="1800" dirty="0">
              <a:solidFill>
                <a:srgbClr val="00B0F0"/>
              </a:solidFill>
            </a:endParaRPr>
          </a:p>
          <a:p>
            <a:pPr lvl="1">
              <a:buFont typeface="Arial" panose="020B0604020202020204" pitchFamily="34" charset="0"/>
              <a:buChar char="•"/>
            </a:pPr>
            <a:r>
              <a:rPr lang="en-US" sz="1800" b="1" dirty="0">
                <a:solidFill>
                  <a:schemeClr val="accent1">
                    <a:lumMod val="75000"/>
                  </a:schemeClr>
                </a:solidFill>
              </a:rPr>
              <a:t>Discussion at end of the call,  the goal will be to have comments in by 11 January (knowing we have a back up, by 28 January they would still be accepted.)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Info: </a:t>
            </a:r>
          </a:p>
          <a:p>
            <a:pPr lvl="1">
              <a:buFont typeface="Arial" panose="020B0604020202020204" pitchFamily="34" charset="0"/>
              <a:buChar char="•"/>
            </a:pPr>
            <a:r>
              <a:rPr lang="en-US" sz="1800" dirty="0"/>
              <a:t>Latest Cisco VNI 2018-2022 networking trends: </a:t>
            </a:r>
            <a:r>
              <a:rPr lang="en-US" sz="1800" u="sng" dirty="0">
                <a:hlinkClick r:id="rId2"/>
              </a:rPr>
              <a:t>https://www.cisco.com/c/en/us/solutions/collateral/service-provider/visual-networking-index-vni/white-paper-c11-741490.pdf</a:t>
            </a:r>
            <a:endParaRPr lang="en-US" sz="18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13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2000" dirty="0">
                <a:solidFill>
                  <a:schemeClr val="tx1"/>
                </a:solidFill>
              </a:rPr>
              <a:t>Next meetings through the holidays? </a:t>
            </a:r>
          </a:p>
          <a:p>
            <a:pPr lvl="1">
              <a:buFont typeface="Arial" panose="020B0604020202020204" pitchFamily="34" charset="0"/>
              <a:buChar char="•"/>
            </a:pPr>
            <a:r>
              <a:rPr lang="en-US" dirty="0">
                <a:solidFill>
                  <a:schemeClr val="tx1"/>
                </a:solidFill>
              </a:rPr>
              <a:t>20 Dec -  keep for now. </a:t>
            </a:r>
          </a:p>
          <a:p>
            <a:pPr lvl="1">
              <a:buFont typeface="Arial" panose="020B0604020202020204" pitchFamily="34" charset="0"/>
              <a:buChar char="•"/>
            </a:pPr>
            <a:r>
              <a:rPr lang="en-US" dirty="0">
                <a:solidFill>
                  <a:schemeClr val="tx1"/>
                </a:solidFill>
              </a:rPr>
              <a:t>27 Dec -  will discuss next week.  </a:t>
            </a:r>
          </a:p>
          <a:p>
            <a:pPr lvl="1">
              <a:buFont typeface="Arial" panose="020B0604020202020204" pitchFamily="34" charset="0"/>
              <a:buChar char="•"/>
            </a:pPr>
            <a:r>
              <a:rPr lang="en-US" dirty="0">
                <a:solidFill>
                  <a:schemeClr val="tx1"/>
                </a:solidFill>
              </a:rPr>
              <a:t>03 Jan  -  will meet, with a new call in, watch for 18-18/0038r11. </a:t>
            </a: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marL="0" indent="0"/>
            <a:r>
              <a:rPr lang="en-US" sz="1800" dirty="0"/>
              <a:t>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13 December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20 Dec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15:57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13 December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13 December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898"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13 December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13 December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13 December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875088" cy="5275778"/>
          </a:xfrm>
        </p:spPr>
        <p:txBody>
          <a:bodyPr/>
          <a:lstStyle/>
          <a:p>
            <a:pPr>
              <a:buFont typeface="Arial" panose="020B0604020202020204" pitchFamily="34" charset="0"/>
              <a:buChar char="•"/>
            </a:pPr>
            <a:r>
              <a:rPr lang="en-US" altLang="en-US" sz="18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800" dirty="0">
                <a:solidFill>
                  <a:schemeClr val="tx1"/>
                </a:solidFill>
              </a:rPr>
              <a:t>Administrative items</a:t>
            </a:r>
          </a:p>
          <a:p>
            <a:pPr lvl="1">
              <a:buFont typeface="Arial" panose="020B0604020202020204" pitchFamily="34" charset="0"/>
              <a:buChar char="•"/>
            </a:pPr>
            <a:r>
              <a:rPr lang="en-US" altLang="en-US" sz="1400" dirty="0">
                <a:solidFill>
                  <a:schemeClr val="bg1"/>
                </a:solidFill>
              </a:rPr>
              <a:t>Need a recording secretary </a:t>
            </a:r>
          </a:p>
          <a:p>
            <a:pPr>
              <a:buFont typeface="Arial" panose="020B0604020202020204" pitchFamily="34" charset="0"/>
              <a:buChar char="•"/>
            </a:pPr>
            <a:r>
              <a:rPr lang="en-US" altLang="en-US" sz="1800" dirty="0">
                <a:solidFill>
                  <a:schemeClr val="tx1"/>
                </a:solidFill>
              </a:rPr>
              <a:t>Approve agenda &amp; last minutes</a:t>
            </a:r>
            <a:endParaRPr lang="en-US" altLang="en-US" sz="1800" dirty="0">
              <a:solidFill>
                <a:schemeClr val="bg1"/>
              </a:solidFill>
            </a:endParaRPr>
          </a:p>
          <a:p>
            <a:pPr marL="457200" lvl="1" indent="0"/>
            <a:r>
              <a:rPr lang="en-US" altLang="en-US" sz="1100" dirty="0">
                <a:solidFill>
                  <a:schemeClr val="bg1"/>
                </a:solidFill>
              </a:rPr>
              <a:t>ill looking for an  802.18 Vice-Chair.</a:t>
            </a:r>
          </a:p>
          <a:p>
            <a:pPr>
              <a:buFont typeface="Arial" panose="020B0604020202020204" pitchFamily="34" charset="0"/>
              <a:buChar char="•"/>
            </a:pPr>
            <a:r>
              <a:rPr lang="en-US" altLang="en-US" sz="2000" dirty="0">
                <a:solidFill>
                  <a:schemeClr val="tx1"/>
                </a:solidFill>
              </a:rPr>
              <a:t>Discussion items</a:t>
            </a:r>
          </a:p>
          <a:p>
            <a:pPr lvl="1">
              <a:buFont typeface="Arial" panose="020B0604020202020204" pitchFamily="34" charset="0"/>
              <a:buChar char="•"/>
            </a:pPr>
            <a:r>
              <a:rPr lang="en-US" altLang="en-US" sz="1800" dirty="0">
                <a:solidFill>
                  <a:schemeClr val="tx1"/>
                </a:solidFill>
              </a:rPr>
              <a:t>EU Items</a:t>
            </a:r>
          </a:p>
          <a:p>
            <a:pPr lvl="1">
              <a:buFont typeface="Arial" panose="020B0604020202020204" pitchFamily="34" charset="0"/>
              <a:buChar char="•"/>
            </a:pPr>
            <a:r>
              <a:rPr lang="en-US" sz="1800" dirty="0"/>
              <a:t>5GAA Waiver to Allow ITS C-V2X</a:t>
            </a:r>
            <a:endParaRPr lang="en-US" altLang="en-US" sz="1800" dirty="0">
              <a:solidFill>
                <a:schemeClr val="tx1"/>
              </a:solidFill>
            </a:endParaRPr>
          </a:p>
          <a:p>
            <a:pPr lvl="1">
              <a:buFont typeface="Arial" panose="020B0604020202020204" pitchFamily="34" charset="0"/>
              <a:buChar char="•"/>
            </a:pPr>
            <a:r>
              <a:rPr lang="en-US" altLang="en-US" sz="1800" dirty="0">
                <a:solidFill>
                  <a:schemeClr val="tx1"/>
                </a:solidFill>
              </a:rPr>
              <a:t>General Discussion Items</a:t>
            </a:r>
          </a:p>
          <a:p>
            <a:pPr>
              <a:buFont typeface="Arial" panose="020B0604020202020204" pitchFamily="34" charset="0"/>
              <a:buChar char="•"/>
            </a:pPr>
            <a:r>
              <a:rPr lang="en-US" altLang="en-US" sz="1800" dirty="0">
                <a:solidFill>
                  <a:schemeClr val="tx1"/>
                </a:solidFill>
              </a:rPr>
              <a:t>Actions required</a:t>
            </a:r>
          </a:p>
          <a:p>
            <a:pPr lvl="1">
              <a:buFont typeface="Arial" panose="020B0604020202020204" pitchFamily="34" charset="0"/>
              <a:buChar char="•"/>
            </a:pPr>
            <a:r>
              <a:rPr lang="en-US" altLang="en-US" sz="1800" dirty="0">
                <a:solidFill>
                  <a:schemeClr val="tx1"/>
                </a:solidFill>
              </a:rPr>
              <a:t>tbd</a:t>
            </a:r>
          </a:p>
          <a:p>
            <a:pPr>
              <a:buFont typeface="Arial" panose="020B0604020202020204" pitchFamily="34" charset="0"/>
              <a:buChar char="•"/>
            </a:pPr>
            <a:r>
              <a:rPr lang="en-US" altLang="en-US" sz="1800" dirty="0">
                <a:solidFill>
                  <a:schemeClr val="tx1"/>
                </a:solidFill>
              </a:rPr>
              <a:t>AOB and Adjourn</a:t>
            </a:r>
            <a:endParaRPr lang="en-US" altLang="en-US" sz="14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800"/>
            <a:ext cx="4572000" cy="51198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Discussion items, few more details:  </a:t>
            </a:r>
            <a:endParaRPr lang="en-US" sz="1800" b="0" dirty="0">
              <a:solidFill>
                <a:schemeClr val="tx1"/>
              </a:solidFill>
            </a:endParaRPr>
          </a:p>
          <a:p>
            <a:pPr lvl="1">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600" b="0" dirty="0">
                <a:solidFill>
                  <a:schemeClr val="tx1"/>
                </a:solidFill>
              </a:rPr>
              <a:t>EU Items</a:t>
            </a:r>
          </a:p>
          <a:p>
            <a:pPr lvl="1">
              <a:spcBef>
                <a:spcPts val="0"/>
              </a:spcBef>
              <a:buFont typeface="Arial" panose="020B0604020202020204" pitchFamily="34" charset="0"/>
              <a:buChar char="•"/>
            </a:pPr>
            <a:r>
              <a:rPr lang="en-US" sz="1600" dirty="0">
                <a:solidFill>
                  <a:schemeClr val="tx1"/>
                </a:solidFill>
              </a:rPr>
              <a:t>General items, ETSI, CEPT, etc.</a:t>
            </a:r>
          </a:p>
          <a:p>
            <a:pPr>
              <a:spcBef>
                <a:spcPts val="0"/>
              </a:spcBef>
              <a:buFont typeface="Arial" panose="020B0604020202020204" pitchFamily="34" charset="0"/>
              <a:buChar char="•"/>
            </a:pPr>
            <a:endParaRPr lang="en-US" altLang="en-US" sz="1600" b="0" kern="0" dirty="0"/>
          </a:p>
          <a:p>
            <a:pPr>
              <a:spcBef>
                <a:spcPts val="0"/>
              </a:spcBef>
              <a:buFont typeface="Arial" panose="020B0604020202020204" pitchFamily="34" charset="0"/>
              <a:buChar char="•"/>
            </a:pPr>
            <a:r>
              <a:rPr lang="en-US" sz="1600" b="0" dirty="0"/>
              <a:t>5GAA Waiver to Allow ITS C-V2X</a:t>
            </a:r>
          </a:p>
          <a:p>
            <a:pPr lvl="1">
              <a:spcBef>
                <a:spcPts val="0"/>
              </a:spcBef>
              <a:buFont typeface="Arial" panose="020B0604020202020204" pitchFamily="34" charset="0"/>
              <a:buChar char="•"/>
            </a:pPr>
            <a:r>
              <a:rPr lang="en-US" altLang="en-US" sz="1600" kern="0" dirty="0"/>
              <a:t>Start to outline comments</a:t>
            </a:r>
            <a:endParaRPr lang="en-US" altLang="en-US" sz="1600" b="0" kern="0" dirty="0"/>
          </a:p>
          <a:p>
            <a:pPr marL="0" indent="0">
              <a:spcBef>
                <a:spcPts val="0"/>
              </a:spcBef>
            </a:pPr>
            <a:endParaRPr lang="en-US" altLang="en-US" sz="1600" b="0" kern="0" dirty="0"/>
          </a:p>
          <a:p>
            <a:pPr>
              <a:spcBef>
                <a:spcPts val="0"/>
              </a:spcBef>
              <a:buFont typeface="Arial" panose="020B0604020202020204" pitchFamily="34" charset="0"/>
              <a:buChar char="•"/>
            </a:pPr>
            <a:r>
              <a:rPr lang="en-US" altLang="en-US" sz="1600" b="0" kern="0" dirty="0"/>
              <a:t>General discussion items:</a:t>
            </a:r>
          </a:p>
          <a:p>
            <a:pPr lvl="1">
              <a:spcBef>
                <a:spcPts val="0"/>
              </a:spcBef>
              <a:buFont typeface="Arial" panose="020B0604020202020204" pitchFamily="34" charset="0"/>
              <a:buChar char="•"/>
            </a:pPr>
            <a:r>
              <a:rPr lang="en-US" sz="1600" dirty="0"/>
              <a:t>Two regulatory updates in Korea</a:t>
            </a:r>
          </a:p>
          <a:p>
            <a:pPr lvl="2">
              <a:spcBef>
                <a:spcPts val="0"/>
              </a:spcBef>
              <a:buFont typeface="Arial" panose="020B0604020202020204" pitchFamily="34" charset="0"/>
              <a:buChar char="•"/>
            </a:pPr>
            <a:r>
              <a:rPr lang="en-US" sz="1400" dirty="0"/>
              <a:t>6</a:t>
            </a:r>
            <a:r>
              <a:rPr lang="en-US" sz="1400" baseline="30000" dirty="0"/>
              <a:t>th</a:t>
            </a:r>
            <a:r>
              <a:rPr lang="en-US" sz="1400" dirty="0"/>
              <a:t> 80MHz 5GHz channel</a:t>
            </a:r>
          </a:p>
          <a:p>
            <a:pPr lvl="2">
              <a:spcBef>
                <a:spcPts val="0"/>
              </a:spcBef>
              <a:buFont typeface="Arial" panose="020B0604020202020204" pitchFamily="34" charset="0"/>
              <a:buChar char="•"/>
            </a:pPr>
            <a:r>
              <a:rPr lang="en-US" sz="1400" dirty="0"/>
              <a:t>IoT transmission time limits (…LBT)</a:t>
            </a:r>
          </a:p>
          <a:p>
            <a:pPr lvl="1">
              <a:spcBef>
                <a:spcPts val="0"/>
              </a:spcBef>
              <a:buFont typeface="Arial" panose="020B0604020202020204" pitchFamily="34" charset="0"/>
              <a:buChar char="•"/>
            </a:pPr>
            <a:r>
              <a:rPr lang="en-US" sz="1600" dirty="0"/>
              <a:t>Meetings for the year. </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8229602" cy="5332413"/>
          </a:xfrm>
        </p:spPr>
        <p:txBody>
          <a:bodyPr/>
          <a:lstStyle/>
          <a:p>
            <a:pPr>
              <a:buFont typeface="Arial" panose="020B0604020202020204" pitchFamily="34" charset="0"/>
              <a:buChar char="•"/>
            </a:pPr>
            <a:r>
              <a:rPr lang="en-US" altLang="en-US" sz="1600" dirty="0">
                <a:solidFill>
                  <a:schemeClr val="bg1"/>
                </a:solidFill>
              </a:rPr>
              <a:t>Need a recording secretary today</a:t>
            </a: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Rich Kennedy</a:t>
            </a:r>
            <a:endParaRPr lang="en-US" altLang="en-US" sz="1600" dirty="0">
              <a:solidFill>
                <a:schemeClr val="bg1">
                  <a:lumMod val="75000"/>
                </a:schemeClr>
              </a:solidFill>
            </a:endParaRPr>
          </a:p>
          <a:p>
            <a:r>
              <a:rPr lang="en-US" altLang="en-US" sz="1600" b="1" dirty="0">
                <a:solidFill>
                  <a:schemeClr val="tx1"/>
                </a:solidFill>
              </a:rPr>
              <a:t>		Seconded by:	Hasson Yaghoobi</a:t>
            </a:r>
            <a:endParaRPr lang="en-US" altLang="en-US" sz="1600" dirty="0">
              <a:solidFill>
                <a:schemeClr val="bg1">
                  <a:lumMod val="75000"/>
                </a:schemeClr>
              </a:solidFill>
            </a:endParaRPr>
          </a:p>
          <a:p>
            <a:pPr lvl="1"/>
            <a:r>
              <a:rPr lang="en-US" altLang="en-US" sz="1600" b="1" dirty="0"/>
              <a:t>Discussion?  </a:t>
            </a:r>
          </a:p>
          <a:p>
            <a:pPr lvl="1"/>
            <a:r>
              <a:rPr lang="en-US" altLang="en-US" sz="1600" b="1" dirty="0">
                <a:solidFill>
                  <a:schemeClr val="tx1"/>
                </a:solidFill>
              </a:rPr>
              <a:t>Vote:  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06 December 2018 in document: </a:t>
            </a:r>
            <a:r>
              <a:rPr lang="en-US" altLang="en-US" sz="1600" dirty="0">
                <a:hlinkClick r:id="rId2"/>
              </a:rPr>
              <a:t>https://mentor.ieee.org/802.18/dcn/18/18-18-0156-00-0000-minutes-06dec18-rr-tag-teleconferen.doc</a:t>
            </a:r>
            <a:r>
              <a:rPr lang="en-US" altLang="en-US" sz="1600" dirty="0"/>
              <a:t> </a:t>
            </a:r>
            <a:r>
              <a:rPr lang="en-US" altLang="en-US" sz="1600" b="1" dirty="0"/>
              <a:t>Posted</a:t>
            </a:r>
            <a:r>
              <a:rPr lang="en-US" altLang="en-US" sz="1600" dirty="0"/>
              <a:t>:</a:t>
            </a:r>
            <a:r>
              <a:rPr lang="en-US" altLang="en-US" sz="1400" dirty="0"/>
              <a:t> </a:t>
            </a:r>
            <a:r>
              <a:rPr lang="en-US" altLang="en-US" sz="1600" b="0" dirty="0"/>
              <a:t>11</a:t>
            </a:r>
            <a:r>
              <a:rPr lang="en-US" sz="1600" b="0" dirty="0"/>
              <a:t>-Dec-2018 18:23:03 ET</a:t>
            </a:r>
            <a:endParaRPr lang="en-US" sz="1400" b="0" dirty="0"/>
          </a:p>
          <a:p>
            <a:pPr marL="0" indent="0"/>
            <a:r>
              <a:rPr lang="en-US" altLang="en-US" sz="1400" b="0" dirty="0"/>
              <a:t>	</a:t>
            </a:r>
            <a:r>
              <a:rPr lang="en-US" altLang="en-US" sz="1600" b="1" dirty="0"/>
              <a:t>Moved by: 	</a:t>
            </a:r>
            <a:r>
              <a:rPr lang="en-US" altLang="en-US" sz="1600" dirty="0">
                <a:solidFill>
                  <a:schemeClr val="tx1"/>
                </a:solidFill>
              </a:rPr>
              <a:t> </a:t>
            </a:r>
            <a:r>
              <a:rPr lang="en-US" altLang="en-US" sz="1600">
                <a:solidFill>
                  <a:schemeClr val="tx1"/>
                </a:solidFill>
              </a:rPr>
              <a:t>Hasson Yaghoobi</a:t>
            </a:r>
            <a:endParaRPr lang="en-US" altLang="en-US" sz="1600" dirty="0">
              <a:solidFill>
                <a:schemeClr val="bg1">
                  <a:lumMod val="75000"/>
                </a:schemeClr>
              </a:solidFill>
            </a:endParaRPr>
          </a:p>
          <a:p>
            <a:r>
              <a:rPr lang="en-US" altLang="en-US" sz="1600" dirty="0"/>
              <a:t>	  </a:t>
            </a:r>
            <a:r>
              <a:rPr lang="en-US" altLang="en-US" sz="1600" b="1" dirty="0"/>
              <a:t>Seconded by: 	</a:t>
            </a:r>
            <a:r>
              <a:rPr lang="en-US" altLang="en-US" sz="1600" dirty="0">
                <a:solidFill>
                  <a:schemeClr val="tx1"/>
                </a:solidFill>
              </a:rPr>
              <a:t>Allan Zhu</a:t>
            </a:r>
            <a:endParaRPr lang="en-US" altLang="en-US" sz="1600" b="1" dirty="0">
              <a:solidFill>
                <a:schemeClr val="tx1"/>
              </a:solidFill>
            </a:endParaRPr>
          </a:p>
          <a:p>
            <a:r>
              <a:rPr lang="en-US" altLang="en-US" sz="1600" dirty="0"/>
              <a:t>	  </a:t>
            </a:r>
            <a:r>
              <a:rPr lang="en-US" altLang="en-US" sz="1600" b="1" dirty="0"/>
              <a:t>Discussion? 	</a:t>
            </a:r>
            <a:r>
              <a:rPr lang="en-US" altLang="en-US" sz="1400" b="1" dirty="0"/>
              <a:t> </a:t>
            </a:r>
            <a:endParaRPr lang="en-US" altLang="en-US" sz="1600" b="1" dirty="0"/>
          </a:p>
          <a:p>
            <a:pPr lvl="1"/>
            <a:r>
              <a:rPr lang="en-US" altLang="en-US" sz="1600" b="1" dirty="0"/>
              <a:t>Vote</a:t>
            </a:r>
            <a:r>
              <a:rPr lang="en-US" altLang="en-US" sz="1600" b="1" dirty="0">
                <a:solidFill>
                  <a:schemeClr val="tx1"/>
                </a:solidFill>
              </a:rPr>
              <a:t>:  Unanimous consent</a:t>
            </a:r>
          </a:p>
          <a:p>
            <a:pPr lvl="1"/>
            <a:endParaRPr lang="en-US" altLang="en-US" sz="1000" dirty="0">
              <a:solidFill>
                <a:schemeClr val="bg1"/>
              </a:solidFill>
            </a:endParaRPr>
          </a:p>
          <a:p>
            <a:pPr>
              <a:buFont typeface="Arial" panose="020B0604020202020204" pitchFamily="34" charset="0"/>
              <a:buChar char="•"/>
            </a:pPr>
            <a:r>
              <a:rPr lang="en-US" altLang="en-US" sz="1800" dirty="0">
                <a:solidFill>
                  <a:schemeClr val="bg1"/>
                </a:solidFill>
              </a:rPr>
              <a:t>Does anyone have an interest in being the 802.18 Vice-Chair? </a:t>
            </a:r>
          </a:p>
          <a:p>
            <a:pPr lvl="1">
              <a:buFont typeface="Arial" panose="020B0604020202020204" pitchFamily="34" charset="0"/>
              <a:buChar char="•"/>
            </a:pPr>
            <a:r>
              <a:rPr lang="en-US" altLang="en-US" sz="1400" b="1" dirty="0">
                <a:solidFill>
                  <a:schemeClr val="bg1"/>
                </a:solidFill>
              </a:rPr>
              <a:t>Needs to be a member of the IEEE and also the SA, needs a declaration of term commitment and affiliation letters to the EC. </a:t>
            </a:r>
            <a:r>
              <a:rPr lang="en-US" altLang="en-US" sz="10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13 December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r>
              <a:rPr lang="en-US" sz="1600" dirty="0">
                <a:solidFill>
                  <a:schemeClr val="tx1"/>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r>
              <a:rPr lang="en-US" sz="1600" dirty="0">
                <a:solidFill>
                  <a:schemeClr val="tx1"/>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r>
              <a:rPr lang="en-US" sz="1600" dirty="0">
                <a:solidFill>
                  <a:schemeClr val="tx1"/>
                </a:solidFill>
              </a:rPr>
              <a:t>Nothing of note the past week.</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TG-UWB </a:t>
            </a:r>
          </a:p>
          <a:p>
            <a:pPr lvl="1">
              <a:spcBef>
                <a:spcPts val="0"/>
              </a:spcBef>
              <a:buFont typeface="Arial" panose="020B0604020202020204" pitchFamily="34" charset="0"/>
              <a:buChar char="•"/>
            </a:pPr>
            <a:r>
              <a:rPr lang="en-US" sz="1400" dirty="0">
                <a:solidFill>
                  <a:schemeClr val="tx1"/>
                </a:solidFill>
              </a:rPr>
              <a:t>Nothing of note from the meeting for IEEE 802.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f2f   #6 in Bonn Germany, 10 – 12 December 2018, this week.</a:t>
            </a:r>
          </a:p>
          <a:p>
            <a:pPr lvl="1">
              <a:buFont typeface="Arial" panose="020B0604020202020204" pitchFamily="34" charset="0"/>
              <a:buChar char="•"/>
            </a:pPr>
            <a:r>
              <a:rPr lang="en-US" sz="1800" dirty="0"/>
              <a:t>Many input documents. </a:t>
            </a:r>
          </a:p>
          <a:p>
            <a:pPr lvl="1">
              <a:buFont typeface="Arial" panose="020B0604020202020204" pitchFamily="34" charset="0"/>
              <a:buChar char="•"/>
            </a:pPr>
            <a:r>
              <a:rPr lang="en-US" sz="1800" dirty="0"/>
              <a:t>Did complete the draft report, </a:t>
            </a:r>
            <a:r>
              <a:rPr lang="en-GB" sz="1600" u="sng" dirty="0">
                <a:hlinkClick r:id="rId2"/>
              </a:rPr>
              <a:t>SE45(18)123A1</a:t>
            </a:r>
            <a:r>
              <a:rPr lang="en-US" dirty="0"/>
              <a:t>. </a:t>
            </a:r>
            <a:r>
              <a:rPr lang="en-US" sz="1400" dirty="0"/>
              <a:t>(it looks to be larger…) </a:t>
            </a:r>
            <a:endParaRPr lang="en-US" sz="1800" dirty="0"/>
          </a:p>
          <a:p>
            <a:pPr lvl="2">
              <a:buFont typeface="Arial" panose="020B0604020202020204" pitchFamily="34" charset="0"/>
              <a:buChar char="•"/>
            </a:pPr>
            <a:r>
              <a:rPr lang="en-US" dirty="0"/>
              <a:t>Included all the inputs from all parties, FSS, Astronomy, UWB, etc.  </a:t>
            </a:r>
          </a:p>
          <a:p>
            <a:pPr lvl="1">
              <a:buFont typeface="Arial" panose="020B0604020202020204" pitchFamily="34" charset="0"/>
              <a:buChar char="•"/>
            </a:pPr>
            <a:r>
              <a:rPr lang="en-US" sz="1800" dirty="0"/>
              <a:t>Watch for minutes, actually draft is already out, </a:t>
            </a:r>
            <a:r>
              <a:rPr lang="en-US" sz="1600" dirty="0">
                <a:hlinkClick r:id="rId3"/>
              </a:rPr>
              <a:t>SE45(18)123</a:t>
            </a:r>
            <a:r>
              <a:rPr lang="en-US" sz="1600" dirty="0"/>
              <a:t> .</a:t>
            </a:r>
          </a:p>
          <a:p>
            <a:pPr lvl="1">
              <a:buFont typeface="Arial" panose="020B0604020202020204" pitchFamily="34" charset="0"/>
              <a:buChar char="•"/>
            </a:pPr>
            <a:r>
              <a:rPr lang="en-US" sz="1800" dirty="0"/>
              <a:t>Next f2f  #7 in ECO, Copenhagen, 24 - 25 April 2019</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f2f  #4 in Bonn Germany, 11 – 13 December 2018, this week. </a:t>
            </a:r>
          </a:p>
          <a:p>
            <a:pPr lvl="1">
              <a:buFont typeface="Arial" panose="020B0604020202020204" pitchFamily="34" charset="0"/>
              <a:buChar char="•"/>
            </a:pPr>
            <a:r>
              <a:rPr lang="en-US" sz="1800" dirty="0"/>
              <a:t>One more input document from last week. </a:t>
            </a:r>
          </a:p>
          <a:p>
            <a:pPr lvl="1">
              <a:buFont typeface="Arial" panose="020B0604020202020204" pitchFamily="34" charset="0"/>
              <a:buChar char="•"/>
            </a:pPr>
            <a:r>
              <a:rPr lang="en-US" sz="1800" dirty="0"/>
              <a:t>Extended discussion on FSS, have not heard the conclusion. </a:t>
            </a:r>
          </a:p>
          <a:p>
            <a:pPr lvl="1">
              <a:buFont typeface="Arial" panose="020B0604020202020204" pitchFamily="34" charset="0"/>
              <a:buChar char="•"/>
            </a:pPr>
            <a:r>
              <a:rPr lang="en-US" sz="1800" dirty="0"/>
              <a:t>Watch for minutes. </a:t>
            </a:r>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Next web meeting #4.1  28 January 2019</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t>Waiver:  </a:t>
            </a:r>
            <a:r>
              <a:rPr lang="en-US" sz="1800" dirty="0">
                <a:hlinkClick r:id="rId2"/>
              </a:rPr>
              <a:t>https://mentor.ieee.org/802.18/dcn/18/18-18-0152-01-0000-5gaa-waiver-to-allow-its-cellular-vehicle-to-everything-c-v2x.docx</a:t>
            </a:r>
            <a:r>
              <a:rPr lang="en-US" sz="1800" dirty="0"/>
              <a:t>  (link added in Annex D)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ECFS:  </a:t>
            </a:r>
            <a:r>
              <a:rPr lang="en-US" sz="1800" dirty="0">
                <a:hlinkClick r:id="rId3"/>
              </a:rPr>
              <a:t>https://www.fcc.gov/ecfs/search/filings?proceedings_name=18-357&amp;sort=date_disseminated,DESC</a:t>
            </a:r>
            <a:r>
              <a:rPr lang="en-US" sz="1800" dirty="0"/>
              <a:t>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Request for Comments is out: </a:t>
            </a:r>
          </a:p>
          <a:p>
            <a:pPr>
              <a:buFont typeface="Arial" panose="020B0604020202020204" pitchFamily="34" charset="0"/>
              <a:buChar char="•"/>
            </a:pPr>
            <a:r>
              <a:rPr lang="en-US" sz="1800" u="sng" dirty="0">
                <a:hlinkClick r:id="rId4"/>
              </a:rPr>
              <a:t>https://docs.fcc.gov/public/attachments/DA-18-1231A1.pdf</a:t>
            </a:r>
            <a:endParaRPr lang="en-US" sz="1800" u="sng" dirty="0"/>
          </a:p>
          <a:p>
            <a:pPr>
              <a:buFont typeface="Arial" panose="020B0604020202020204" pitchFamily="34" charset="0"/>
              <a:buChar char="•"/>
            </a:pPr>
            <a:r>
              <a:rPr lang="en-US" sz="1800" dirty="0">
                <a:hlinkClick r:id="rId5"/>
              </a:rPr>
              <a:t>https://mentor.ieee.org/802.18/dcn/18/18-18-0158-00-0000-fcc-gn-18-357-5gaa-waiver-request-for-comments.pdf</a:t>
            </a:r>
            <a:r>
              <a:rPr lang="en-US" sz="1800" dirty="0"/>
              <a:t> </a:t>
            </a:r>
          </a:p>
          <a:p>
            <a:pPr lvl="1">
              <a:buFont typeface="Arial" panose="020B0604020202020204" pitchFamily="34" charset="0"/>
              <a:buChar char="•"/>
            </a:pPr>
            <a:r>
              <a:rPr lang="en-US" sz="1800" dirty="0"/>
              <a:t>Comment Date: January 11, 2019</a:t>
            </a:r>
          </a:p>
          <a:p>
            <a:pPr lvl="1">
              <a:buFont typeface="Arial" panose="020B0604020202020204" pitchFamily="34" charset="0"/>
              <a:buChar char="•"/>
            </a:pPr>
            <a:r>
              <a:rPr lang="en-US" sz="1800" b="1" dirty="0"/>
              <a:t>Reply Comment Date: January 28, 2019</a:t>
            </a:r>
          </a:p>
          <a:p>
            <a:pPr lvl="1">
              <a:buFont typeface="Arial" panose="020B0604020202020204" pitchFamily="34" charset="0"/>
              <a:buChar char="•"/>
            </a:pPr>
            <a:r>
              <a:rPr lang="en-US" sz="1800" dirty="0"/>
              <a:t>Per email to list server last week, learned it is okay to file comments to 28 January. </a:t>
            </a:r>
          </a:p>
          <a:p>
            <a:pPr>
              <a:buFont typeface="Arial" panose="020B0604020202020204" pitchFamily="34" charset="0"/>
              <a:buChar char="•"/>
            </a:pPr>
            <a:r>
              <a:rPr lang="en-US" sz="2200" dirty="0"/>
              <a:t>We started to edit inputs for comments,  submission 18-18/0160r01.   </a:t>
            </a:r>
            <a:r>
              <a:rPr lang="en-US" sz="2200" b="0" dirty="0"/>
              <a:t>(Note: 18-18/0159 will be used for the comments.) </a:t>
            </a:r>
          </a:p>
          <a:p>
            <a:pPr>
              <a:buFont typeface="Arial" panose="020B0604020202020204" pitchFamily="34" charset="0"/>
              <a:buChar char="•"/>
            </a:pPr>
            <a:endParaRPr lang="en-US" sz="2200" b="1" dirty="0"/>
          </a:p>
          <a:p>
            <a:r>
              <a:rPr lang="en-US" sz="1800" dirty="0"/>
              <a:t>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 December 2018</a:t>
            </a:r>
            <a:endParaRPr lang="en-GB" dirty="0"/>
          </a:p>
        </p:txBody>
      </p:sp>
    </p:spTree>
    <p:extLst>
      <p:ext uri="{BB962C8B-B14F-4D97-AF65-F5344CB8AC3E}">
        <p14:creationId xmlns:p14="http://schemas.microsoft.com/office/powerpoint/2010/main" val="396416099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31187</TotalTime>
  <Words>3629</Words>
  <Application>Microsoft Office PowerPoint</Application>
  <PresentationFormat>On-screen Show (4:3)</PresentationFormat>
  <Paragraphs>462</Paragraphs>
  <Slides>26</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5"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vt:lpstr>
      <vt:lpstr>EU items -2 </vt:lpstr>
      <vt:lpstr>5GAA Waiver to Allow ITS C-V2X</vt:lpstr>
      <vt:lpstr>5GAA Waiver to Allow ITS C-V2X - reference</vt:lpstr>
      <vt:lpstr>General Discussion Items</vt:lpstr>
      <vt:lpstr>Actions Required</vt:lpstr>
      <vt:lpstr>Any Other Business</vt:lpstr>
      <vt:lpstr>Adjourn</vt:lpstr>
      <vt:lpstr>PowerPoint Presentation</vt:lpstr>
      <vt:lpstr>5GAA Waiver to Allow ITS C-V2X  -1 of 2</vt:lpstr>
      <vt:lpstr>5GAA Waiver to Allow ITS C-V2X -2 of 3</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Jay Holcomb</cp:lastModifiedBy>
  <cp:revision>1052</cp:revision>
  <cp:lastPrinted>1601-01-01T00:00:00Z</cp:lastPrinted>
  <dcterms:created xsi:type="dcterms:W3CDTF">2016-03-03T14:54:45Z</dcterms:created>
  <dcterms:modified xsi:type="dcterms:W3CDTF">2018-12-14T12:34:09Z</dcterms:modified>
</cp:coreProperties>
</file>